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1.xml" ContentType="application/vnd.openxmlformats-officedocument.presentationml.tags+xml"/>
  <Override PartName="/ppt/notesSlides/notesSlide5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1" r:id="rId4"/>
  </p:sldMasterIdLst>
  <p:notesMasterIdLst>
    <p:notesMasterId r:id="rId87"/>
  </p:notesMasterIdLst>
  <p:handoutMasterIdLst>
    <p:handoutMasterId r:id="rId88"/>
  </p:handoutMasterIdLst>
  <p:sldIdLst>
    <p:sldId id="257" r:id="rId5"/>
    <p:sldId id="1882" r:id="rId6"/>
    <p:sldId id="3737" r:id="rId7"/>
    <p:sldId id="3763" r:id="rId8"/>
    <p:sldId id="3758" r:id="rId9"/>
    <p:sldId id="1412" r:id="rId10"/>
    <p:sldId id="1844" r:id="rId11"/>
    <p:sldId id="1845" r:id="rId12"/>
    <p:sldId id="1824" r:id="rId13"/>
    <p:sldId id="1575" r:id="rId14"/>
    <p:sldId id="1883" r:id="rId15"/>
    <p:sldId id="3765" r:id="rId17"/>
    <p:sldId id="1870" r:id="rId18"/>
    <p:sldId id="1871" r:id="rId19"/>
    <p:sldId id="1815" r:id="rId20"/>
    <p:sldId id="293" r:id="rId21"/>
    <p:sldId id="294" r:id="rId22"/>
    <p:sldId id="296" r:id="rId23"/>
    <p:sldId id="1045" r:id="rId24"/>
    <p:sldId id="1850" r:id="rId25"/>
    <p:sldId id="377" r:id="rId26"/>
    <p:sldId id="445" r:id="rId27"/>
    <p:sldId id="376" r:id="rId28"/>
    <p:sldId id="421" r:id="rId29"/>
    <p:sldId id="478" r:id="rId30"/>
    <p:sldId id="1858" r:id="rId31"/>
    <p:sldId id="1857" r:id="rId32"/>
    <p:sldId id="1851" r:id="rId39"/>
    <p:sldId id="480" r:id="rId40"/>
    <p:sldId id="1840" r:id="rId41"/>
    <p:sldId id="1875" r:id="rId42"/>
    <p:sldId id="1847" r:id="rId43"/>
    <p:sldId id="1848" r:id="rId44"/>
    <p:sldId id="1849" r:id="rId45"/>
    <p:sldId id="1876" r:id="rId46"/>
    <p:sldId id="1644" r:id="rId47"/>
    <p:sldId id="1877" r:id="rId48"/>
    <p:sldId id="1640" r:id="rId49"/>
    <p:sldId id="1641" r:id="rId50"/>
    <p:sldId id="1642" r:id="rId51"/>
    <p:sldId id="1643" r:id="rId52"/>
    <p:sldId id="1639" r:id="rId53"/>
    <p:sldId id="1145" r:id="rId54"/>
    <p:sldId id="1852" r:id="rId55"/>
    <p:sldId id="448" r:id="rId56"/>
    <p:sldId id="447" r:id="rId57"/>
    <p:sldId id="449" r:id="rId58"/>
    <p:sldId id="451" r:id="rId59"/>
    <p:sldId id="453" r:id="rId61"/>
    <p:sldId id="454" r:id="rId62"/>
    <p:sldId id="455" r:id="rId63"/>
    <p:sldId id="456" r:id="rId64"/>
    <p:sldId id="1863" r:id="rId65"/>
    <p:sldId id="483" r:id="rId66"/>
    <p:sldId id="450" r:id="rId67"/>
    <p:sldId id="474" r:id="rId68"/>
    <p:sldId id="1879" r:id="rId69"/>
    <p:sldId id="404" r:id="rId70"/>
    <p:sldId id="382" r:id="rId71"/>
    <p:sldId id="405" r:id="rId72"/>
    <p:sldId id="406" r:id="rId73"/>
    <p:sldId id="1839" r:id="rId74"/>
    <p:sldId id="1838" r:id="rId75"/>
    <p:sldId id="1837" r:id="rId76"/>
    <p:sldId id="441" r:id="rId77"/>
    <p:sldId id="1880" r:id="rId78"/>
    <p:sldId id="1817" r:id="rId79"/>
    <p:sldId id="1881" r:id="rId80"/>
    <p:sldId id="1859" r:id="rId81"/>
    <p:sldId id="1862" r:id="rId82"/>
    <p:sldId id="3764" r:id="rId83"/>
    <p:sldId id="1528" r:id="rId84"/>
    <p:sldId id="3768" r:id="rId85"/>
    <p:sldId id="3767" r:id="rId86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4C3"/>
    <a:srgbClr val="4674C1"/>
    <a:srgbClr val="0D0D0D"/>
    <a:srgbClr val="F0F0F0"/>
    <a:srgbClr val="BDBDBD"/>
    <a:srgbClr val="D83B01"/>
    <a:srgbClr val="D2D2D2"/>
    <a:srgbClr val="E6E6E6"/>
    <a:srgbClr val="FFB900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2" autoAdjust="0"/>
    <p:restoredTop sz="88349" autoAdjust="0"/>
  </p:normalViewPr>
  <p:slideViewPr>
    <p:cSldViewPr snapToGrid="0">
      <p:cViewPr varScale="1">
        <p:scale>
          <a:sx n="87" d="100"/>
          <a:sy n="87" d="100"/>
        </p:scale>
        <p:origin x="30" y="39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29"/>
    </p:cViewPr>
  </p:sorterViewPr>
  <p:notesViewPr>
    <p:cSldViewPr snapToGrid="0" showGuides="1">
      <p:cViewPr varScale="1">
        <p:scale>
          <a:sx n="75" d="100"/>
          <a:sy n="75" d="100"/>
        </p:scale>
        <p:origin x="2766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8.xml" Id="rId42" /><Relationship Type="http://schemas.openxmlformats.org/officeDocument/2006/relationships/slide" Target="slides/slide43.xml" Id="rId47" /><Relationship Type="http://schemas.openxmlformats.org/officeDocument/2006/relationships/slide" Target="slides/slide46.xml" Id="rId50" /><Relationship Type="http://schemas.openxmlformats.org/officeDocument/2006/relationships/slide" Target="slides/slide51.xml" Id="rId55" /><Relationship Type="http://schemas.openxmlformats.org/officeDocument/2006/relationships/slide" Target="slides/slide59.xml" Id="rId63" /><Relationship Type="http://schemas.openxmlformats.org/officeDocument/2006/relationships/slide" Target="slides/slide64.xml" Id="rId68" /><Relationship Type="http://schemas.openxmlformats.org/officeDocument/2006/relationships/slide" Target="slides/slide72.xml" Id="rId76" /><Relationship Type="http://schemas.openxmlformats.org/officeDocument/2006/relationships/slide" Target="slides/slide80.xml" Id="rId84" /><Relationship Type="http://schemas.openxmlformats.org/officeDocument/2006/relationships/slide" Target="slides/slide3.xml" Id="rId7" /><Relationship Type="http://schemas.openxmlformats.org/officeDocument/2006/relationships/slide" Target="slides/slide67.xml" Id="rId71" /><Relationship Type="http://schemas.openxmlformats.org/officeDocument/2006/relationships/theme" Target="theme/theme1.xml" Id="rId92" /><Relationship Type="http://schemas.openxmlformats.org/officeDocument/2006/relationships/customXml" Target="../customXml/item2.xml" Id="rId2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6.xml" Id="rId40" /><Relationship Type="http://schemas.openxmlformats.org/officeDocument/2006/relationships/slide" Target="slides/slide41.xml" Id="rId45" /><Relationship Type="http://schemas.openxmlformats.org/officeDocument/2006/relationships/slide" Target="slides/slide49.xml" Id="rId53" /><Relationship Type="http://schemas.openxmlformats.org/officeDocument/2006/relationships/slide" Target="slides/slide54.xml" Id="rId58" /><Relationship Type="http://schemas.openxmlformats.org/officeDocument/2006/relationships/slide" Target="slides/slide62.xml" Id="rId66" /><Relationship Type="http://schemas.openxmlformats.org/officeDocument/2006/relationships/slide" Target="slides/slide70.xml" Id="rId74" /><Relationship Type="http://schemas.openxmlformats.org/officeDocument/2006/relationships/slide" Target="slides/slide75.xml" Id="rId79" /><Relationship Type="http://schemas.openxmlformats.org/officeDocument/2006/relationships/notesMaster" Target="notesMasters/notesMaster1.xml" Id="rId87" /><Relationship Type="http://schemas.openxmlformats.org/officeDocument/2006/relationships/slide" Target="slides/slide1.xml" Id="rId5" /><Relationship Type="http://schemas.openxmlformats.org/officeDocument/2006/relationships/slide" Target="slides/slide57.xml" Id="rId61" /><Relationship Type="http://schemas.openxmlformats.org/officeDocument/2006/relationships/slide" Target="slides/slide78.xml" Id="rId82" /><Relationship Type="http://schemas.openxmlformats.org/officeDocument/2006/relationships/presProps" Target="presProps.xml" Id="rId90" /><Relationship Type="http://schemas.openxmlformats.org/officeDocument/2006/relationships/slide" Target="slides/slide15.xml" Id="rId1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9.xml" Id="rId43" /><Relationship Type="http://schemas.openxmlformats.org/officeDocument/2006/relationships/slide" Target="slides/slide44.xml" Id="rId48" /><Relationship Type="http://schemas.openxmlformats.org/officeDocument/2006/relationships/slide" Target="slides/slide52.xml" Id="rId56" /><Relationship Type="http://schemas.openxmlformats.org/officeDocument/2006/relationships/slide" Target="slides/slide60.xml" Id="rId64" /><Relationship Type="http://schemas.openxmlformats.org/officeDocument/2006/relationships/slide" Target="slides/slide65.xml" Id="rId69" /><Relationship Type="http://schemas.openxmlformats.org/officeDocument/2006/relationships/slide" Target="slides/slide73.xml" Id="rId77" /><Relationship Type="http://schemas.openxmlformats.org/officeDocument/2006/relationships/slide" Target="slides/slide4.xml" Id="rId8" /><Relationship Type="http://schemas.openxmlformats.org/officeDocument/2006/relationships/slide" Target="slides/slide47.xml" Id="rId51" /><Relationship Type="http://schemas.openxmlformats.org/officeDocument/2006/relationships/slide" Target="slides/slide68.xml" Id="rId72" /><Relationship Type="http://schemas.openxmlformats.org/officeDocument/2006/relationships/slide" Target="slides/slide76.xml" Id="rId80" /><Relationship Type="http://schemas.openxmlformats.org/officeDocument/2006/relationships/slide" Target="slides/slide81.xml" Id="rId85" /><Relationship Type="http://schemas.openxmlformats.org/officeDocument/2006/relationships/tableStyles" Target="tableStyles.xml" Id="rId93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42.xml" Id="rId46" /><Relationship Type="http://schemas.openxmlformats.org/officeDocument/2006/relationships/slide" Target="slides/slide55.xml" Id="rId59" /><Relationship Type="http://schemas.openxmlformats.org/officeDocument/2006/relationships/slide" Target="slides/slide63.xml" Id="rId67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slide" Target="slides/slide50.xml" Id="rId54" /><Relationship Type="http://schemas.openxmlformats.org/officeDocument/2006/relationships/slide" Target="slides/slide58.xml" Id="rId62" /><Relationship Type="http://schemas.openxmlformats.org/officeDocument/2006/relationships/slide" Target="slides/slide66.xml" Id="rId70" /><Relationship Type="http://schemas.openxmlformats.org/officeDocument/2006/relationships/slide" Target="slides/slide71.xml" Id="rId75" /><Relationship Type="http://schemas.openxmlformats.org/officeDocument/2006/relationships/slide" Target="slides/slide79.xml" Id="rId83" /><Relationship Type="http://schemas.openxmlformats.org/officeDocument/2006/relationships/handoutMaster" Target="handoutMasters/handoutMaster1.xml" Id="rId88" /><Relationship Type="http://schemas.openxmlformats.org/officeDocument/2006/relationships/viewProps" Target="viewProps.xml" Id="rId9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45.xml" Id="rId49" /><Relationship Type="http://schemas.openxmlformats.org/officeDocument/2006/relationships/slide" Target="slides/slide53.xml" Id="rId57" /><Relationship Type="http://schemas.openxmlformats.org/officeDocument/2006/relationships/slide" Target="slides/slide6.xml" Id="rId10" /><Relationship Type="http://schemas.openxmlformats.org/officeDocument/2006/relationships/slide" Target="slides/slide27.xml" Id="rId31" /><Relationship Type="http://schemas.openxmlformats.org/officeDocument/2006/relationships/slide" Target="slides/slide40.xml" Id="rId44" /><Relationship Type="http://schemas.openxmlformats.org/officeDocument/2006/relationships/slide" Target="slides/slide48.xml" Id="rId52" /><Relationship Type="http://schemas.openxmlformats.org/officeDocument/2006/relationships/slide" Target="slides/slide61.xml" Id="rId65" /><Relationship Type="http://schemas.openxmlformats.org/officeDocument/2006/relationships/slide" Target="slides/slide69.xml" Id="rId73" /><Relationship Type="http://schemas.openxmlformats.org/officeDocument/2006/relationships/slide" Target="slides/slide74.xml" Id="rId78" /><Relationship Type="http://schemas.openxmlformats.org/officeDocument/2006/relationships/slide" Target="slides/slide77.xml" Id="rId81" /><Relationship Type="http://schemas.openxmlformats.org/officeDocument/2006/relationships/slide" Target="slides/slide82.xml" Id="rId86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3-4462-BFDB-CA3C3BC057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3-4462-BFDB-CA3C3BC057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A1-4276-8978-120DE3279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27"/>
        <c:axId val="187603936"/>
        <c:axId val="187601312"/>
      </c:barChart>
      <c:catAx>
        <c:axId val="18760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601312"/>
        <c:crosses val="autoZero"/>
        <c:auto val="1"/>
        <c:lblAlgn val="ctr"/>
        <c:lblOffset val="100"/>
        <c:noMultiLvlLbl val="0"/>
      </c:catAx>
      <c:valAx>
        <c:axId val="187601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603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8212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21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080-4174-BBF8-D1E552A3139F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3-4462-BFDB-CA3C3BC057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3-4462-BFDB-CA3C3BC057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A1-4276-8978-120DE3279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27"/>
        <c:axId val="187603936"/>
        <c:axId val="187601312"/>
      </c:barChart>
      <c:catAx>
        <c:axId val="18760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601312"/>
        <c:crosses val="autoZero"/>
        <c:auto val="1"/>
        <c:lblAlgn val="ctr"/>
        <c:lblOffset val="100"/>
        <c:noMultiLvlLbl val="0"/>
      </c:catAx>
      <c:valAx>
        <c:axId val="187601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603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82120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0.57499999999999996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3-4462-BFDB-CA3C3BC057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8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449-4929-902E-3FDDC08398CD}"/>
              </c:ext>
            </c:extLst>
          </c:dP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3-4462-BFDB-CA3C3BC057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A1-4276-8978-120DE3279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27"/>
        <c:axId val="187603936"/>
        <c:axId val="187601312"/>
      </c:barChart>
      <c:catAx>
        <c:axId val="18760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601312"/>
        <c:crosses val="autoZero"/>
        <c:auto val="1"/>
        <c:lblAlgn val="ctr"/>
        <c:lblOffset val="100"/>
        <c:noMultiLvlLbl val="0"/>
      </c:catAx>
      <c:valAx>
        <c:axId val="187601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603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3-4462-BFDB-CA3C3BC057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3-4462-BFDB-CA3C3BC057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5DF-4F9B-81F2-1DCD1381C1A6}"/>
              </c:ext>
            </c:extLst>
          </c:dPt>
          <c:val>
            <c:numRef>
              <c:f>Sheet1!$D$2</c:f>
              <c:numCache>
                <c:formatCode>General</c:formatCode>
                <c:ptCount val="1"/>
                <c:pt idx="0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A1-4276-8978-120DE3279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27"/>
        <c:axId val="187603936"/>
        <c:axId val="187601312"/>
      </c:barChart>
      <c:catAx>
        <c:axId val="18760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601312"/>
        <c:crosses val="autoZero"/>
        <c:auto val="1"/>
        <c:lblAlgn val="ctr"/>
        <c:lblOffset val="100"/>
        <c:noMultiLvlLbl val="0"/>
      </c:catAx>
      <c:valAx>
        <c:axId val="187601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603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93039954492268"/>
          <c:y val="2.578124841404722E-2"/>
          <c:w val="0.82224128932613461"/>
          <c:h val="0.8364278520898220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Delta Start-First Public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Windows 7</c:v>
                </c:pt>
                <c:pt idx="1">
                  <c:v>Windows 8</c:v>
                </c:pt>
                <c:pt idx="2">
                  <c:v>Windows 8.1</c:v>
                </c:pt>
                <c:pt idx="3">
                  <c:v>Windows 10 (10240)</c:v>
                </c:pt>
                <c:pt idx="4">
                  <c:v>Windows 10 (10586)</c:v>
                </c:pt>
                <c:pt idx="5">
                  <c:v>Windows 10 (14393)</c:v>
                </c:pt>
                <c:pt idx="6">
                  <c:v>Windows 10 (15063)</c:v>
                </c:pt>
                <c:pt idx="7">
                  <c:v>Windows 10 (16299)</c:v>
                </c:pt>
                <c:pt idx="8">
                  <c:v>Windows 10 (RS4)</c:v>
                </c:pt>
                <c:pt idx="9">
                  <c:v>Windows 10 (RS5)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790</c:v>
                </c:pt>
                <c:pt idx="1">
                  <c:v>780</c:v>
                </c:pt>
                <c:pt idx="2">
                  <c:v>300</c:v>
                </c:pt>
                <c:pt idx="3">
                  <c:v>180</c:v>
                </c:pt>
                <c:pt idx="4">
                  <c:v>30</c:v>
                </c:pt>
                <c:pt idx="5">
                  <c:v>50</c:v>
                </c:pt>
                <c:pt idx="6">
                  <c:v>30</c:v>
                </c:pt>
                <c:pt idx="7">
                  <c:v>14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1-4026-AA58-12D9584B88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Delta First Public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Windows 7</c:v>
                </c:pt>
                <c:pt idx="1">
                  <c:v>Windows 8</c:v>
                </c:pt>
                <c:pt idx="2">
                  <c:v>Windows 8.1</c:v>
                </c:pt>
                <c:pt idx="3">
                  <c:v>Windows 10 (10240)</c:v>
                </c:pt>
                <c:pt idx="4">
                  <c:v>Windows 10 (10586)</c:v>
                </c:pt>
                <c:pt idx="5">
                  <c:v>Windows 10 (14393)</c:v>
                </c:pt>
                <c:pt idx="6">
                  <c:v>Windows 10 (15063)</c:v>
                </c:pt>
                <c:pt idx="7">
                  <c:v>Windows 10 (16299)</c:v>
                </c:pt>
                <c:pt idx="8">
                  <c:v>Windows 10 (RS4)</c:v>
                </c:pt>
                <c:pt idx="9">
                  <c:v>Windows 10 (RS5)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190</c:v>
                </c:pt>
                <c:pt idx="1">
                  <c:v>320</c:v>
                </c:pt>
                <c:pt idx="2">
                  <c:v>90</c:v>
                </c:pt>
                <c:pt idx="3">
                  <c:v>300</c:v>
                </c:pt>
                <c:pt idx="4">
                  <c:v>80</c:v>
                </c:pt>
                <c:pt idx="5">
                  <c:v>180</c:v>
                </c:pt>
                <c:pt idx="6">
                  <c:v>180</c:v>
                </c:pt>
                <c:pt idx="7">
                  <c:v>180</c:v>
                </c:pt>
                <c:pt idx="8">
                  <c:v>180</c:v>
                </c:pt>
                <c:pt idx="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1-4026-AA58-12D9584B88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Delta RTM GA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Windows 7</c:v>
                </c:pt>
                <c:pt idx="1">
                  <c:v>Windows 8</c:v>
                </c:pt>
                <c:pt idx="2">
                  <c:v>Windows 8.1</c:v>
                </c:pt>
                <c:pt idx="3">
                  <c:v>Windows 10 (10240)</c:v>
                </c:pt>
                <c:pt idx="4">
                  <c:v>Windows 10 (10586)</c:v>
                </c:pt>
                <c:pt idx="5">
                  <c:v>Windows 10 (14393)</c:v>
                </c:pt>
                <c:pt idx="6">
                  <c:v>Windows 10 (15063)</c:v>
                </c:pt>
                <c:pt idx="7">
                  <c:v>Windows 10 (16299)</c:v>
                </c:pt>
                <c:pt idx="8">
                  <c:v>Windows 10 (RS4)</c:v>
                </c:pt>
                <c:pt idx="9">
                  <c:v>Windows 10 (RS5)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110</c:v>
                </c:pt>
                <c:pt idx="1">
                  <c:v>90</c:v>
                </c:pt>
                <c:pt idx="2">
                  <c:v>80</c:v>
                </c:pt>
                <c:pt idx="3">
                  <c:v>30</c:v>
                </c:pt>
                <c:pt idx="4">
                  <c:v>14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51-4026-AA58-12D9584B88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4706152"/>
        <c:axId val="604698608"/>
      </c:barChart>
      <c:catAx>
        <c:axId val="604706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698608"/>
        <c:crosses val="autoZero"/>
        <c:auto val="1"/>
        <c:lblAlgn val="ctr"/>
        <c:lblOffset val="100"/>
        <c:noMultiLvlLbl val="0"/>
      </c:catAx>
      <c:valAx>
        <c:axId val="604698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706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797517497812775"/>
          <c:y val="0.93199753937007879"/>
          <c:w val="0.5440496500437445"/>
          <c:h val="6.80024606299212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8B6CAD-96F2-440E-BC27-00B115E0483E}" type="doc">
      <dgm:prSet loTypeId="urn:microsoft.com/office/officeart/2005/8/layout/pyramid1" loCatId="pyramid" qsTypeId="urn:microsoft.com/office/officeart/2005/8/quickstyle/simple2" qsCatId="simple" csTypeId="urn:microsoft.com/office/officeart/2005/8/colors/accent1_3" csCatId="accent1" phldr="1"/>
      <dgm:spPr/>
    </dgm:pt>
    <dgm:pt modelId="{0A30DD75-C324-4168-A40D-FE522F69067B}">
      <dgm:prSet phldrT="[Text]" custT="1"/>
      <dgm:spPr/>
      <dgm:t>
        <a:bodyPr tIns="365760"/>
        <a:lstStyle/>
        <a:p>
          <a:pPr marL="0" algn="ctr">
            <a:spcBef>
              <a:spcPts val="1800"/>
            </a:spcBef>
          </a:pPr>
          <a:r>
            <a:rPr lang="en-US" sz="1600">
              <a:solidFill>
                <a:schemeClr val="bg1"/>
              </a:solidFill>
            </a:rPr>
            <a:t>Story</a:t>
          </a:r>
        </a:p>
      </dgm:t>
    </dgm:pt>
    <dgm:pt modelId="{1A69B9F3-6C02-4987-8B64-B7D5F6A6E8DB}" type="parTrans" cxnId="{DFF1352C-7702-4FC9-91BC-ED95F38B7A1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4B543785-0927-4C62-A23A-06D74E981CA5}" type="sibTrans" cxnId="{DFF1352C-7702-4FC9-91BC-ED95F38B7A1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0649D610-015E-4BD3-945C-D00E51F0004F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>
              <a:solidFill>
                <a:schemeClr val="bg1"/>
              </a:solidFill>
            </a:rPr>
            <a:t>Scenario</a:t>
          </a:r>
        </a:p>
      </dgm:t>
    </dgm:pt>
    <dgm:pt modelId="{7D2E5EF5-B587-402B-9EF0-9B21054CACE3}" type="parTrans" cxnId="{2AA69CB0-6271-4EA2-A32F-CE3D55F2E12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3CCF6561-4C00-40F1-97B2-09E9095B968C}" type="sibTrans" cxnId="{2AA69CB0-6271-4EA2-A32F-CE3D55F2E12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2A73F382-A19D-4D92-8319-D8A294856B47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>
              <a:solidFill>
                <a:schemeClr val="bg1"/>
              </a:solidFill>
            </a:rPr>
            <a:t>Deliverable</a:t>
          </a:r>
        </a:p>
      </dgm:t>
    </dgm:pt>
    <dgm:pt modelId="{51F5F76C-374C-4BE7-AABE-497B0B338EC0}" type="parTrans" cxnId="{0A5BD7C9-6BDF-49D8-A74C-14332EB5236B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65B0BD87-D2E4-492A-9A75-2D035C9FD368}" type="sibTrans" cxnId="{0A5BD7C9-6BDF-49D8-A74C-14332EB5236B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8D5B5556-6F63-42BC-B1C2-68A84469DE06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>
              <a:solidFill>
                <a:schemeClr val="bg1"/>
              </a:solidFill>
            </a:rPr>
            <a:t>Customer Promise</a:t>
          </a:r>
        </a:p>
      </dgm:t>
    </dgm:pt>
    <dgm:pt modelId="{C8BFE165-DEC4-4F32-B5BE-C747998D4694}" type="parTrans" cxnId="{97AB6815-DADE-411A-ACB1-AA7AEC1BEE1D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D369C582-D197-40B6-BAFF-46AC49FEE472}" type="sibTrans" cxnId="{97AB6815-DADE-411A-ACB1-AA7AEC1BEE1D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49C2CC49-674B-4392-9BC6-1AB2B298D915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>
              <a:solidFill>
                <a:schemeClr val="bg1"/>
              </a:solidFill>
            </a:rPr>
            <a:t>Task</a:t>
          </a:r>
        </a:p>
      </dgm:t>
    </dgm:pt>
    <dgm:pt modelId="{75E8E72D-54B6-4E1D-979A-9F5C31F0564C}" type="parTrans" cxnId="{577C3C8A-A8A4-4344-9536-B4644715A479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A5A662B2-56B9-4261-9EEA-7A548F56A9BC}" type="sibTrans" cxnId="{577C3C8A-A8A4-4344-9536-B4644715A479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E5EAB891-0030-44BE-896A-76240D502C48}" type="pres">
      <dgm:prSet presAssocID="{6B8B6CAD-96F2-440E-BC27-00B115E0483E}" presName="Name0" presStyleCnt="0">
        <dgm:presLayoutVars>
          <dgm:dir/>
          <dgm:animLvl val="lvl"/>
          <dgm:resizeHandles val="exact"/>
        </dgm:presLayoutVars>
      </dgm:prSet>
      <dgm:spPr/>
    </dgm:pt>
    <dgm:pt modelId="{0923029D-F70F-4ECC-9C1C-55BE98A5B49A}" type="pres">
      <dgm:prSet presAssocID="{0A30DD75-C324-4168-A40D-FE522F69067B}" presName="Name8" presStyleCnt="0"/>
      <dgm:spPr/>
    </dgm:pt>
    <dgm:pt modelId="{F72DEC8E-C201-41D6-AACC-D73E0228389C}" type="pres">
      <dgm:prSet presAssocID="{0A30DD75-C324-4168-A40D-FE522F69067B}" presName="level" presStyleLbl="node1" presStyleIdx="0" presStyleCnt="5">
        <dgm:presLayoutVars>
          <dgm:chMax val="1"/>
          <dgm:bulletEnabled val="1"/>
        </dgm:presLayoutVars>
      </dgm:prSet>
      <dgm:spPr/>
    </dgm:pt>
    <dgm:pt modelId="{86C57FB9-71EB-4706-AA8D-268CF792B5ED}" type="pres">
      <dgm:prSet presAssocID="{0A30DD75-C324-4168-A40D-FE522F69067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633FD2-D173-41C6-BE81-032C5495E89D}" type="pres">
      <dgm:prSet presAssocID="{8D5B5556-6F63-42BC-B1C2-68A84469DE06}" presName="Name8" presStyleCnt="0"/>
      <dgm:spPr/>
    </dgm:pt>
    <dgm:pt modelId="{C13B06BA-312D-443E-881B-3D656FC11741}" type="pres">
      <dgm:prSet presAssocID="{8D5B5556-6F63-42BC-B1C2-68A84469DE06}" presName="level" presStyleLbl="node1" presStyleIdx="1" presStyleCnt="5">
        <dgm:presLayoutVars>
          <dgm:chMax val="1"/>
          <dgm:bulletEnabled val="1"/>
        </dgm:presLayoutVars>
      </dgm:prSet>
      <dgm:spPr/>
    </dgm:pt>
    <dgm:pt modelId="{DE5A8B40-B079-4C77-BAFE-6C11080D8CAB}" type="pres">
      <dgm:prSet presAssocID="{8D5B5556-6F63-42BC-B1C2-68A84469DE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2D0941C-2134-4F49-AD06-97AB344F41F3}" type="pres">
      <dgm:prSet presAssocID="{0649D610-015E-4BD3-945C-D00E51F0004F}" presName="Name8" presStyleCnt="0"/>
      <dgm:spPr/>
    </dgm:pt>
    <dgm:pt modelId="{B898E043-C8B1-4281-9670-097D1369B1CE}" type="pres">
      <dgm:prSet presAssocID="{0649D610-015E-4BD3-945C-D00E51F0004F}" presName="level" presStyleLbl="node1" presStyleIdx="2" presStyleCnt="5">
        <dgm:presLayoutVars>
          <dgm:chMax val="1"/>
          <dgm:bulletEnabled val="1"/>
        </dgm:presLayoutVars>
      </dgm:prSet>
      <dgm:spPr/>
    </dgm:pt>
    <dgm:pt modelId="{D31F7456-02F2-48A6-903E-707E7D29F78A}" type="pres">
      <dgm:prSet presAssocID="{0649D610-015E-4BD3-945C-D00E51F0004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2DD6F10-087B-42E5-8B15-B7F4A8C756EF}" type="pres">
      <dgm:prSet presAssocID="{2A73F382-A19D-4D92-8319-D8A294856B47}" presName="Name8" presStyleCnt="0"/>
      <dgm:spPr/>
    </dgm:pt>
    <dgm:pt modelId="{E151911E-86AF-4C52-AF21-2ED605139012}" type="pres">
      <dgm:prSet presAssocID="{2A73F382-A19D-4D92-8319-D8A294856B47}" presName="level" presStyleLbl="node1" presStyleIdx="3" presStyleCnt="5">
        <dgm:presLayoutVars>
          <dgm:chMax val="1"/>
          <dgm:bulletEnabled val="1"/>
        </dgm:presLayoutVars>
      </dgm:prSet>
      <dgm:spPr/>
    </dgm:pt>
    <dgm:pt modelId="{F1B8F46A-07BB-43BE-AF1B-1983E4D1105D}" type="pres">
      <dgm:prSet presAssocID="{2A73F382-A19D-4D92-8319-D8A294856B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5B1456-15A9-4B9F-9A38-FD41F86B36CD}" type="pres">
      <dgm:prSet presAssocID="{49C2CC49-674B-4392-9BC6-1AB2B298D915}" presName="Name8" presStyleCnt="0"/>
      <dgm:spPr/>
    </dgm:pt>
    <dgm:pt modelId="{290030C3-EBB6-4E92-BB37-A6E1BFD7D90F}" type="pres">
      <dgm:prSet presAssocID="{49C2CC49-674B-4392-9BC6-1AB2B298D915}" presName="level" presStyleLbl="node1" presStyleIdx="4" presStyleCnt="5">
        <dgm:presLayoutVars>
          <dgm:chMax val="1"/>
          <dgm:bulletEnabled val="1"/>
        </dgm:presLayoutVars>
      </dgm:prSet>
      <dgm:spPr/>
    </dgm:pt>
    <dgm:pt modelId="{421FDE8D-B09E-4478-81C0-1DE3DD6BB736}" type="pres">
      <dgm:prSet presAssocID="{49C2CC49-674B-4392-9BC6-1AB2B298D91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7AB6815-DADE-411A-ACB1-AA7AEC1BEE1D}" srcId="{6B8B6CAD-96F2-440E-BC27-00B115E0483E}" destId="{8D5B5556-6F63-42BC-B1C2-68A84469DE06}" srcOrd="1" destOrd="0" parTransId="{C8BFE165-DEC4-4F32-B5BE-C747998D4694}" sibTransId="{D369C582-D197-40B6-BAFF-46AC49FEE472}"/>
    <dgm:cxn modelId="{E6C23D24-F34E-49AA-B25C-DC5A05A76D45}" type="presOf" srcId="{0649D610-015E-4BD3-945C-D00E51F0004F}" destId="{B898E043-C8B1-4281-9670-097D1369B1CE}" srcOrd="0" destOrd="0" presId="urn:microsoft.com/office/officeart/2005/8/layout/pyramid1"/>
    <dgm:cxn modelId="{DFF1352C-7702-4FC9-91BC-ED95F38B7A1A}" srcId="{6B8B6CAD-96F2-440E-BC27-00B115E0483E}" destId="{0A30DD75-C324-4168-A40D-FE522F69067B}" srcOrd="0" destOrd="0" parTransId="{1A69B9F3-6C02-4987-8B64-B7D5F6A6E8DB}" sibTransId="{4B543785-0927-4C62-A23A-06D74E981CA5}"/>
    <dgm:cxn modelId="{7B7F1A2E-A320-44C0-AE7F-DE4DF926BE3E}" type="presOf" srcId="{0649D610-015E-4BD3-945C-D00E51F0004F}" destId="{D31F7456-02F2-48A6-903E-707E7D29F78A}" srcOrd="1" destOrd="0" presId="urn:microsoft.com/office/officeart/2005/8/layout/pyramid1"/>
    <dgm:cxn modelId="{6C89C743-ABFD-4DA1-A14E-BDB298081F2F}" type="presOf" srcId="{0A30DD75-C324-4168-A40D-FE522F69067B}" destId="{F72DEC8E-C201-41D6-AACC-D73E0228389C}" srcOrd="0" destOrd="0" presId="urn:microsoft.com/office/officeart/2005/8/layout/pyramid1"/>
    <dgm:cxn modelId="{B854FE70-59D6-461C-B142-20D34048BB1D}" type="presOf" srcId="{8D5B5556-6F63-42BC-B1C2-68A84469DE06}" destId="{C13B06BA-312D-443E-881B-3D656FC11741}" srcOrd="0" destOrd="0" presId="urn:microsoft.com/office/officeart/2005/8/layout/pyramid1"/>
    <dgm:cxn modelId="{9B7D9177-4D8D-4262-BE94-BEA886F52669}" type="presOf" srcId="{2A73F382-A19D-4D92-8319-D8A294856B47}" destId="{E151911E-86AF-4C52-AF21-2ED605139012}" srcOrd="0" destOrd="0" presId="urn:microsoft.com/office/officeart/2005/8/layout/pyramid1"/>
    <dgm:cxn modelId="{4D39EA84-0CD3-4903-AF72-7B117E9FDFF0}" type="presOf" srcId="{2A73F382-A19D-4D92-8319-D8A294856B47}" destId="{F1B8F46A-07BB-43BE-AF1B-1983E4D1105D}" srcOrd="1" destOrd="0" presId="urn:microsoft.com/office/officeart/2005/8/layout/pyramid1"/>
    <dgm:cxn modelId="{B8DE2088-9565-4035-A710-D6D24A6D6C89}" type="presOf" srcId="{49C2CC49-674B-4392-9BC6-1AB2B298D915}" destId="{290030C3-EBB6-4E92-BB37-A6E1BFD7D90F}" srcOrd="0" destOrd="0" presId="urn:microsoft.com/office/officeart/2005/8/layout/pyramid1"/>
    <dgm:cxn modelId="{577C3C8A-A8A4-4344-9536-B4644715A479}" srcId="{6B8B6CAD-96F2-440E-BC27-00B115E0483E}" destId="{49C2CC49-674B-4392-9BC6-1AB2B298D915}" srcOrd="4" destOrd="0" parTransId="{75E8E72D-54B6-4E1D-979A-9F5C31F0564C}" sibTransId="{A5A662B2-56B9-4261-9EEA-7A548F56A9BC}"/>
    <dgm:cxn modelId="{9B19B9A0-3D71-49A3-9149-6A86F50A60BA}" type="presOf" srcId="{8D5B5556-6F63-42BC-B1C2-68A84469DE06}" destId="{DE5A8B40-B079-4C77-BAFE-6C11080D8CAB}" srcOrd="1" destOrd="0" presId="urn:microsoft.com/office/officeart/2005/8/layout/pyramid1"/>
    <dgm:cxn modelId="{2AA69CB0-6271-4EA2-A32F-CE3D55F2E12A}" srcId="{6B8B6CAD-96F2-440E-BC27-00B115E0483E}" destId="{0649D610-015E-4BD3-945C-D00E51F0004F}" srcOrd="2" destOrd="0" parTransId="{7D2E5EF5-B587-402B-9EF0-9B21054CACE3}" sibTransId="{3CCF6561-4C00-40F1-97B2-09E9095B968C}"/>
    <dgm:cxn modelId="{0A5BD7C9-6BDF-49D8-A74C-14332EB5236B}" srcId="{6B8B6CAD-96F2-440E-BC27-00B115E0483E}" destId="{2A73F382-A19D-4D92-8319-D8A294856B47}" srcOrd="3" destOrd="0" parTransId="{51F5F76C-374C-4BE7-AABE-497B0B338EC0}" sibTransId="{65B0BD87-D2E4-492A-9A75-2D035C9FD368}"/>
    <dgm:cxn modelId="{672D3FD3-D0EE-45BF-AEA1-3E44AD5C5298}" type="presOf" srcId="{0A30DD75-C324-4168-A40D-FE522F69067B}" destId="{86C57FB9-71EB-4706-AA8D-268CF792B5ED}" srcOrd="1" destOrd="0" presId="urn:microsoft.com/office/officeart/2005/8/layout/pyramid1"/>
    <dgm:cxn modelId="{D4FF4ED4-A71C-43C1-9BC0-67406B604F39}" type="presOf" srcId="{6B8B6CAD-96F2-440E-BC27-00B115E0483E}" destId="{E5EAB891-0030-44BE-896A-76240D502C48}" srcOrd="0" destOrd="0" presId="urn:microsoft.com/office/officeart/2005/8/layout/pyramid1"/>
    <dgm:cxn modelId="{FC192AED-E776-416C-AC24-A0E8BD31BB84}" type="presOf" srcId="{49C2CC49-674B-4392-9BC6-1AB2B298D915}" destId="{421FDE8D-B09E-4478-81C0-1DE3DD6BB736}" srcOrd="1" destOrd="0" presId="urn:microsoft.com/office/officeart/2005/8/layout/pyramid1"/>
    <dgm:cxn modelId="{605BB423-8C90-4C37-AAF7-435C1809754E}" type="presParOf" srcId="{E5EAB891-0030-44BE-896A-76240D502C48}" destId="{0923029D-F70F-4ECC-9C1C-55BE98A5B49A}" srcOrd="0" destOrd="0" presId="urn:microsoft.com/office/officeart/2005/8/layout/pyramid1"/>
    <dgm:cxn modelId="{6D88DFDA-C79A-4B09-881E-11AEBDAA01FF}" type="presParOf" srcId="{0923029D-F70F-4ECC-9C1C-55BE98A5B49A}" destId="{F72DEC8E-C201-41D6-AACC-D73E0228389C}" srcOrd="0" destOrd="0" presId="urn:microsoft.com/office/officeart/2005/8/layout/pyramid1"/>
    <dgm:cxn modelId="{CFF12EA9-7078-4B0C-AEB2-ABFE1A3C0734}" type="presParOf" srcId="{0923029D-F70F-4ECC-9C1C-55BE98A5B49A}" destId="{86C57FB9-71EB-4706-AA8D-268CF792B5ED}" srcOrd="1" destOrd="0" presId="urn:microsoft.com/office/officeart/2005/8/layout/pyramid1"/>
    <dgm:cxn modelId="{8DA721DA-0A5A-4550-9BC7-7069B655B1D1}" type="presParOf" srcId="{E5EAB891-0030-44BE-896A-76240D502C48}" destId="{A1633FD2-D173-41C6-BE81-032C5495E89D}" srcOrd="1" destOrd="0" presId="urn:microsoft.com/office/officeart/2005/8/layout/pyramid1"/>
    <dgm:cxn modelId="{A7AA6767-FB71-4BEA-888B-4742F9A8F489}" type="presParOf" srcId="{A1633FD2-D173-41C6-BE81-032C5495E89D}" destId="{C13B06BA-312D-443E-881B-3D656FC11741}" srcOrd="0" destOrd="0" presId="urn:microsoft.com/office/officeart/2005/8/layout/pyramid1"/>
    <dgm:cxn modelId="{93641668-FDB3-4EF8-A448-14B89F159FD2}" type="presParOf" srcId="{A1633FD2-D173-41C6-BE81-032C5495E89D}" destId="{DE5A8B40-B079-4C77-BAFE-6C11080D8CAB}" srcOrd="1" destOrd="0" presId="urn:microsoft.com/office/officeart/2005/8/layout/pyramid1"/>
    <dgm:cxn modelId="{76833F32-41EC-46F6-8D9B-8E4136F73C91}" type="presParOf" srcId="{E5EAB891-0030-44BE-896A-76240D502C48}" destId="{62D0941C-2134-4F49-AD06-97AB344F41F3}" srcOrd="2" destOrd="0" presId="urn:microsoft.com/office/officeart/2005/8/layout/pyramid1"/>
    <dgm:cxn modelId="{3C88CA5E-722E-4688-811C-7DBE0754E3FF}" type="presParOf" srcId="{62D0941C-2134-4F49-AD06-97AB344F41F3}" destId="{B898E043-C8B1-4281-9670-097D1369B1CE}" srcOrd="0" destOrd="0" presId="urn:microsoft.com/office/officeart/2005/8/layout/pyramid1"/>
    <dgm:cxn modelId="{5872BD96-EAE9-491C-BA3E-83CF0D9D781B}" type="presParOf" srcId="{62D0941C-2134-4F49-AD06-97AB344F41F3}" destId="{D31F7456-02F2-48A6-903E-707E7D29F78A}" srcOrd="1" destOrd="0" presId="urn:microsoft.com/office/officeart/2005/8/layout/pyramid1"/>
    <dgm:cxn modelId="{92639D33-4443-4076-8951-704E809C92D3}" type="presParOf" srcId="{E5EAB891-0030-44BE-896A-76240D502C48}" destId="{A2DD6F10-087B-42E5-8B15-B7F4A8C756EF}" srcOrd="3" destOrd="0" presId="urn:microsoft.com/office/officeart/2005/8/layout/pyramid1"/>
    <dgm:cxn modelId="{F38F0D2F-10AF-4059-A9B3-1A1D8521E9C5}" type="presParOf" srcId="{A2DD6F10-087B-42E5-8B15-B7F4A8C756EF}" destId="{E151911E-86AF-4C52-AF21-2ED605139012}" srcOrd="0" destOrd="0" presId="urn:microsoft.com/office/officeart/2005/8/layout/pyramid1"/>
    <dgm:cxn modelId="{D99D28AF-7F92-4D89-B15E-C9F71CBEC300}" type="presParOf" srcId="{A2DD6F10-087B-42E5-8B15-B7F4A8C756EF}" destId="{F1B8F46A-07BB-43BE-AF1B-1983E4D1105D}" srcOrd="1" destOrd="0" presId="urn:microsoft.com/office/officeart/2005/8/layout/pyramid1"/>
    <dgm:cxn modelId="{86E202D5-3132-4058-8191-BE3D2FB30C2F}" type="presParOf" srcId="{E5EAB891-0030-44BE-896A-76240D502C48}" destId="{6B5B1456-15A9-4B9F-9A38-FD41F86B36CD}" srcOrd="4" destOrd="0" presId="urn:microsoft.com/office/officeart/2005/8/layout/pyramid1"/>
    <dgm:cxn modelId="{7A0A2B12-1D13-4581-A013-4690C9CFA320}" type="presParOf" srcId="{6B5B1456-15A9-4B9F-9A38-FD41F86B36CD}" destId="{290030C3-EBB6-4E92-BB37-A6E1BFD7D90F}" srcOrd="0" destOrd="0" presId="urn:microsoft.com/office/officeart/2005/8/layout/pyramid1"/>
    <dgm:cxn modelId="{414CF618-9771-4F45-AE32-3733778DAB22}" type="presParOf" srcId="{6B5B1456-15A9-4B9F-9A38-FD41F86B36CD}" destId="{421FDE8D-B09E-4478-81C0-1DE3DD6BB73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B6CAD-96F2-440E-BC27-00B115E0483E}" type="doc">
      <dgm:prSet loTypeId="urn:microsoft.com/office/officeart/2005/8/layout/pyramid1" loCatId="pyramid" qsTypeId="urn:microsoft.com/office/officeart/2005/8/quickstyle/simple2" qsCatId="simple" csTypeId="urn:microsoft.com/office/officeart/2005/8/colors/accent1_3" csCatId="accent1" phldr="1"/>
      <dgm:spPr/>
    </dgm:pt>
    <dgm:pt modelId="{0A30DD75-C324-4168-A40D-FE522F69067B}">
      <dgm:prSet phldrT="[Text]" custT="1"/>
      <dgm:spPr/>
      <dgm:t>
        <a:bodyPr tIns="365760"/>
        <a:lstStyle/>
        <a:p>
          <a:pPr marL="0" algn="ctr">
            <a:spcBef>
              <a:spcPts val="1800"/>
            </a:spcBef>
          </a:pPr>
          <a:r>
            <a:rPr lang="en-US" sz="1600" dirty="0">
              <a:solidFill>
                <a:schemeClr val="bg1"/>
              </a:solidFill>
            </a:rPr>
            <a:t>Story</a:t>
          </a:r>
        </a:p>
      </dgm:t>
    </dgm:pt>
    <dgm:pt modelId="{1A69B9F3-6C02-4987-8B64-B7D5F6A6E8DB}" type="parTrans" cxnId="{DFF1352C-7702-4FC9-91BC-ED95F38B7A1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4B543785-0927-4C62-A23A-06D74E981CA5}" type="sibTrans" cxnId="{DFF1352C-7702-4FC9-91BC-ED95F38B7A1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0649D610-015E-4BD3-945C-D00E51F0004F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 dirty="0">
              <a:solidFill>
                <a:schemeClr val="bg1"/>
              </a:solidFill>
            </a:rPr>
            <a:t>Scenario</a:t>
          </a:r>
        </a:p>
      </dgm:t>
    </dgm:pt>
    <dgm:pt modelId="{7D2E5EF5-B587-402B-9EF0-9B21054CACE3}" type="parTrans" cxnId="{2AA69CB0-6271-4EA2-A32F-CE3D55F2E12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3CCF6561-4C00-40F1-97B2-09E9095B968C}" type="sibTrans" cxnId="{2AA69CB0-6271-4EA2-A32F-CE3D55F2E12A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2A73F382-A19D-4D92-8319-D8A294856B47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 dirty="0">
              <a:solidFill>
                <a:schemeClr val="bg1"/>
              </a:solidFill>
            </a:rPr>
            <a:t>Deliverable</a:t>
          </a:r>
        </a:p>
      </dgm:t>
    </dgm:pt>
    <dgm:pt modelId="{51F5F76C-374C-4BE7-AABE-497B0B338EC0}" type="parTrans" cxnId="{0A5BD7C9-6BDF-49D8-A74C-14332EB5236B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65B0BD87-D2E4-492A-9A75-2D035C9FD368}" type="sibTrans" cxnId="{0A5BD7C9-6BDF-49D8-A74C-14332EB5236B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8D5B5556-6F63-42BC-B1C2-68A84469DE06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 dirty="0">
              <a:solidFill>
                <a:schemeClr val="bg1"/>
              </a:solidFill>
            </a:rPr>
            <a:t>Customer Promise</a:t>
          </a:r>
        </a:p>
      </dgm:t>
    </dgm:pt>
    <dgm:pt modelId="{C8BFE165-DEC4-4F32-B5BE-C747998D4694}" type="parTrans" cxnId="{97AB6815-DADE-411A-ACB1-AA7AEC1BEE1D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D369C582-D197-40B6-BAFF-46AC49FEE472}" type="sibTrans" cxnId="{97AB6815-DADE-411A-ACB1-AA7AEC1BEE1D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49C2CC49-674B-4392-9BC6-1AB2B298D915}">
      <dgm:prSet phldrT="[Text]" custT="1"/>
      <dgm:spPr/>
      <dgm:t>
        <a:bodyPr/>
        <a:lstStyle/>
        <a:p>
          <a:pPr marL="0" algn="ctr">
            <a:spcBef>
              <a:spcPts val="1800"/>
            </a:spcBef>
          </a:pPr>
          <a:r>
            <a:rPr lang="en-US" sz="1600" dirty="0">
              <a:solidFill>
                <a:schemeClr val="bg1"/>
              </a:solidFill>
            </a:rPr>
            <a:t>Task</a:t>
          </a:r>
        </a:p>
      </dgm:t>
    </dgm:pt>
    <dgm:pt modelId="{75E8E72D-54B6-4E1D-979A-9F5C31F0564C}" type="parTrans" cxnId="{577C3C8A-A8A4-4344-9536-B4644715A479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A5A662B2-56B9-4261-9EEA-7A548F56A9BC}" type="sibTrans" cxnId="{577C3C8A-A8A4-4344-9536-B4644715A479}">
      <dgm:prSet/>
      <dgm:spPr/>
      <dgm:t>
        <a:bodyPr/>
        <a:lstStyle/>
        <a:p>
          <a:pPr marL="0" algn="ctr">
            <a:spcBef>
              <a:spcPts val="1800"/>
            </a:spcBef>
          </a:pPr>
          <a:endParaRPr lang="en-US" sz="1100">
            <a:solidFill>
              <a:schemeClr val="bg1"/>
            </a:solidFill>
          </a:endParaRPr>
        </a:p>
      </dgm:t>
    </dgm:pt>
    <dgm:pt modelId="{E5EAB891-0030-44BE-896A-76240D502C48}" type="pres">
      <dgm:prSet presAssocID="{6B8B6CAD-96F2-440E-BC27-00B115E0483E}" presName="Name0" presStyleCnt="0">
        <dgm:presLayoutVars>
          <dgm:dir/>
          <dgm:animLvl val="lvl"/>
          <dgm:resizeHandles val="exact"/>
        </dgm:presLayoutVars>
      </dgm:prSet>
      <dgm:spPr/>
    </dgm:pt>
    <dgm:pt modelId="{0923029D-F70F-4ECC-9C1C-55BE98A5B49A}" type="pres">
      <dgm:prSet presAssocID="{0A30DD75-C324-4168-A40D-FE522F69067B}" presName="Name8" presStyleCnt="0"/>
      <dgm:spPr/>
    </dgm:pt>
    <dgm:pt modelId="{F72DEC8E-C201-41D6-AACC-D73E0228389C}" type="pres">
      <dgm:prSet presAssocID="{0A30DD75-C324-4168-A40D-FE522F69067B}" presName="level" presStyleLbl="node1" presStyleIdx="0" presStyleCnt="5">
        <dgm:presLayoutVars>
          <dgm:chMax val="1"/>
          <dgm:bulletEnabled val="1"/>
        </dgm:presLayoutVars>
      </dgm:prSet>
      <dgm:spPr/>
    </dgm:pt>
    <dgm:pt modelId="{86C57FB9-71EB-4706-AA8D-268CF792B5ED}" type="pres">
      <dgm:prSet presAssocID="{0A30DD75-C324-4168-A40D-FE522F69067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633FD2-D173-41C6-BE81-032C5495E89D}" type="pres">
      <dgm:prSet presAssocID="{8D5B5556-6F63-42BC-B1C2-68A84469DE06}" presName="Name8" presStyleCnt="0"/>
      <dgm:spPr/>
    </dgm:pt>
    <dgm:pt modelId="{C13B06BA-312D-443E-881B-3D656FC11741}" type="pres">
      <dgm:prSet presAssocID="{8D5B5556-6F63-42BC-B1C2-68A84469DE06}" presName="level" presStyleLbl="node1" presStyleIdx="1" presStyleCnt="5">
        <dgm:presLayoutVars>
          <dgm:chMax val="1"/>
          <dgm:bulletEnabled val="1"/>
        </dgm:presLayoutVars>
      </dgm:prSet>
      <dgm:spPr/>
    </dgm:pt>
    <dgm:pt modelId="{DE5A8B40-B079-4C77-BAFE-6C11080D8CAB}" type="pres">
      <dgm:prSet presAssocID="{8D5B5556-6F63-42BC-B1C2-68A84469DE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2D0941C-2134-4F49-AD06-97AB344F41F3}" type="pres">
      <dgm:prSet presAssocID="{0649D610-015E-4BD3-945C-D00E51F0004F}" presName="Name8" presStyleCnt="0"/>
      <dgm:spPr/>
    </dgm:pt>
    <dgm:pt modelId="{B898E043-C8B1-4281-9670-097D1369B1CE}" type="pres">
      <dgm:prSet presAssocID="{0649D610-015E-4BD3-945C-D00E51F0004F}" presName="level" presStyleLbl="node1" presStyleIdx="2" presStyleCnt="5">
        <dgm:presLayoutVars>
          <dgm:chMax val="1"/>
          <dgm:bulletEnabled val="1"/>
        </dgm:presLayoutVars>
      </dgm:prSet>
      <dgm:spPr/>
    </dgm:pt>
    <dgm:pt modelId="{D31F7456-02F2-48A6-903E-707E7D29F78A}" type="pres">
      <dgm:prSet presAssocID="{0649D610-015E-4BD3-945C-D00E51F0004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2DD6F10-087B-42E5-8B15-B7F4A8C756EF}" type="pres">
      <dgm:prSet presAssocID="{2A73F382-A19D-4D92-8319-D8A294856B47}" presName="Name8" presStyleCnt="0"/>
      <dgm:spPr/>
    </dgm:pt>
    <dgm:pt modelId="{E151911E-86AF-4C52-AF21-2ED605139012}" type="pres">
      <dgm:prSet presAssocID="{2A73F382-A19D-4D92-8319-D8A294856B47}" presName="level" presStyleLbl="node1" presStyleIdx="3" presStyleCnt="5">
        <dgm:presLayoutVars>
          <dgm:chMax val="1"/>
          <dgm:bulletEnabled val="1"/>
        </dgm:presLayoutVars>
      </dgm:prSet>
      <dgm:spPr/>
    </dgm:pt>
    <dgm:pt modelId="{F1B8F46A-07BB-43BE-AF1B-1983E4D1105D}" type="pres">
      <dgm:prSet presAssocID="{2A73F382-A19D-4D92-8319-D8A294856B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5B1456-15A9-4B9F-9A38-FD41F86B36CD}" type="pres">
      <dgm:prSet presAssocID="{49C2CC49-674B-4392-9BC6-1AB2B298D915}" presName="Name8" presStyleCnt="0"/>
      <dgm:spPr/>
    </dgm:pt>
    <dgm:pt modelId="{290030C3-EBB6-4E92-BB37-A6E1BFD7D90F}" type="pres">
      <dgm:prSet presAssocID="{49C2CC49-674B-4392-9BC6-1AB2B298D915}" presName="level" presStyleLbl="node1" presStyleIdx="4" presStyleCnt="5">
        <dgm:presLayoutVars>
          <dgm:chMax val="1"/>
          <dgm:bulletEnabled val="1"/>
        </dgm:presLayoutVars>
      </dgm:prSet>
      <dgm:spPr/>
    </dgm:pt>
    <dgm:pt modelId="{421FDE8D-B09E-4478-81C0-1DE3DD6BB736}" type="pres">
      <dgm:prSet presAssocID="{49C2CC49-674B-4392-9BC6-1AB2B298D91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7AB6815-DADE-411A-ACB1-AA7AEC1BEE1D}" srcId="{6B8B6CAD-96F2-440E-BC27-00B115E0483E}" destId="{8D5B5556-6F63-42BC-B1C2-68A84469DE06}" srcOrd="1" destOrd="0" parTransId="{C8BFE165-DEC4-4F32-B5BE-C747998D4694}" sibTransId="{D369C582-D197-40B6-BAFF-46AC49FEE472}"/>
    <dgm:cxn modelId="{E6C23D24-F34E-49AA-B25C-DC5A05A76D45}" type="presOf" srcId="{0649D610-015E-4BD3-945C-D00E51F0004F}" destId="{B898E043-C8B1-4281-9670-097D1369B1CE}" srcOrd="0" destOrd="0" presId="urn:microsoft.com/office/officeart/2005/8/layout/pyramid1"/>
    <dgm:cxn modelId="{DFF1352C-7702-4FC9-91BC-ED95F38B7A1A}" srcId="{6B8B6CAD-96F2-440E-BC27-00B115E0483E}" destId="{0A30DD75-C324-4168-A40D-FE522F69067B}" srcOrd="0" destOrd="0" parTransId="{1A69B9F3-6C02-4987-8B64-B7D5F6A6E8DB}" sibTransId="{4B543785-0927-4C62-A23A-06D74E981CA5}"/>
    <dgm:cxn modelId="{7B7F1A2E-A320-44C0-AE7F-DE4DF926BE3E}" type="presOf" srcId="{0649D610-015E-4BD3-945C-D00E51F0004F}" destId="{D31F7456-02F2-48A6-903E-707E7D29F78A}" srcOrd="1" destOrd="0" presId="urn:microsoft.com/office/officeart/2005/8/layout/pyramid1"/>
    <dgm:cxn modelId="{6C89C743-ABFD-4DA1-A14E-BDB298081F2F}" type="presOf" srcId="{0A30DD75-C324-4168-A40D-FE522F69067B}" destId="{F72DEC8E-C201-41D6-AACC-D73E0228389C}" srcOrd="0" destOrd="0" presId="urn:microsoft.com/office/officeart/2005/8/layout/pyramid1"/>
    <dgm:cxn modelId="{B854FE70-59D6-461C-B142-20D34048BB1D}" type="presOf" srcId="{8D5B5556-6F63-42BC-B1C2-68A84469DE06}" destId="{C13B06BA-312D-443E-881B-3D656FC11741}" srcOrd="0" destOrd="0" presId="urn:microsoft.com/office/officeart/2005/8/layout/pyramid1"/>
    <dgm:cxn modelId="{9B7D9177-4D8D-4262-BE94-BEA886F52669}" type="presOf" srcId="{2A73F382-A19D-4D92-8319-D8A294856B47}" destId="{E151911E-86AF-4C52-AF21-2ED605139012}" srcOrd="0" destOrd="0" presId="urn:microsoft.com/office/officeart/2005/8/layout/pyramid1"/>
    <dgm:cxn modelId="{4D39EA84-0CD3-4903-AF72-7B117E9FDFF0}" type="presOf" srcId="{2A73F382-A19D-4D92-8319-D8A294856B47}" destId="{F1B8F46A-07BB-43BE-AF1B-1983E4D1105D}" srcOrd="1" destOrd="0" presId="urn:microsoft.com/office/officeart/2005/8/layout/pyramid1"/>
    <dgm:cxn modelId="{B8DE2088-9565-4035-A710-D6D24A6D6C89}" type="presOf" srcId="{49C2CC49-674B-4392-9BC6-1AB2B298D915}" destId="{290030C3-EBB6-4E92-BB37-A6E1BFD7D90F}" srcOrd="0" destOrd="0" presId="urn:microsoft.com/office/officeart/2005/8/layout/pyramid1"/>
    <dgm:cxn modelId="{577C3C8A-A8A4-4344-9536-B4644715A479}" srcId="{6B8B6CAD-96F2-440E-BC27-00B115E0483E}" destId="{49C2CC49-674B-4392-9BC6-1AB2B298D915}" srcOrd="4" destOrd="0" parTransId="{75E8E72D-54B6-4E1D-979A-9F5C31F0564C}" sibTransId="{A5A662B2-56B9-4261-9EEA-7A548F56A9BC}"/>
    <dgm:cxn modelId="{9B19B9A0-3D71-49A3-9149-6A86F50A60BA}" type="presOf" srcId="{8D5B5556-6F63-42BC-B1C2-68A84469DE06}" destId="{DE5A8B40-B079-4C77-BAFE-6C11080D8CAB}" srcOrd="1" destOrd="0" presId="urn:microsoft.com/office/officeart/2005/8/layout/pyramid1"/>
    <dgm:cxn modelId="{2AA69CB0-6271-4EA2-A32F-CE3D55F2E12A}" srcId="{6B8B6CAD-96F2-440E-BC27-00B115E0483E}" destId="{0649D610-015E-4BD3-945C-D00E51F0004F}" srcOrd="2" destOrd="0" parTransId="{7D2E5EF5-B587-402B-9EF0-9B21054CACE3}" sibTransId="{3CCF6561-4C00-40F1-97B2-09E9095B968C}"/>
    <dgm:cxn modelId="{0A5BD7C9-6BDF-49D8-A74C-14332EB5236B}" srcId="{6B8B6CAD-96F2-440E-BC27-00B115E0483E}" destId="{2A73F382-A19D-4D92-8319-D8A294856B47}" srcOrd="3" destOrd="0" parTransId="{51F5F76C-374C-4BE7-AABE-497B0B338EC0}" sibTransId="{65B0BD87-D2E4-492A-9A75-2D035C9FD368}"/>
    <dgm:cxn modelId="{672D3FD3-D0EE-45BF-AEA1-3E44AD5C5298}" type="presOf" srcId="{0A30DD75-C324-4168-A40D-FE522F69067B}" destId="{86C57FB9-71EB-4706-AA8D-268CF792B5ED}" srcOrd="1" destOrd="0" presId="urn:microsoft.com/office/officeart/2005/8/layout/pyramid1"/>
    <dgm:cxn modelId="{D4FF4ED4-A71C-43C1-9BC0-67406B604F39}" type="presOf" srcId="{6B8B6CAD-96F2-440E-BC27-00B115E0483E}" destId="{E5EAB891-0030-44BE-896A-76240D502C48}" srcOrd="0" destOrd="0" presId="urn:microsoft.com/office/officeart/2005/8/layout/pyramid1"/>
    <dgm:cxn modelId="{FC192AED-E776-416C-AC24-A0E8BD31BB84}" type="presOf" srcId="{49C2CC49-674B-4392-9BC6-1AB2B298D915}" destId="{421FDE8D-B09E-4478-81C0-1DE3DD6BB736}" srcOrd="1" destOrd="0" presId="urn:microsoft.com/office/officeart/2005/8/layout/pyramid1"/>
    <dgm:cxn modelId="{605BB423-8C90-4C37-AAF7-435C1809754E}" type="presParOf" srcId="{E5EAB891-0030-44BE-896A-76240D502C48}" destId="{0923029D-F70F-4ECC-9C1C-55BE98A5B49A}" srcOrd="0" destOrd="0" presId="urn:microsoft.com/office/officeart/2005/8/layout/pyramid1"/>
    <dgm:cxn modelId="{6D88DFDA-C79A-4B09-881E-11AEBDAA01FF}" type="presParOf" srcId="{0923029D-F70F-4ECC-9C1C-55BE98A5B49A}" destId="{F72DEC8E-C201-41D6-AACC-D73E0228389C}" srcOrd="0" destOrd="0" presId="urn:microsoft.com/office/officeart/2005/8/layout/pyramid1"/>
    <dgm:cxn modelId="{CFF12EA9-7078-4B0C-AEB2-ABFE1A3C0734}" type="presParOf" srcId="{0923029D-F70F-4ECC-9C1C-55BE98A5B49A}" destId="{86C57FB9-71EB-4706-AA8D-268CF792B5ED}" srcOrd="1" destOrd="0" presId="urn:microsoft.com/office/officeart/2005/8/layout/pyramid1"/>
    <dgm:cxn modelId="{8DA721DA-0A5A-4550-9BC7-7069B655B1D1}" type="presParOf" srcId="{E5EAB891-0030-44BE-896A-76240D502C48}" destId="{A1633FD2-D173-41C6-BE81-032C5495E89D}" srcOrd="1" destOrd="0" presId="urn:microsoft.com/office/officeart/2005/8/layout/pyramid1"/>
    <dgm:cxn modelId="{A7AA6767-FB71-4BEA-888B-4742F9A8F489}" type="presParOf" srcId="{A1633FD2-D173-41C6-BE81-032C5495E89D}" destId="{C13B06BA-312D-443E-881B-3D656FC11741}" srcOrd="0" destOrd="0" presId="urn:microsoft.com/office/officeart/2005/8/layout/pyramid1"/>
    <dgm:cxn modelId="{93641668-FDB3-4EF8-A448-14B89F159FD2}" type="presParOf" srcId="{A1633FD2-D173-41C6-BE81-032C5495E89D}" destId="{DE5A8B40-B079-4C77-BAFE-6C11080D8CAB}" srcOrd="1" destOrd="0" presId="urn:microsoft.com/office/officeart/2005/8/layout/pyramid1"/>
    <dgm:cxn modelId="{76833F32-41EC-46F6-8D9B-8E4136F73C91}" type="presParOf" srcId="{E5EAB891-0030-44BE-896A-76240D502C48}" destId="{62D0941C-2134-4F49-AD06-97AB344F41F3}" srcOrd="2" destOrd="0" presId="urn:microsoft.com/office/officeart/2005/8/layout/pyramid1"/>
    <dgm:cxn modelId="{3C88CA5E-722E-4688-811C-7DBE0754E3FF}" type="presParOf" srcId="{62D0941C-2134-4F49-AD06-97AB344F41F3}" destId="{B898E043-C8B1-4281-9670-097D1369B1CE}" srcOrd="0" destOrd="0" presId="urn:microsoft.com/office/officeart/2005/8/layout/pyramid1"/>
    <dgm:cxn modelId="{5872BD96-EAE9-491C-BA3E-83CF0D9D781B}" type="presParOf" srcId="{62D0941C-2134-4F49-AD06-97AB344F41F3}" destId="{D31F7456-02F2-48A6-903E-707E7D29F78A}" srcOrd="1" destOrd="0" presId="urn:microsoft.com/office/officeart/2005/8/layout/pyramid1"/>
    <dgm:cxn modelId="{92639D33-4443-4076-8951-704E809C92D3}" type="presParOf" srcId="{E5EAB891-0030-44BE-896A-76240D502C48}" destId="{A2DD6F10-087B-42E5-8B15-B7F4A8C756EF}" srcOrd="3" destOrd="0" presId="urn:microsoft.com/office/officeart/2005/8/layout/pyramid1"/>
    <dgm:cxn modelId="{F38F0D2F-10AF-4059-A9B3-1A1D8521E9C5}" type="presParOf" srcId="{A2DD6F10-087B-42E5-8B15-B7F4A8C756EF}" destId="{E151911E-86AF-4C52-AF21-2ED605139012}" srcOrd="0" destOrd="0" presId="urn:microsoft.com/office/officeart/2005/8/layout/pyramid1"/>
    <dgm:cxn modelId="{D99D28AF-7F92-4D89-B15E-C9F71CBEC300}" type="presParOf" srcId="{A2DD6F10-087B-42E5-8B15-B7F4A8C756EF}" destId="{F1B8F46A-07BB-43BE-AF1B-1983E4D1105D}" srcOrd="1" destOrd="0" presId="urn:microsoft.com/office/officeart/2005/8/layout/pyramid1"/>
    <dgm:cxn modelId="{86E202D5-3132-4058-8191-BE3D2FB30C2F}" type="presParOf" srcId="{E5EAB891-0030-44BE-896A-76240D502C48}" destId="{6B5B1456-15A9-4B9F-9A38-FD41F86B36CD}" srcOrd="4" destOrd="0" presId="urn:microsoft.com/office/officeart/2005/8/layout/pyramid1"/>
    <dgm:cxn modelId="{7A0A2B12-1D13-4581-A013-4690C9CFA320}" type="presParOf" srcId="{6B5B1456-15A9-4B9F-9A38-FD41F86B36CD}" destId="{290030C3-EBB6-4E92-BB37-A6E1BFD7D90F}" srcOrd="0" destOrd="0" presId="urn:microsoft.com/office/officeart/2005/8/layout/pyramid1"/>
    <dgm:cxn modelId="{414CF618-9771-4F45-AE32-3733778DAB22}" type="presParOf" srcId="{6B5B1456-15A9-4B9F-9A38-FD41F86B36CD}" destId="{421FDE8D-B09E-4478-81C0-1DE3DD6BB73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DEC8E-C201-41D6-AACC-D73E0228389C}">
      <dsp:nvSpPr>
        <dsp:cNvPr id="0" name=""/>
        <dsp:cNvSpPr/>
      </dsp:nvSpPr>
      <dsp:spPr>
        <a:xfrm>
          <a:off x="2556182" y="0"/>
          <a:ext cx="1278091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36576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Story</a:t>
          </a:r>
        </a:p>
      </dsp:txBody>
      <dsp:txXfrm>
        <a:off x="2556182" y="0"/>
        <a:ext cx="1278091" cy="967998"/>
      </dsp:txXfrm>
    </dsp:sp>
    <dsp:sp modelId="{C13B06BA-312D-443E-881B-3D656FC11741}">
      <dsp:nvSpPr>
        <dsp:cNvPr id="0" name=""/>
        <dsp:cNvSpPr/>
      </dsp:nvSpPr>
      <dsp:spPr>
        <a:xfrm>
          <a:off x="1917136" y="967998"/>
          <a:ext cx="2556182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196289"/>
            <a:satOff val="-10718"/>
            <a:lumOff val="897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Customer Promise</a:t>
          </a:r>
        </a:p>
      </dsp:txBody>
      <dsp:txXfrm>
        <a:off x="2364468" y="967998"/>
        <a:ext cx="1661518" cy="967998"/>
      </dsp:txXfrm>
    </dsp:sp>
    <dsp:sp modelId="{B898E043-C8B1-4281-9670-097D1369B1CE}">
      <dsp:nvSpPr>
        <dsp:cNvPr id="0" name=""/>
        <dsp:cNvSpPr/>
      </dsp:nvSpPr>
      <dsp:spPr>
        <a:xfrm>
          <a:off x="1278091" y="1935996"/>
          <a:ext cx="3834273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392577"/>
            <a:satOff val="-21437"/>
            <a:lumOff val="1794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Scenario</a:t>
          </a:r>
        </a:p>
      </dsp:txBody>
      <dsp:txXfrm>
        <a:off x="1949088" y="1935996"/>
        <a:ext cx="2492277" cy="967998"/>
      </dsp:txXfrm>
    </dsp:sp>
    <dsp:sp modelId="{E151911E-86AF-4C52-AF21-2ED605139012}">
      <dsp:nvSpPr>
        <dsp:cNvPr id="0" name=""/>
        <dsp:cNvSpPr/>
      </dsp:nvSpPr>
      <dsp:spPr>
        <a:xfrm>
          <a:off x="639045" y="2903994"/>
          <a:ext cx="5112364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588866"/>
            <a:satOff val="-32155"/>
            <a:lumOff val="2691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Deliverable</a:t>
          </a:r>
        </a:p>
      </dsp:txBody>
      <dsp:txXfrm>
        <a:off x="1533709" y="2903994"/>
        <a:ext cx="3323036" cy="967998"/>
      </dsp:txXfrm>
    </dsp:sp>
    <dsp:sp modelId="{290030C3-EBB6-4E92-BB37-A6E1BFD7D90F}">
      <dsp:nvSpPr>
        <dsp:cNvPr id="0" name=""/>
        <dsp:cNvSpPr/>
      </dsp:nvSpPr>
      <dsp:spPr>
        <a:xfrm>
          <a:off x="0" y="3871992"/>
          <a:ext cx="6390455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785154"/>
            <a:satOff val="-42873"/>
            <a:lumOff val="3588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Task</a:t>
          </a:r>
        </a:p>
      </dsp:txBody>
      <dsp:txXfrm>
        <a:off x="1118329" y="3871992"/>
        <a:ext cx="4153795" cy="967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DEC8E-C201-41D6-AACC-D73E0228389C}">
      <dsp:nvSpPr>
        <dsp:cNvPr id="0" name=""/>
        <dsp:cNvSpPr/>
      </dsp:nvSpPr>
      <dsp:spPr>
        <a:xfrm>
          <a:off x="2556182" y="0"/>
          <a:ext cx="1278091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36576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Story</a:t>
          </a:r>
        </a:p>
      </dsp:txBody>
      <dsp:txXfrm>
        <a:off x="2556182" y="0"/>
        <a:ext cx="1278091" cy="967998"/>
      </dsp:txXfrm>
    </dsp:sp>
    <dsp:sp modelId="{C13B06BA-312D-443E-881B-3D656FC11741}">
      <dsp:nvSpPr>
        <dsp:cNvPr id="0" name=""/>
        <dsp:cNvSpPr/>
      </dsp:nvSpPr>
      <dsp:spPr>
        <a:xfrm>
          <a:off x="1917136" y="967998"/>
          <a:ext cx="2556182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196289"/>
            <a:satOff val="-10718"/>
            <a:lumOff val="897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Customer Promise</a:t>
          </a:r>
        </a:p>
      </dsp:txBody>
      <dsp:txXfrm>
        <a:off x="2364468" y="967998"/>
        <a:ext cx="1661518" cy="967998"/>
      </dsp:txXfrm>
    </dsp:sp>
    <dsp:sp modelId="{B898E043-C8B1-4281-9670-097D1369B1CE}">
      <dsp:nvSpPr>
        <dsp:cNvPr id="0" name=""/>
        <dsp:cNvSpPr/>
      </dsp:nvSpPr>
      <dsp:spPr>
        <a:xfrm>
          <a:off x="1278091" y="1935996"/>
          <a:ext cx="3834273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392577"/>
            <a:satOff val="-21437"/>
            <a:lumOff val="1794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Scenario</a:t>
          </a:r>
        </a:p>
      </dsp:txBody>
      <dsp:txXfrm>
        <a:off x="1949088" y="1935996"/>
        <a:ext cx="2492277" cy="967998"/>
      </dsp:txXfrm>
    </dsp:sp>
    <dsp:sp modelId="{E151911E-86AF-4C52-AF21-2ED605139012}">
      <dsp:nvSpPr>
        <dsp:cNvPr id="0" name=""/>
        <dsp:cNvSpPr/>
      </dsp:nvSpPr>
      <dsp:spPr>
        <a:xfrm>
          <a:off x="639045" y="2903994"/>
          <a:ext cx="5112364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588866"/>
            <a:satOff val="-32155"/>
            <a:lumOff val="2691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Deliverable</a:t>
          </a:r>
        </a:p>
      </dsp:txBody>
      <dsp:txXfrm>
        <a:off x="1533709" y="2903994"/>
        <a:ext cx="3323036" cy="967998"/>
      </dsp:txXfrm>
    </dsp:sp>
    <dsp:sp modelId="{290030C3-EBB6-4E92-BB37-A6E1BFD7D90F}">
      <dsp:nvSpPr>
        <dsp:cNvPr id="0" name=""/>
        <dsp:cNvSpPr/>
      </dsp:nvSpPr>
      <dsp:spPr>
        <a:xfrm>
          <a:off x="0" y="3871992"/>
          <a:ext cx="6390455" cy="967998"/>
        </a:xfrm>
        <a:prstGeom prst="trapezoid">
          <a:avLst>
            <a:gd name="adj" fmla="val 66017"/>
          </a:avLst>
        </a:prstGeom>
        <a:solidFill>
          <a:schemeClr val="accent1">
            <a:shade val="80000"/>
            <a:hueOff val="785154"/>
            <a:satOff val="-42873"/>
            <a:lumOff val="3588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Task</a:t>
          </a:r>
        </a:p>
      </dsp:txBody>
      <dsp:txXfrm>
        <a:off x="1118329" y="3871992"/>
        <a:ext cx="4153795" cy="967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0.47441</cdr:x>
      <cdr:y>0.55057</cdr:y>
    </cdr:from>
    <cdr:to>
      <cdr:x>0.68324</cdr:x>
      <cdr:y>0.58713</cdr:y>
    </cdr:to>
    <cdr:sp macro="" textlink="">
      <cdr:nvSpPr>
        <cdr:cNvPr id="3" name="Line Callout 2 (Accent Bar) 7">
          <a:extLst xmlns:a="http://schemas.openxmlformats.org/drawingml/2006/main">
            <a:ext uri="{FF2B5EF4-FFF2-40B4-BE49-F238E27FC236}">
              <a16:creationId xmlns:a16="http://schemas.microsoft.com/office/drawing/2014/main" id="{26A6B755-526A-4B97-8F5A-5BF5001A0530}"/>
            </a:ext>
          </a:extLst>
        </cdr:cNvPr>
        <cdr:cNvSpPr/>
      </cdr:nvSpPr>
      <cdr:spPr bwMode="auto">
        <a:xfrm xmlns:a="http://schemas.openxmlformats.org/drawingml/2006/main">
          <a:off x="5093992" y="2983380"/>
          <a:ext cx="2242298" cy="198080"/>
        </a:xfrm>
        <a:prstGeom xmlns:a="http://schemas.openxmlformats.org/drawingml/2006/main" prst="accentCallout2">
          <a:avLst>
            <a:gd name="adj1" fmla="val 47035"/>
            <a:gd name="adj2" fmla="val -3336"/>
            <a:gd name="adj3" fmla="val 45464"/>
            <a:gd name="adj4" fmla="val -10501"/>
            <a:gd name="adj5" fmla="val 44684"/>
            <a:gd name="adj6" fmla="val -3755"/>
          </a:avLst>
        </a:prstGeom>
        <a:noFill xmlns:a="http://schemas.openxmlformats.org/drawingml/2006/main"/>
        <a:ln xmlns:a="http://schemas.openxmlformats.org/drawingml/2006/main" w="28575">
          <a:solidFill>
            <a:srgbClr val="737373"/>
          </a:solidFill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146284" rIns="0" bIns="146284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32293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lang="en-US" sz="1100" dirty="0">
              <a:solidFill>
                <a:srgbClr val="737373"/>
              </a:solidFill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15</a:t>
          </a:r>
          <a:r>
            <a: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 public previews</a:t>
          </a:r>
        </a:p>
      </cdr:txBody>
    </cdr:sp>
  </cdr:relSizeAnchor>
  <cdr:relSizeAnchor xmlns:cdr="http://schemas.openxmlformats.org/drawingml/2006/chartDrawing">
    <cdr:from>
      <cdr:x>0.24855</cdr:x>
      <cdr:y>0.46563</cdr:y>
    </cdr:from>
    <cdr:to>
      <cdr:x>0.45738</cdr:x>
      <cdr:y>0.50219</cdr:y>
    </cdr:to>
    <cdr:sp macro="" textlink="">
      <cdr:nvSpPr>
        <cdr:cNvPr id="4" name="Line Callout 2 (Accent Bar) 7">
          <a:extLst xmlns:a="http://schemas.openxmlformats.org/drawingml/2006/main">
            <a:ext uri="{FF2B5EF4-FFF2-40B4-BE49-F238E27FC236}">
              <a16:creationId xmlns:a16="http://schemas.microsoft.com/office/drawing/2014/main" id="{854E83A8-DDC9-4454-B155-1B4CFD4E4224}"/>
            </a:ext>
          </a:extLst>
        </cdr:cNvPr>
        <cdr:cNvSpPr/>
      </cdr:nvSpPr>
      <cdr:spPr bwMode="auto">
        <a:xfrm xmlns:a="http://schemas.openxmlformats.org/drawingml/2006/main">
          <a:off x="2272782" y="1955909"/>
          <a:ext cx="1909541" cy="153574"/>
        </a:xfrm>
        <a:prstGeom xmlns:a="http://schemas.openxmlformats.org/drawingml/2006/main" prst="accentCallout2">
          <a:avLst>
            <a:gd name="adj1" fmla="val 47035"/>
            <a:gd name="adj2" fmla="val -3336"/>
            <a:gd name="adj3" fmla="val 45464"/>
            <a:gd name="adj4" fmla="val -10501"/>
            <a:gd name="adj5" fmla="val 44684"/>
            <a:gd name="adj6" fmla="val -3755"/>
          </a:avLst>
        </a:prstGeom>
        <a:noFill xmlns:a="http://schemas.openxmlformats.org/drawingml/2006/main"/>
        <a:ln xmlns:a="http://schemas.openxmlformats.org/drawingml/2006/main" w="28575">
          <a:solidFill>
            <a:srgbClr val="737373"/>
          </a:solidFill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146284" rIns="0" bIns="146284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32293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lang="en-US" sz="1100" noProof="0" dirty="0">
              <a:solidFill>
                <a:srgbClr val="737373"/>
              </a:solidFill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6</a:t>
          </a:r>
          <a:r>
            <a: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 public previews</a:t>
          </a:r>
        </a:p>
      </cdr:txBody>
    </cdr:sp>
  </cdr:relSizeAnchor>
  <cdr:relSizeAnchor xmlns:cdr="http://schemas.openxmlformats.org/drawingml/2006/chartDrawing">
    <cdr:from>
      <cdr:x>0.29117</cdr:x>
      <cdr:y>0.21993</cdr:y>
    </cdr:from>
    <cdr:to>
      <cdr:x>0.5</cdr:x>
      <cdr:y>0.25648</cdr:y>
    </cdr:to>
    <cdr:sp macro="" textlink="">
      <cdr:nvSpPr>
        <cdr:cNvPr id="5" name="Line Callout 2 (Accent Bar) 7">
          <a:extLst xmlns:a="http://schemas.openxmlformats.org/drawingml/2006/main">
            <a:ext uri="{FF2B5EF4-FFF2-40B4-BE49-F238E27FC236}">
              <a16:creationId xmlns:a16="http://schemas.microsoft.com/office/drawing/2014/main" id="{854E83A8-DDC9-4454-B155-1B4CFD4E4224}"/>
            </a:ext>
          </a:extLst>
        </cdr:cNvPr>
        <cdr:cNvSpPr/>
      </cdr:nvSpPr>
      <cdr:spPr bwMode="auto">
        <a:xfrm xmlns:a="http://schemas.openxmlformats.org/drawingml/2006/main">
          <a:off x="2662458" y="893796"/>
          <a:ext cx="1909542" cy="148539"/>
        </a:xfrm>
        <a:prstGeom xmlns:a="http://schemas.openxmlformats.org/drawingml/2006/main" prst="accentCallout2">
          <a:avLst>
            <a:gd name="adj1" fmla="val 47035"/>
            <a:gd name="adj2" fmla="val -3336"/>
            <a:gd name="adj3" fmla="val 45464"/>
            <a:gd name="adj4" fmla="val -10501"/>
            <a:gd name="adj5" fmla="val 44684"/>
            <a:gd name="adj6" fmla="val -3755"/>
          </a:avLst>
        </a:prstGeom>
        <a:noFill xmlns:a="http://schemas.openxmlformats.org/drawingml/2006/main"/>
        <a:ln xmlns:a="http://schemas.openxmlformats.org/drawingml/2006/main" w="28575">
          <a:solidFill>
            <a:srgbClr val="737373"/>
          </a:solidFill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146284" rIns="0" bIns="146284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32293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lang="en-US" sz="1100" noProof="0" dirty="0">
              <a:solidFill>
                <a:srgbClr val="737373"/>
              </a:solidFill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44</a:t>
          </a:r>
          <a:r>
            <a: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 public previews</a:t>
          </a:r>
        </a:p>
      </cdr:txBody>
    </cdr:sp>
  </cdr:relSizeAnchor>
  <cdr:relSizeAnchor xmlns:cdr="http://schemas.openxmlformats.org/drawingml/2006/chartDrawing">
    <cdr:from>
      <cdr:x>0.27947</cdr:x>
      <cdr:y>0.13149</cdr:y>
    </cdr:from>
    <cdr:to>
      <cdr:x>0.4883</cdr:x>
      <cdr:y>0.16805</cdr:y>
    </cdr:to>
    <cdr:sp macro="" textlink="">
      <cdr:nvSpPr>
        <cdr:cNvPr id="6" name="Line Callout 2 (Accent Bar) 7">
          <a:extLst xmlns:a="http://schemas.openxmlformats.org/drawingml/2006/main">
            <a:ext uri="{FF2B5EF4-FFF2-40B4-BE49-F238E27FC236}">
              <a16:creationId xmlns:a16="http://schemas.microsoft.com/office/drawing/2014/main" id="{2347994C-EA32-43AE-BF63-E7A7E56F8192}"/>
            </a:ext>
          </a:extLst>
        </cdr:cNvPr>
        <cdr:cNvSpPr/>
      </cdr:nvSpPr>
      <cdr:spPr bwMode="auto">
        <a:xfrm xmlns:a="http://schemas.openxmlformats.org/drawingml/2006/main">
          <a:off x="2555473" y="534375"/>
          <a:ext cx="1909542" cy="148580"/>
        </a:xfrm>
        <a:prstGeom xmlns:a="http://schemas.openxmlformats.org/drawingml/2006/main" prst="accentCallout2">
          <a:avLst>
            <a:gd name="adj1" fmla="val 47035"/>
            <a:gd name="adj2" fmla="val -3336"/>
            <a:gd name="adj3" fmla="val 45464"/>
            <a:gd name="adj4" fmla="val -10501"/>
            <a:gd name="adj5" fmla="val 44684"/>
            <a:gd name="adj6" fmla="val -3755"/>
          </a:avLst>
        </a:prstGeom>
        <a:noFill xmlns:a="http://schemas.openxmlformats.org/drawingml/2006/main"/>
        <a:ln xmlns:a="http://schemas.openxmlformats.org/drawingml/2006/main" w="28575">
          <a:solidFill>
            <a:srgbClr val="737373"/>
          </a:solidFill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146284" rIns="0" bIns="146284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32293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lang="en-US" kern="1200" dirty="0">
              <a:solidFill>
                <a:srgbClr val="737373"/>
              </a:solidFill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37 public previews</a:t>
          </a:r>
        </a:p>
      </cdr:txBody>
    </cdr:sp>
  </cdr:relSizeAnchor>
  <cdr:relSizeAnchor xmlns:cdr="http://schemas.openxmlformats.org/drawingml/2006/chartDrawing">
    <cdr:from>
      <cdr:x>0.18607</cdr:x>
      <cdr:y>0.04747</cdr:y>
    </cdr:from>
    <cdr:to>
      <cdr:x>0.3949</cdr:x>
      <cdr:y>0.08402</cdr:y>
    </cdr:to>
    <cdr:sp macro="" textlink="">
      <cdr:nvSpPr>
        <cdr:cNvPr id="7" name="Line Callout 2 (Accent Bar) 7">
          <a:extLst xmlns:a="http://schemas.openxmlformats.org/drawingml/2006/main">
            <a:ext uri="{FF2B5EF4-FFF2-40B4-BE49-F238E27FC236}">
              <a16:creationId xmlns:a16="http://schemas.microsoft.com/office/drawing/2014/main" id="{2347994C-EA32-43AE-BF63-E7A7E56F8192}"/>
            </a:ext>
          </a:extLst>
        </cdr:cNvPr>
        <cdr:cNvSpPr/>
      </cdr:nvSpPr>
      <cdr:spPr bwMode="auto">
        <a:xfrm xmlns:a="http://schemas.openxmlformats.org/drawingml/2006/main">
          <a:off x="1701424" y="192918"/>
          <a:ext cx="1909542" cy="148539"/>
        </a:xfrm>
        <a:prstGeom xmlns:a="http://schemas.openxmlformats.org/drawingml/2006/main" prst="accentCallout2">
          <a:avLst>
            <a:gd name="adj1" fmla="val 47035"/>
            <a:gd name="adj2" fmla="val -3336"/>
            <a:gd name="adj3" fmla="val 45464"/>
            <a:gd name="adj4" fmla="val -10501"/>
            <a:gd name="adj5" fmla="val 44684"/>
            <a:gd name="adj6" fmla="val -3755"/>
          </a:avLst>
        </a:prstGeom>
        <a:noFill xmlns:a="http://schemas.openxmlformats.org/drawingml/2006/main"/>
        <a:ln xmlns:a="http://schemas.openxmlformats.org/drawingml/2006/main" w="28575">
          <a:solidFill>
            <a:srgbClr val="737373"/>
          </a:solidFill>
          <a:headEnd type="none" w="med" len="med"/>
          <a:tailEnd type="non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146284" rIns="0" bIns="146284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32293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lang="en-US" sz="1100" dirty="0">
              <a:solidFill>
                <a:srgbClr val="00B050"/>
              </a:solidFill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*3</a:t>
          </a:r>
          <a:r>
            <a: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rPr>
            <a:t> public previews</a:t>
          </a:r>
        </a:p>
      </cdr:txBody>
    </cdr:sp>
  </cdr:relSizeAnchor>
  <cdr:relSizeAnchor xmlns:cdr="http://schemas.openxmlformats.org/drawingml/2006/chartDrawing">
    <cdr:from>
      <cdr:x>0</cdr:x>
      <cdr:y>0.9148</cdr:y>
    </cdr:from>
    <cdr:to>
      <cdr:x>0.29288</cdr:x>
      <cdr:y>1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4E8CD04D-A383-40A5-8990-066A8346CAF9}"/>
            </a:ext>
          </a:extLst>
        </cdr:cNvPr>
        <cdr:cNvSpPr txBox="1"/>
      </cdr:nvSpPr>
      <cdr:spPr>
        <a:xfrm xmlns:a="http://schemas.openxmlformats.org/drawingml/2006/main">
          <a:off x="-852905" y="4957002"/>
          <a:ext cx="3144852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182880" tIns="146304" rIns="182880" bIns="146304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  <a:spcAft>
              <a:spcPts val="600"/>
            </a:spcAft>
          </a:pPr>
          <a:r>
            <a:rPr lang="en-US" sz="1200" dirty="0">
              <a:solidFill>
                <a:srgbClr val="00B050"/>
              </a:solidFill>
            </a:rPr>
            <a:t>* Not yet RTM</a:t>
          </a:r>
          <a:endParaRPr lang="en-US" sz="2400" dirty="0">
            <a:solidFill>
              <a:srgbClr val="00B05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9/27/2018 3:05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9/27/2018 3:05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windows.com/windowsexperience/2017/05/31/tale-two-kernels/#aLbkR5wsZ3HJ7rjJ.97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B9D4F-5F19-438C-92E8-037C6AE8F8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634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9/27/2018 3:05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8668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9/27/2018 3:05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27881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E72A3-73C3-4EC0-976B-555052BC0B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45966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E72A3-73C3-4EC0-976B-555052BC0B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76008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B71D1-5FF2-405C-98A6-DA45C9FAA1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17310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2775E-E5EB-420B-8120-B156162B2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23300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2775E-E5EB-420B-8120-B156162B2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21889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E72A3-73C3-4EC0-976B-555052BC0B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33895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E72A3-73C3-4EC0-976B-555052BC0B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36679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2775E-E5EB-420B-8120-B156162B2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92094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9D4F-5F19-438C-92E8-037C6AE8F8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5753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5B63-D4AA-4FAE-B6E0-FD700182C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70243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4AAC4-1830-4DD2-BB92-FF24204262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52066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4AAC4-1830-4DD2-BB92-FF24204262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89286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0C910-0166-48E0-B8EF-5071277A02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03866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574EE-8191-4BCC-ABE6-D00A4F4D7690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91112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2775E-E5EB-420B-8120-B156162B2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3380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B9D4F-5F19-438C-92E8-037C6AE8F8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24600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F9D1E-B61B-449D-BFD5-18ABBC80C2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062490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9D6E5-6F96-46E9-A4B7-B0F063B1D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98123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9D6E5-6F96-46E9-A4B7-B0F063B1DB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13424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9D6E5-6F96-46E9-A4B7-B0F063B1DB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6064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9D6E5-6F96-46E9-A4B7-B0F063B1DB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77730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9D6E5-6F96-46E9-A4B7-B0F063B1D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0878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9D6E5-6F96-46E9-A4B7-B0F063B1D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61466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69699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10022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7171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15D3B-4645-4168-9A6D-B3B233FBC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151544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01220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83838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F9D1E-B61B-449D-BFD5-18ABBC80C2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76989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A965-F572-4691-A5A3-800EB61561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26424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5B63-D4AA-4FAE-B6E0-FD700182C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1361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5B63-D4AA-4FAE-B6E0-FD700182C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1666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A965-F572-4691-A5A3-800EB61561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67683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FAE85-20FE-844F-9354-E6E61F84E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96271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FAE85-20FE-844F-9354-E6E61F84E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85121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0C910-0166-48E0-B8EF-5071277A02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79557"/>
      </p:ext>
    </p:extLst>
  </p:cSld>
  <p:clrMapOvr>
    <a:masterClrMapping/>
  </p:clrMapOvr>
</p:notes>
</file>

<file path=ppt/notesSlides/notesSlide5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FAE85-20FE-844F-9354-E6E61F84E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587499"/>
      </p:ext>
    </p:extLst>
  </p:cSld>
  <p:clrMapOvr>
    <a:masterClrMapping/>
  </p:clrMapOvr>
</p:notes>
</file>

<file path=ppt/notesSlides/notesSlide5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FAE85-20FE-844F-9354-E6E61F84E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16876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A965-F572-4691-A5A3-800EB61561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38076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A965-F572-4691-A5A3-800EB61561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16871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5B63-D4AA-4FAE-B6E0-FD700182C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474017"/>
      </p:ext>
    </p:extLst>
  </p:cSld>
  <p:clrMapOvr>
    <a:masterClrMapping/>
  </p:clrMapOvr>
</p:notes>
</file>

<file path=ppt/notesSlides/notesSlide5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5B63-D4AA-4FAE-B6E0-FD700182C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75711"/>
      </p:ext>
    </p:extLst>
  </p:cSld>
  <p:clrMapOvr>
    <a:masterClrMapping/>
  </p:clrMapOvr>
</p:notes>
</file>

<file path=ppt/notesSlides/notesSlide5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E72A3-73C3-4EC0-976B-555052BC0B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36538"/>
      </p:ext>
    </p:extLst>
  </p:cSld>
  <p:clrMapOvr>
    <a:masterClrMapping/>
  </p:clrMapOvr>
</p:notes>
</file>

<file path=ppt/notesSlides/notesSlide5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C0990-D933-4F18-BFBF-2E19E794109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88273"/>
      </p:ext>
    </p:extLst>
  </p:cSld>
  <p:clrMapOvr>
    <a:masterClrMapping/>
  </p:clrMapOvr>
</p:notes>
</file>

<file path=ppt/notesSlides/notesSlide5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301113"/>
      </p:ext>
    </p:extLst>
  </p:cSld>
  <p:clrMapOvr>
    <a:masterClrMapping/>
  </p:clrMapOvr>
</p:notes>
</file>

<file path=ppt/notesSlides/notesSlide5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C0990-D933-4F18-BFBF-2E19E794109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61592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556440"/>
      </p:ext>
    </p:extLst>
  </p:cSld>
  <p:clrMapOvr>
    <a:masterClrMapping/>
  </p:clrMapOvr>
</p:notes>
</file>

<file path=ppt/notesSlides/notesSlide6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69494-23FC-4815-9855-5E3C4EF7C4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01001"/>
      </p:ext>
    </p:extLst>
  </p:cSld>
  <p:clrMapOvr>
    <a:masterClrMapping/>
  </p:clrMapOvr>
</p:notes>
</file>

<file path=ppt/notesSlides/notesSlide6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9/27/2018 3:05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60438"/>
      </p:ext>
    </p:extLst>
  </p:cSld>
  <p:clrMapOvr>
    <a:masterClrMapping/>
  </p:clrMapOvr>
</p:notes>
</file>

<file path=ppt/notesSlides/notesSlide6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7859C-C105-4BBC-9F1A-75CAFD4D8D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158723"/>
      </p:ext>
    </p:extLst>
  </p:cSld>
  <p:clrMapOvr>
    <a:masterClrMapping/>
  </p:clrMapOvr>
</p:notes>
</file>

<file path=ppt/notesSlides/notesSlide6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MGXFY16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92485" marR="0" lvl="0" indent="0" algn="l" defTabSz="94766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823203"/>
      </p:ext>
    </p:extLst>
  </p:cSld>
  <p:clrMapOvr>
    <a:masterClrMapping/>
  </p:clrMapOvr>
</p:notes>
</file>

<file path=ppt/notesSlides/notesSlide6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7790-9468-45E6-9344-3EB1A1C773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357175"/>
      </p:ext>
    </p:extLst>
  </p:cSld>
  <p:clrMapOvr>
    <a:masterClrMapping/>
  </p:clrMapOvr>
</p:notes>
</file>

<file path=ppt/notesSlides/notesSlide6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801BB6DB-292D-4F55-8FEB-A2186E983E2E}" type="datetime8">
              <a:rPr lang="en-US" smtClean="0"/>
              <a:t>9/27/2018 3:05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21250"/>
      </p:ext>
    </p:extLst>
  </p:cSld>
  <p:clrMapOvr>
    <a:masterClrMapping/>
  </p:clrMapOvr>
</p:notes>
</file>

<file path=ppt/notesSlides/notesSlide6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9/27/2018 3:05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77322"/>
      </p:ext>
    </p:extLst>
  </p:cSld>
  <p:clrMapOvr>
    <a:masterClrMapping/>
  </p:clrMapOvr>
</p:notes>
</file>

<file path=ppt/notesSlides/notesSlide6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DC7D-F4BE-4668-920D-08874925A5D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 3:05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999031696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9054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9/27/2018 3:05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9213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9/27/2018 3:05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5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3468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600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774799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07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37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1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792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47563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676586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Devic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1"/>
            <a:ext cx="12192001" cy="6860761"/>
          </a:xfrm>
          <a:prstGeom prst="rect">
            <a:avLst/>
          </a:prstGeom>
          <a:gradFill>
            <a:gsLst>
              <a:gs pos="61000">
                <a:srgbClr val="E4E6E6"/>
              </a:gs>
              <a:gs pos="43000">
                <a:srgbClr val="EFEFF0"/>
              </a:gs>
              <a:gs pos="0">
                <a:srgbClr val="EBEBEB"/>
              </a:gs>
              <a:gs pos="91000">
                <a:srgbClr val="CDCDCE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4821" tIns="44821" rIns="44821" bIns="44821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896068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195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Session code here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 userDrawn="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0B7306-96B9-40B1-857B-C98D06E4E09F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D3EF20A-6706-428D-92AC-6D0000DCD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27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67512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1028E-16C3-4002-B04C-173B0E47C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99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600" y="6402345"/>
            <a:ext cx="4114800" cy="3488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WDG ENGINEERING SYSTEM - 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8DBC-D15E-4382-8901-A71878883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388" y="958170"/>
            <a:ext cx="11713644" cy="52902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50969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1120573"/>
            <a:ext cx="11339774" cy="1106487"/>
          </a:xfrm>
        </p:spPr>
        <p:txBody>
          <a:bodyPr wrap="square" lIns="0" tIns="0" rIns="0" bIns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765" b="1" i="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765">
                <a:solidFill>
                  <a:srgbClr val="000000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372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</a:t>
            </a:r>
            <a:r>
              <a:rPr lang="en-US" err="1"/>
              <a:t>Semibold</a:t>
            </a:r>
            <a:r>
              <a:rPr lang="en-US"/>
              <a:t> 18pt</a:t>
            </a:r>
          </a:p>
          <a:p>
            <a:pPr lvl="1"/>
            <a:r>
              <a:rPr lang="en-US"/>
              <a:t>Second level Segoe UI 18pt</a:t>
            </a:r>
          </a:p>
          <a:p>
            <a:pPr lvl="2"/>
            <a:r>
              <a:rPr lang="en-US"/>
              <a:t>Third level Segoe UI 14pt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36pt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82A7AF-E813-4C15-9BF4-9097D7492EC1}"/>
              </a:ext>
            </a:extLst>
          </p:cNvPr>
          <p:cNvGrpSpPr/>
          <p:nvPr userDrawn="1"/>
        </p:nvGrpSpPr>
        <p:grpSpPr>
          <a:xfrm>
            <a:off x="436378" y="6431031"/>
            <a:ext cx="11326085" cy="95058"/>
            <a:chOff x="445128" y="6559056"/>
            <a:chExt cx="11553197" cy="969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054922-7BB2-4879-9591-0FC564128406}"/>
                </a:ext>
              </a:extLst>
            </p:cNvPr>
            <p:cNvSpPr txBox="1"/>
            <p:nvPr userDrawn="1"/>
          </p:nvSpPr>
          <p:spPr>
            <a:xfrm>
              <a:off x="445128" y="6559056"/>
              <a:ext cx="984244" cy="969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686">
                  <a:solidFill>
                    <a:schemeClr val="bg1">
                      <a:lumMod val="65000"/>
                    </a:schemeClr>
                  </a:solidFill>
                </a:rPr>
                <a:t>© Microsoft Corporation</a:t>
              </a:r>
              <a:endParaRPr lang="en-US" sz="784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F459D94-C874-4D77-AEED-DD630F445785}"/>
                </a:ext>
              </a:extLst>
            </p:cNvPr>
            <p:cNvSpPr/>
            <p:nvPr userDrawn="1"/>
          </p:nvSpPr>
          <p:spPr bwMode="auto">
            <a:xfrm>
              <a:off x="11784176" y="6573241"/>
              <a:ext cx="214149" cy="61668"/>
            </a:xfrm>
            <a:custGeom>
              <a:avLst/>
              <a:gdLst/>
              <a:ahLst/>
              <a:cxnLst/>
              <a:rect l="l" t="t" r="r" b="b"/>
              <a:pathLst>
                <a:path w="306116" h="88152">
                  <a:moveTo>
                    <a:pt x="280481" y="31681"/>
                  </a:moveTo>
                  <a:cubicBezTo>
                    <a:pt x="275805" y="31681"/>
                    <a:pt x="271835" y="33354"/>
                    <a:pt x="268570" y="36700"/>
                  </a:cubicBezTo>
                  <a:cubicBezTo>
                    <a:pt x="265305" y="40045"/>
                    <a:pt x="263290" y="44419"/>
                    <a:pt x="262524" y="49820"/>
                  </a:cubicBezTo>
                  <a:lnTo>
                    <a:pt x="295959" y="49820"/>
                  </a:lnTo>
                  <a:cubicBezTo>
                    <a:pt x="295919" y="44096"/>
                    <a:pt x="294538" y="39642"/>
                    <a:pt x="291817" y="36458"/>
                  </a:cubicBezTo>
                  <a:cubicBezTo>
                    <a:pt x="289096" y="33273"/>
                    <a:pt x="285318" y="31681"/>
                    <a:pt x="280481" y="31681"/>
                  </a:cubicBezTo>
                  <a:close/>
                  <a:moveTo>
                    <a:pt x="140726" y="24789"/>
                  </a:moveTo>
                  <a:lnTo>
                    <a:pt x="150582" y="24789"/>
                  </a:lnTo>
                  <a:lnTo>
                    <a:pt x="150582" y="60219"/>
                  </a:lnTo>
                  <a:cubicBezTo>
                    <a:pt x="150582" y="73279"/>
                    <a:pt x="155580" y="79809"/>
                    <a:pt x="165576" y="79809"/>
                  </a:cubicBezTo>
                  <a:cubicBezTo>
                    <a:pt x="170413" y="79809"/>
                    <a:pt x="174393" y="78025"/>
                    <a:pt x="177517" y="74458"/>
                  </a:cubicBezTo>
                  <a:cubicBezTo>
                    <a:pt x="180641" y="70891"/>
                    <a:pt x="182203" y="66225"/>
                    <a:pt x="182203" y="60461"/>
                  </a:cubicBezTo>
                  <a:lnTo>
                    <a:pt x="182203" y="24789"/>
                  </a:lnTo>
                  <a:lnTo>
                    <a:pt x="192119" y="24789"/>
                  </a:lnTo>
                  <a:lnTo>
                    <a:pt x="192119" y="86701"/>
                  </a:lnTo>
                  <a:lnTo>
                    <a:pt x="182203" y="86701"/>
                  </a:lnTo>
                  <a:lnTo>
                    <a:pt x="182203" y="76906"/>
                  </a:lnTo>
                  <a:lnTo>
                    <a:pt x="181961" y="76906"/>
                  </a:lnTo>
                  <a:cubicBezTo>
                    <a:pt x="177850" y="84404"/>
                    <a:pt x="171481" y="88152"/>
                    <a:pt x="162855" y="88152"/>
                  </a:cubicBezTo>
                  <a:cubicBezTo>
                    <a:pt x="148103" y="88152"/>
                    <a:pt x="140726" y="79365"/>
                    <a:pt x="140726" y="61791"/>
                  </a:cubicBezTo>
                  <a:close/>
                  <a:moveTo>
                    <a:pt x="235093" y="23700"/>
                  </a:moveTo>
                  <a:cubicBezTo>
                    <a:pt x="237672" y="23700"/>
                    <a:pt x="239648" y="23983"/>
                    <a:pt x="241018" y="24547"/>
                  </a:cubicBezTo>
                  <a:lnTo>
                    <a:pt x="241018" y="34825"/>
                  </a:lnTo>
                  <a:cubicBezTo>
                    <a:pt x="239285" y="33495"/>
                    <a:pt x="236786" y="32830"/>
                    <a:pt x="233521" y="32830"/>
                  </a:cubicBezTo>
                  <a:cubicBezTo>
                    <a:pt x="229288" y="32830"/>
                    <a:pt x="225751" y="34825"/>
                    <a:pt x="222910" y="38816"/>
                  </a:cubicBezTo>
                  <a:cubicBezTo>
                    <a:pt x="220068" y="42806"/>
                    <a:pt x="218647" y="48248"/>
                    <a:pt x="218647" y="55140"/>
                  </a:cubicBezTo>
                  <a:lnTo>
                    <a:pt x="218647" y="86701"/>
                  </a:lnTo>
                  <a:lnTo>
                    <a:pt x="208732" y="86701"/>
                  </a:lnTo>
                  <a:lnTo>
                    <a:pt x="208732" y="24789"/>
                  </a:lnTo>
                  <a:lnTo>
                    <a:pt x="218647" y="24789"/>
                  </a:lnTo>
                  <a:lnTo>
                    <a:pt x="218647" y="37546"/>
                  </a:lnTo>
                  <a:lnTo>
                    <a:pt x="218889" y="37546"/>
                  </a:lnTo>
                  <a:cubicBezTo>
                    <a:pt x="220300" y="33193"/>
                    <a:pt x="222456" y="29797"/>
                    <a:pt x="225358" y="27358"/>
                  </a:cubicBezTo>
                  <a:cubicBezTo>
                    <a:pt x="228261" y="24920"/>
                    <a:pt x="231505" y="23700"/>
                    <a:pt x="235093" y="23700"/>
                  </a:cubicBezTo>
                  <a:close/>
                  <a:moveTo>
                    <a:pt x="280662" y="23338"/>
                  </a:moveTo>
                  <a:cubicBezTo>
                    <a:pt x="288764" y="23338"/>
                    <a:pt x="295032" y="25958"/>
                    <a:pt x="299466" y="31198"/>
                  </a:cubicBezTo>
                  <a:cubicBezTo>
                    <a:pt x="303899" y="36438"/>
                    <a:pt x="306116" y="43713"/>
                    <a:pt x="306116" y="53024"/>
                  </a:cubicBezTo>
                  <a:lnTo>
                    <a:pt x="306116" y="58224"/>
                  </a:lnTo>
                  <a:lnTo>
                    <a:pt x="262403" y="58224"/>
                  </a:lnTo>
                  <a:cubicBezTo>
                    <a:pt x="262564" y="65117"/>
                    <a:pt x="264418" y="70437"/>
                    <a:pt x="267965" y="74186"/>
                  </a:cubicBezTo>
                  <a:cubicBezTo>
                    <a:pt x="271512" y="77934"/>
                    <a:pt x="276390" y="79809"/>
                    <a:pt x="282597" y="79809"/>
                  </a:cubicBezTo>
                  <a:cubicBezTo>
                    <a:pt x="289570" y="79809"/>
                    <a:pt x="295979" y="77511"/>
                    <a:pt x="301824" y="72916"/>
                  </a:cubicBezTo>
                  <a:lnTo>
                    <a:pt x="301824" y="82227"/>
                  </a:lnTo>
                  <a:cubicBezTo>
                    <a:pt x="296382" y="86177"/>
                    <a:pt x="289187" y="88152"/>
                    <a:pt x="280239" y="88152"/>
                  </a:cubicBezTo>
                  <a:cubicBezTo>
                    <a:pt x="271492" y="88152"/>
                    <a:pt x="264620" y="85341"/>
                    <a:pt x="259622" y="79718"/>
                  </a:cubicBezTo>
                  <a:cubicBezTo>
                    <a:pt x="254623" y="74095"/>
                    <a:pt x="252124" y="66185"/>
                    <a:pt x="252124" y="55987"/>
                  </a:cubicBezTo>
                  <a:cubicBezTo>
                    <a:pt x="252124" y="46353"/>
                    <a:pt x="254855" y="38503"/>
                    <a:pt x="260317" y="32437"/>
                  </a:cubicBezTo>
                  <a:cubicBezTo>
                    <a:pt x="265778" y="26371"/>
                    <a:pt x="272560" y="23338"/>
                    <a:pt x="280662" y="23338"/>
                  </a:cubicBezTo>
                  <a:close/>
                  <a:moveTo>
                    <a:pt x="38212" y="10520"/>
                  </a:moveTo>
                  <a:cubicBezTo>
                    <a:pt x="37809" y="12979"/>
                    <a:pt x="37345" y="14913"/>
                    <a:pt x="36821" y="16324"/>
                  </a:cubicBezTo>
                  <a:lnTo>
                    <a:pt x="23338" y="53266"/>
                  </a:lnTo>
                  <a:lnTo>
                    <a:pt x="53388" y="53266"/>
                  </a:lnTo>
                  <a:lnTo>
                    <a:pt x="39784" y="16324"/>
                  </a:lnTo>
                  <a:cubicBezTo>
                    <a:pt x="39340" y="15115"/>
                    <a:pt x="38897" y="13180"/>
                    <a:pt x="38454" y="10520"/>
                  </a:cubicBezTo>
                  <a:close/>
                  <a:moveTo>
                    <a:pt x="33254" y="0"/>
                  </a:moveTo>
                  <a:lnTo>
                    <a:pt x="43774" y="0"/>
                  </a:lnTo>
                  <a:lnTo>
                    <a:pt x="76865" y="85964"/>
                  </a:lnTo>
                  <a:lnTo>
                    <a:pt x="76865" y="83618"/>
                  </a:lnTo>
                  <a:lnTo>
                    <a:pt x="113505" y="33253"/>
                  </a:lnTo>
                  <a:lnTo>
                    <a:pt x="80312" y="33253"/>
                  </a:lnTo>
                  <a:lnTo>
                    <a:pt x="80312" y="24789"/>
                  </a:lnTo>
                  <a:lnTo>
                    <a:pt x="128076" y="24789"/>
                  </a:lnTo>
                  <a:lnTo>
                    <a:pt x="128076" y="27630"/>
                  </a:lnTo>
                  <a:lnTo>
                    <a:pt x="91436" y="78237"/>
                  </a:lnTo>
                  <a:lnTo>
                    <a:pt x="127713" y="78237"/>
                  </a:lnTo>
                  <a:lnTo>
                    <a:pt x="127713" y="86701"/>
                  </a:lnTo>
                  <a:lnTo>
                    <a:pt x="77149" y="86701"/>
                  </a:lnTo>
                  <a:lnTo>
                    <a:pt x="76865" y="86701"/>
                  </a:lnTo>
                  <a:lnTo>
                    <a:pt x="65903" y="86701"/>
                  </a:lnTo>
                  <a:lnTo>
                    <a:pt x="56713" y="62396"/>
                  </a:lnTo>
                  <a:lnTo>
                    <a:pt x="19952" y="62396"/>
                  </a:lnTo>
                  <a:lnTo>
                    <a:pt x="11306" y="86701"/>
                  </a:lnTo>
                  <a:lnTo>
                    <a:pt x="0" y="8670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84404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6" spc="-9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402346"/>
            <a:ext cx="4114800" cy="3488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WDG ENGINEERING SYSTEM - MICROSOFT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4B8DBC-D15E-4382-8901-A71878883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6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97677" y="6379834"/>
            <a:ext cx="1395659" cy="1642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67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88648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48BC3-17FF-42D3-9B26-17258F2E5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ody with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1120573"/>
            <a:ext cx="11339774" cy="1106487"/>
          </a:xfrm>
        </p:spPr>
        <p:txBody>
          <a:bodyPr wrap="square" lIns="0" tIns="0" rIns="0" bIns="0">
            <a:spAutoFit/>
          </a:bodyPr>
          <a:lstStyle>
            <a:lvl1pPr marL="280121" indent="-280121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Font typeface="Arial" panose="020B0604020202020204" pitchFamily="34" charset="0"/>
              <a:buChar char="•"/>
              <a:defRPr sz="1765" b="0" i="0">
                <a:solidFill>
                  <a:srgbClr val="000000"/>
                </a:solidFill>
                <a:latin typeface="+mj-lt"/>
              </a:defRPr>
            </a:lvl1pPr>
            <a:lvl2pPr marL="504217" indent="-280121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Font typeface="Arial" panose="020B0604020202020204" pitchFamily="34" charset="0"/>
              <a:buChar char="•"/>
              <a:defRPr sz="1765">
                <a:solidFill>
                  <a:srgbClr val="000000"/>
                </a:solidFill>
              </a:defRPr>
            </a:lvl2pPr>
            <a:lvl3pPr marL="728314" indent="-280121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Font typeface="Arial" panose="020B0604020202020204" pitchFamily="34" charset="0"/>
              <a:buChar char="•"/>
              <a:defRPr sz="1372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</a:t>
            </a:r>
            <a:r>
              <a:rPr lang="en-US" err="1"/>
              <a:t>Semibold</a:t>
            </a:r>
            <a:r>
              <a:rPr lang="en-US"/>
              <a:t> 18pt</a:t>
            </a:r>
          </a:p>
          <a:p>
            <a:pPr lvl="1"/>
            <a:r>
              <a:rPr lang="en-US"/>
              <a:t>Second level Segoe UI 18pt</a:t>
            </a:r>
          </a:p>
          <a:p>
            <a:pPr lvl="2"/>
            <a:r>
              <a:rPr lang="en-US"/>
              <a:t>Third level Segoe UI 14pt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36pt (with bullets)</a:t>
            </a:r>
          </a:p>
        </p:txBody>
      </p:sp>
    </p:spTree>
    <p:extLst>
      <p:ext uri="{BB962C8B-B14F-4D97-AF65-F5344CB8AC3E}">
        <p14:creationId xmlns:p14="http://schemas.microsoft.com/office/powerpoint/2010/main" val="156481067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1120574"/>
            <a:ext cx="11339774" cy="814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82"/>
              </a:spcAft>
              <a:buNone/>
              <a:defRPr sz="1765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765">
                <a:solidFill>
                  <a:srgbClr val="000000"/>
                </a:solidFill>
              </a:defRPr>
            </a:lvl2pPr>
            <a:lvl3pPr marL="448193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372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Regular 18.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Three column text layout (with bullets)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849D465-70FF-451A-8BED-41C7ADC630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4" y="2310842"/>
            <a:ext cx="3630521" cy="2602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FCB46-ABD2-4E30-8117-D04A48472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1361" y="2310842"/>
            <a:ext cx="3623050" cy="2602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529D97-59E4-4F82-95B3-25E40D5A2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6963" y="2310841"/>
            <a:ext cx="3630521" cy="261180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202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967405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593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270797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90136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9267" y="4773828"/>
            <a:ext cx="6769045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2000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-1"/>
            <a:ext cx="4828867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4977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012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81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1828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2355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092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2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673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717" r:id="rId10"/>
    <p:sldLayoutId id="2147484728" r:id="rId11"/>
    <p:sldLayoutId id="2147484690" r:id="rId12"/>
    <p:sldLayoutId id="2147484692" r:id="rId13"/>
    <p:sldLayoutId id="2147484694" r:id="rId14"/>
    <p:sldLayoutId id="2147484695" r:id="rId15"/>
    <p:sldLayoutId id="2147484697" r:id="rId16"/>
    <p:sldLayoutId id="2147484698" r:id="rId17"/>
    <p:sldLayoutId id="2147484699" r:id="rId18"/>
    <p:sldLayoutId id="2147484730" r:id="rId19"/>
    <p:sldLayoutId id="2147484731" r:id="rId20"/>
    <p:sldLayoutId id="2147484732" r:id="rId21"/>
    <p:sldLayoutId id="2147484733" r:id="rId22"/>
    <p:sldLayoutId id="2147484734" r:id="rId23"/>
    <p:sldLayoutId id="2147484735" r:id="rId24"/>
    <p:sldLayoutId id="2147484736" r:id="rId25"/>
    <p:sldLayoutId id="2147484737" r:id="rId26"/>
    <p:sldLayoutId id="2147484738" r:id="rId27"/>
    <p:sldLayoutId id="2147484739" r:id="rId28"/>
    <p:sldLayoutId id="2147484740" r:id="rId29"/>
    <p:sldLayoutId id="2147484741" r:id="rId30"/>
    <p:sldLayoutId id="2147484742" r:id="rId3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10" Type="http://schemas.openxmlformats.org/officeDocument/2006/relationships/image" Target="../media/image48.jpg"/><Relationship Id="rId4" Type="http://schemas.openxmlformats.org/officeDocument/2006/relationships/image" Target="../media/image43.jpg"/><Relationship Id="rId9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china.org.cn/photos/2015-10/07/content_36752799_3.ht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5.xml"/><Relationship Id="rId7" Type="http://schemas.openxmlformats.org/officeDocument/2006/relationships/chart" Target="../charts/chart5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://aka.ms/WiMigrator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aka.ms/WorkItemOneClick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aka.ms/DependencyTracker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ignite.mobileApp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myignite.techcommunity.microsoft.com/evaluations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793089"/>
      </p:ext>
    </p:extLst>
  </p:cSld>
  <p:clrMapOvr>
    <a:masterClrMapping/>
  </p:clrMapOvr>
  <p:transition>
    <p:fade/>
  </p:transition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001">
            <a:extLst>
              <a:ext uri="{FF2B5EF4-FFF2-40B4-BE49-F238E27FC236}">
                <a16:creationId xmlns:a16="http://schemas.microsoft.com/office/drawing/2014/main" id="{1AE0F764-5D0D-4156-8220-F7D802A4F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/>
          <a:stretch/>
        </p:blipFill>
        <p:spPr bwMode="auto">
          <a:xfrm>
            <a:off x="1" y="1943908"/>
            <a:ext cx="12192000" cy="446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3DD6F7-67B8-4A70-9435-6F9EAAD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489" y="296482"/>
            <a:ext cx="10447686" cy="908710"/>
          </a:xfrm>
        </p:spPr>
        <p:txBody>
          <a:bodyPr/>
          <a:lstStyle/>
          <a:p>
            <a:r>
              <a:rPr lang="en-GB" sz="4705" dirty="0"/>
              <a:t>Azure DevOps: Most of Microsoft</a:t>
            </a:r>
            <a:endParaRPr lang="en-US" sz="4705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347C0B-7563-4FDB-B35A-155C03516AA5}"/>
              </a:ext>
            </a:extLst>
          </p:cNvPr>
          <p:cNvSpPr txBox="1">
            <a:spLocks/>
          </p:cNvSpPr>
          <p:nvPr/>
        </p:nvSpPr>
        <p:spPr>
          <a:xfrm>
            <a:off x="47493285" y="289957"/>
            <a:ext cx="10417591" cy="832764"/>
          </a:xfrm>
          <a:prstGeom prst="rect">
            <a:avLst/>
          </a:prstGeom>
          <a:noFill/>
        </p:spPr>
        <p:txBody>
          <a:bodyPr vert="horz" wrap="square" lIns="143428" tIns="89642" rIns="143428" bIns="89642" rtlCol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b="0" kern="1200" cap="none" spc="-100" baseline="0">
                <a:ln w="3175">
                  <a:noFill/>
                </a:ln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GB" sz="4705"/>
              <a:t>Visual Studio Team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EBEED-C0A6-46E2-86BC-457FC838DC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 r="26396" b="25648"/>
          <a:stretch/>
        </p:blipFill>
        <p:spPr>
          <a:xfrm>
            <a:off x="249475" y="253068"/>
            <a:ext cx="1063414" cy="936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E7C368-F2B3-4D97-B281-5213BFCD6B5E}"/>
              </a:ext>
            </a:extLst>
          </p:cNvPr>
          <p:cNvSpPr txBox="1"/>
          <p:nvPr/>
        </p:nvSpPr>
        <p:spPr>
          <a:xfrm>
            <a:off x="5744314" y="6336544"/>
            <a:ext cx="6269138" cy="452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GB" sz="1176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Company wide engaged users of Azure DevOps in the Microsoft organization (Aug 2017)</a:t>
            </a:r>
          </a:p>
        </p:txBody>
      </p:sp>
    </p:spTree>
    <p:extLst>
      <p:ext uri="{BB962C8B-B14F-4D97-AF65-F5344CB8AC3E}">
        <p14:creationId xmlns:p14="http://schemas.microsoft.com/office/powerpoint/2010/main" val="15100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C074-3E00-47AC-92C9-E54CE71486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01444"/>
            <a:ext cx="11273264" cy="554038"/>
          </a:xfrm>
        </p:spPr>
        <p:txBody>
          <a:bodyPr/>
          <a:lstStyle/>
          <a:p>
            <a:r>
              <a:rPr lang="en-US" dirty="0"/>
              <a:t>1ES Adoption within Microsoft</a:t>
            </a:r>
          </a:p>
        </p:txBody>
      </p:sp>
      <p:pic>
        <p:nvPicPr>
          <p:cNvPr id="2050" name="Picture 2" descr="image001">
            <a:extLst>
              <a:ext uri="{FF2B5EF4-FFF2-40B4-BE49-F238E27FC236}">
                <a16:creationId xmlns:a16="http://schemas.microsoft.com/office/drawing/2014/main" id="{D95FB2C5-82CB-484E-973D-0F4914C5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3" y="1229809"/>
            <a:ext cx="9988669" cy="553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04005"/>
      </p:ext>
    </p:extLst>
  </p:cSld>
  <p:clrMapOvr>
    <a:masterClrMapping/>
  </p:clrMapOvr>
  <p:transition>
    <p:fade/>
  </p:transition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E72B-7385-FC4F-8322-2FD58E8E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Engineering System with Azure DevOps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A82788-623A-9A41-BCFF-C97454BD25AE}"/>
              </a:ext>
            </a:extLst>
          </p:cNvPr>
          <p:cNvGrpSpPr/>
          <p:nvPr/>
        </p:nvGrpSpPr>
        <p:grpSpPr>
          <a:xfrm>
            <a:off x="2649655" y="1336418"/>
            <a:ext cx="6895733" cy="2374900"/>
            <a:chOff x="2120394" y="1194147"/>
            <a:chExt cx="6895733" cy="23749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047420-D257-DF48-BF05-019221A5E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56800"/>
            <a:stretch/>
          </p:blipFill>
          <p:spPr>
            <a:xfrm>
              <a:off x="2120394" y="1194147"/>
              <a:ext cx="1371600" cy="23749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21E1E1-9FC9-3140-BB63-1934D9E8770D}"/>
                </a:ext>
              </a:extLst>
            </p:cNvPr>
            <p:cNvSpPr txBox="1"/>
            <p:nvPr/>
          </p:nvSpPr>
          <p:spPr>
            <a:xfrm>
              <a:off x="3512954" y="1831843"/>
              <a:ext cx="5503173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dirty="0">
                  <a:solidFill>
                    <a:srgbClr val="1174C3"/>
                  </a:solidFill>
                </a:rPr>
                <a:t>Azure Networking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6DF60AB-5A64-A242-BD70-698369569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93" y="3126083"/>
            <a:ext cx="7156259" cy="1407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0D343-61A0-B848-B960-4844E13D6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887" y="4875909"/>
            <a:ext cx="2143272" cy="8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29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5196C9-468B-4724-99B8-48CB290D0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248" y="2266749"/>
            <a:ext cx="8826473" cy="19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5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" y="488"/>
            <a:ext cx="12184961" cy="6857027"/>
          </a:xfrm>
          <a:prstGeom prst="rect">
            <a:avLst/>
          </a:prstGeom>
        </p:spPr>
      </p:pic>
      <p:sp>
        <p:nvSpPr>
          <p:cNvPr id="5" name="Windows 10 - to Grow"/>
          <p:cNvSpPr>
            <a:spLocks noChangeAspect="1" noEditPoints="1"/>
          </p:cNvSpPr>
          <p:nvPr/>
        </p:nvSpPr>
        <p:spPr bwMode="auto">
          <a:xfrm>
            <a:off x="511204" y="543327"/>
            <a:ext cx="2856617" cy="527355"/>
          </a:xfrm>
          <a:custGeom>
            <a:avLst/>
            <a:gdLst>
              <a:gd name="T0" fmla="*/ 89 w 1096"/>
              <a:gd name="T1" fmla="*/ 99 h 200"/>
              <a:gd name="T2" fmla="*/ 0 w 1096"/>
              <a:gd name="T3" fmla="*/ 28 h 200"/>
              <a:gd name="T4" fmla="*/ 89 w 1096"/>
              <a:gd name="T5" fmla="*/ 184 h 200"/>
              <a:gd name="T6" fmla="*/ 86 w 1096"/>
              <a:gd name="T7" fmla="*/ 102 h 200"/>
              <a:gd name="T8" fmla="*/ 86 w 1096"/>
              <a:gd name="T9" fmla="*/ 102 h 200"/>
              <a:gd name="T10" fmla="*/ 978 w 1096"/>
              <a:gd name="T11" fmla="*/ 48 h 200"/>
              <a:gd name="T12" fmla="*/ 966 w 1096"/>
              <a:gd name="T13" fmla="*/ 67 h 200"/>
              <a:gd name="T14" fmla="*/ 986 w 1096"/>
              <a:gd name="T15" fmla="*/ 159 h 200"/>
              <a:gd name="T16" fmla="*/ 1041 w 1096"/>
              <a:gd name="T17" fmla="*/ 42 h 200"/>
              <a:gd name="T18" fmla="*/ 1020 w 1096"/>
              <a:gd name="T19" fmla="*/ 127 h 200"/>
              <a:gd name="T20" fmla="*/ 1072 w 1096"/>
              <a:gd name="T21" fmla="*/ 157 h 200"/>
              <a:gd name="T22" fmla="*/ 1058 w 1096"/>
              <a:gd name="T23" fmla="*/ 38 h 200"/>
              <a:gd name="T24" fmla="*/ 1082 w 1096"/>
              <a:gd name="T25" fmla="*/ 100 h 200"/>
              <a:gd name="T26" fmla="*/ 364 w 1096"/>
              <a:gd name="T27" fmla="*/ 159 h 200"/>
              <a:gd name="T28" fmla="*/ 335 w 1096"/>
              <a:gd name="T29" fmla="*/ 72 h 200"/>
              <a:gd name="T30" fmla="*/ 274 w 1096"/>
              <a:gd name="T31" fmla="*/ 40 h 200"/>
              <a:gd name="T32" fmla="*/ 305 w 1096"/>
              <a:gd name="T33" fmla="*/ 131 h 200"/>
              <a:gd name="T34" fmla="*/ 372 w 1096"/>
              <a:gd name="T35" fmla="*/ 143 h 200"/>
              <a:gd name="T36" fmla="*/ 414 w 1096"/>
              <a:gd name="T37" fmla="*/ 40 h 200"/>
              <a:gd name="T38" fmla="*/ 426 w 1096"/>
              <a:gd name="T39" fmla="*/ 52 h 200"/>
              <a:gd name="T40" fmla="*/ 439 w 1096"/>
              <a:gd name="T41" fmla="*/ 40 h 200"/>
              <a:gd name="T42" fmla="*/ 426 w 1096"/>
              <a:gd name="T43" fmla="*/ 74 h 200"/>
              <a:gd name="T44" fmla="*/ 517 w 1096"/>
              <a:gd name="T45" fmla="*/ 159 h 200"/>
              <a:gd name="T46" fmla="*/ 473 w 1096"/>
              <a:gd name="T47" fmla="*/ 111 h 200"/>
              <a:gd name="T48" fmla="*/ 473 w 1096"/>
              <a:gd name="T49" fmla="*/ 74 h 200"/>
              <a:gd name="T50" fmla="*/ 523 w 1096"/>
              <a:gd name="T51" fmla="*/ 81 h 200"/>
              <a:gd name="T52" fmla="*/ 611 w 1096"/>
              <a:gd name="T53" fmla="*/ 159 h 200"/>
              <a:gd name="T54" fmla="*/ 556 w 1096"/>
              <a:gd name="T55" fmla="*/ 150 h 200"/>
              <a:gd name="T56" fmla="*/ 610 w 1096"/>
              <a:gd name="T57" fmla="*/ 86 h 200"/>
              <a:gd name="T58" fmla="*/ 624 w 1096"/>
              <a:gd name="T59" fmla="*/ 159 h 200"/>
              <a:gd name="T60" fmla="*/ 587 w 1096"/>
              <a:gd name="T61" fmla="*/ 84 h 200"/>
              <a:gd name="T62" fmla="*/ 585 w 1096"/>
              <a:gd name="T63" fmla="*/ 150 h 200"/>
              <a:gd name="T64" fmla="*/ 714 w 1096"/>
              <a:gd name="T65" fmla="*/ 149 h 200"/>
              <a:gd name="T66" fmla="*/ 653 w 1096"/>
              <a:gd name="T67" fmla="*/ 84 h 200"/>
              <a:gd name="T68" fmla="*/ 712 w 1096"/>
              <a:gd name="T69" fmla="*/ 117 h 200"/>
              <a:gd name="T70" fmla="*/ 656 w 1096"/>
              <a:gd name="T71" fmla="*/ 117 h 200"/>
              <a:gd name="T72" fmla="*/ 712 w 1096"/>
              <a:gd name="T73" fmla="*/ 117 h 200"/>
              <a:gd name="T74" fmla="*/ 793 w 1096"/>
              <a:gd name="T75" fmla="*/ 98 h 200"/>
              <a:gd name="T76" fmla="*/ 771 w 1096"/>
              <a:gd name="T77" fmla="*/ 159 h 200"/>
              <a:gd name="T78" fmla="*/ 763 w 1096"/>
              <a:gd name="T79" fmla="*/ 138 h 200"/>
              <a:gd name="T80" fmla="*/ 786 w 1096"/>
              <a:gd name="T81" fmla="*/ 74 h 200"/>
              <a:gd name="T82" fmla="*/ 818 w 1096"/>
              <a:gd name="T83" fmla="*/ 146 h 200"/>
              <a:gd name="T84" fmla="*/ 909 w 1096"/>
              <a:gd name="T85" fmla="*/ 136 h 200"/>
              <a:gd name="T86" fmla="*/ 857 w 1096"/>
              <a:gd name="T87" fmla="*/ 142 h 200"/>
              <a:gd name="T88" fmla="*/ 878 w 1096"/>
              <a:gd name="T89" fmla="*/ 122 h 200"/>
              <a:gd name="T90" fmla="*/ 887 w 1096"/>
              <a:gd name="T91" fmla="*/ 72 h 200"/>
              <a:gd name="T92" fmla="*/ 875 w 1096"/>
              <a:gd name="T93" fmla="*/ 87 h 200"/>
              <a:gd name="T94" fmla="*/ 904 w 1096"/>
              <a:gd name="T95" fmla="*/ 12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96" h="200">
                <a:moveTo>
                  <a:pt x="89" y="16"/>
                </a:moveTo>
                <a:cubicBezTo>
                  <a:pt x="200" y="0"/>
                  <a:pt x="200" y="0"/>
                  <a:pt x="200" y="0"/>
                </a:cubicBezTo>
                <a:cubicBezTo>
                  <a:pt x="200" y="99"/>
                  <a:pt x="200" y="99"/>
                  <a:pt x="200" y="99"/>
                </a:cubicBezTo>
                <a:cubicBezTo>
                  <a:pt x="89" y="99"/>
                  <a:pt x="89" y="99"/>
                  <a:pt x="89" y="99"/>
                </a:cubicBezTo>
                <a:lnTo>
                  <a:pt x="89" y="16"/>
                </a:lnTo>
                <a:close/>
                <a:moveTo>
                  <a:pt x="86" y="99"/>
                </a:moveTo>
                <a:cubicBezTo>
                  <a:pt x="86" y="16"/>
                  <a:pt x="86" y="16"/>
                  <a:pt x="86" y="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99"/>
                  <a:pt x="0" y="99"/>
                  <a:pt x="0" y="99"/>
                </a:cubicBezTo>
                <a:lnTo>
                  <a:pt x="86" y="99"/>
                </a:lnTo>
                <a:close/>
                <a:moveTo>
                  <a:pt x="89" y="102"/>
                </a:moveTo>
                <a:cubicBezTo>
                  <a:pt x="89" y="184"/>
                  <a:pt x="89" y="184"/>
                  <a:pt x="89" y="184"/>
                </a:cubicBezTo>
                <a:cubicBezTo>
                  <a:pt x="200" y="200"/>
                  <a:pt x="200" y="200"/>
                  <a:pt x="200" y="200"/>
                </a:cubicBezTo>
                <a:cubicBezTo>
                  <a:pt x="200" y="102"/>
                  <a:pt x="200" y="102"/>
                  <a:pt x="200" y="102"/>
                </a:cubicBezTo>
                <a:lnTo>
                  <a:pt x="89" y="102"/>
                </a:lnTo>
                <a:close/>
                <a:moveTo>
                  <a:pt x="86" y="102"/>
                </a:moveTo>
                <a:cubicBezTo>
                  <a:pt x="0" y="102"/>
                  <a:pt x="0" y="102"/>
                  <a:pt x="0" y="102"/>
                </a:cubicBezTo>
                <a:cubicBezTo>
                  <a:pt x="0" y="172"/>
                  <a:pt x="0" y="172"/>
                  <a:pt x="0" y="172"/>
                </a:cubicBezTo>
                <a:cubicBezTo>
                  <a:pt x="86" y="184"/>
                  <a:pt x="86" y="184"/>
                  <a:pt x="86" y="184"/>
                </a:cubicBezTo>
                <a:lnTo>
                  <a:pt x="86" y="102"/>
                </a:lnTo>
                <a:close/>
                <a:moveTo>
                  <a:pt x="999" y="37"/>
                </a:moveTo>
                <a:cubicBezTo>
                  <a:pt x="994" y="37"/>
                  <a:pt x="994" y="37"/>
                  <a:pt x="994" y="37"/>
                </a:cubicBezTo>
                <a:cubicBezTo>
                  <a:pt x="992" y="39"/>
                  <a:pt x="990" y="41"/>
                  <a:pt x="987" y="43"/>
                </a:cubicBezTo>
                <a:cubicBezTo>
                  <a:pt x="984" y="45"/>
                  <a:pt x="981" y="46"/>
                  <a:pt x="978" y="48"/>
                </a:cubicBezTo>
                <a:cubicBezTo>
                  <a:pt x="974" y="50"/>
                  <a:pt x="971" y="51"/>
                  <a:pt x="968" y="53"/>
                </a:cubicBezTo>
                <a:cubicBezTo>
                  <a:pt x="964" y="54"/>
                  <a:pt x="961" y="55"/>
                  <a:pt x="958" y="56"/>
                </a:cubicBezTo>
                <a:cubicBezTo>
                  <a:pt x="958" y="70"/>
                  <a:pt x="958" y="70"/>
                  <a:pt x="958" y="70"/>
                </a:cubicBezTo>
                <a:cubicBezTo>
                  <a:pt x="961" y="69"/>
                  <a:pt x="964" y="68"/>
                  <a:pt x="966" y="67"/>
                </a:cubicBezTo>
                <a:cubicBezTo>
                  <a:pt x="969" y="66"/>
                  <a:pt x="972" y="65"/>
                  <a:pt x="974" y="64"/>
                </a:cubicBezTo>
                <a:cubicBezTo>
                  <a:pt x="977" y="62"/>
                  <a:pt x="979" y="61"/>
                  <a:pt x="981" y="60"/>
                </a:cubicBezTo>
                <a:cubicBezTo>
                  <a:pt x="983" y="58"/>
                  <a:pt x="985" y="57"/>
                  <a:pt x="986" y="56"/>
                </a:cubicBezTo>
                <a:cubicBezTo>
                  <a:pt x="986" y="159"/>
                  <a:pt x="986" y="159"/>
                  <a:pt x="986" y="159"/>
                </a:cubicBezTo>
                <a:cubicBezTo>
                  <a:pt x="999" y="159"/>
                  <a:pt x="999" y="159"/>
                  <a:pt x="999" y="159"/>
                </a:cubicBezTo>
                <a:lnTo>
                  <a:pt x="999" y="37"/>
                </a:lnTo>
                <a:close/>
                <a:moveTo>
                  <a:pt x="1058" y="38"/>
                </a:moveTo>
                <a:cubicBezTo>
                  <a:pt x="1052" y="38"/>
                  <a:pt x="1046" y="39"/>
                  <a:pt x="1041" y="42"/>
                </a:cubicBezTo>
                <a:cubicBezTo>
                  <a:pt x="1036" y="45"/>
                  <a:pt x="1032" y="49"/>
                  <a:pt x="1028" y="54"/>
                </a:cubicBezTo>
                <a:cubicBezTo>
                  <a:pt x="1025" y="59"/>
                  <a:pt x="1022" y="66"/>
                  <a:pt x="1021" y="74"/>
                </a:cubicBezTo>
                <a:cubicBezTo>
                  <a:pt x="1019" y="82"/>
                  <a:pt x="1018" y="91"/>
                  <a:pt x="1018" y="102"/>
                </a:cubicBezTo>
                <a:cubicBezTo>
                  <a:pt x="1018" y="111"/>
                  <a:pt x="1019" y="120"/>
                  <a:pt x="1020" y="127"/>
                </a:cubicBezTo>
                <a:cubicBezTo>
                  <a:pt x="1022" y="134"/>
                  <a:pt x="1024" y="140"/>
                  <a:pt x="1028" y="146"/>
                </a:cubicBezTo>
                <a:cubicBezTo>
                  <a:pt x="1031" y="151"/>
                  <a:pt x="1035" y="154"/>
                  <a:pt x="1040" y="157"/>
                </a:cubicBezTo>
                <a:cubicBezTo>
                  <a:pt x="1044" y="160"/>
                  <a:pt x="1050" y="161"/>
                  <a:pt x="1056" y="161"/>
                </a:cubicBezTo>
                <a:cubicBezTo>
                  <a:pt x="1062" y="161"/>
                  <a:pt x="1068" y="160"/>
                  <a:pt x="1072" y="157"/>
                </a:cubicBezTo>
                <a:cubicBezTo>
                  <a:pt x="1077" y="154"/>
                  <a:pt x="1082" y="150"/>
                  <a:pt x="1085" y="145"/>
                </a:cubicBezTo>
                <a:cubicBezTo>
                  <a:pt x="1088" y="140"/>
                  <a:pt x="1091" y="133"/>
                  <a:pt x="1093" y="125"/>
                </a:cubicBezTo>
                <a:cubicBezTo>
                  <a:pt x="1095" y="118"/>
                  <a:pt x="1096" y="109"/>
                  <a:pt x="1096" y="99"/>
                </a:cubicBezTo>
                <a:cubicBezTo>
                  <a:pt x="1096" y="58"/>
                  <a:pt x="1083" y="38"/>
                  <a:pt x="1058" y="38"/>
                </a:cubicBezTo>
                <a:close/>
                <a:moveTo>
                  <a:pt x="1057" y="149"/>
                </a:moveTo>
                <a:cubicBezTo>
                  <a:pt x="1040" y="149"/>
                  <a:pt x="1032" y="133"/>
                  <a:pt x="1032" y="101"/>
                </a:cubicBezTo>
                <a:cubicBezTo>
                  <a:pt x="1032" y="67"/>
                  <a:pt x="1040" y="49"/>
                  <a:pt x="1057" y="49"/>
                </a:cubicBezTo>
                <a:cubicBezTo>
                  <a:pt x="1074" y="49"/>
                  <a:pt x="1082" y="66"/>
                  <a:pt x="1082" y="100"/>
                </a:cubicBezTo>
                <a:cubicBezTo>
                  <a:pt x="1082" y="133"/>
                  <a:pt x="1073" y="149"/>
                  <a:pt x="1057" y="149"/>
                </a:cubicBezTo>
                <a:close/>
                <a:moveTo>
                  <a:pt x="414" y="40"/>
                </a:moveTo>
                <a:cubicBezTo>
                  <a:pt x="380" y="159"/>
                  <a:pt x="380" y="159"/>
                  <a:pt x="380" y="159"/>
                </a:cubicBezTo>
                <a:cubicBezTo>
                  <a:pt x="364" y="159"/>
                  <a:pt x="364" y="159"/>
                  <a:pt x="364" y="159"/>
                </a:cubicBezTo>
                <a:cubicBezTo>
                  <a:pt x="339" y="72"/>
                  <a:pt x="339" y="72"/>
                  <a:pt x="339" y="72"/>
                </a:cubicBezTo>
                <a:cubicBezTo>
                  <a:pt x="338" y="69"/>
                  <a:pt x="338" y="65"/>
                  <a:pt x="337" y="60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37" y="64"/>
                  <a:pt x="336" y="68"/>
                  <a:pt x="335" y="72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294" y="159"/>
                  <a:pt x="294" y="159"/>
                  <a:pt x="294" y="159"/>
                </a:cubicBezTo>
                <a:cubicBezTo>
                  <a:pt x="259" y="40"/>
                  <a:pt x="259" y="40"/>
                  <a:pt x="259" y="40"/>
                </a:cubicBezTo>
                <a:cubicBezTo>
                  <a:pt x="274" y="40"/>
                  <a:pt x="274" y="40"/>
                  <a:pt x="274" y="40"/>
                </a:cubicBezTo>
                <a:cubicBezTo>
                  <a:pt x="300" y="131"/>
                  <a:pt x="300" y="131"/>
                  <a:pt x="300" y="131"/>
                </a:cubicBezTo>
                <a:cubicBezTo>
                  <a:pt x="301" y="135"/>
                  <a:pt x="302" y="139"/>
                  <a:pt x="302" y="143"/>
                </a:cubicBezTo>
                <a:cubicBezTo>
                  <a:pt x="302" y="143"/>
                  <a:pt x="302" y="143"/>
                  <a:pt x="302" y="143"/>
                </a:cubicBezTo>
                <a:cubicBezTo>
                  <a:pt x="302" y="140"/>
                  <a:pt x="303" y="136"/>
                  <a:pt x="305" y="131"/>
                </a:cubicBezTo>
                <a:cubicBezTo>
                  <a:pt x="331" y="40"/>
                  <a:pt x="331" y="40"/>
                  <a:pt x="331" y="40"/>
                </a:cubicBezTo>
                <a:cubicBezTo>
                  <a:pt x="345" y="40"/>
                  <a:pt x="345" y="40"/>
                  <a:pt x="345" y="40"/>
                </a:cubicBezTo>
                <a:cubicBezTo>
                  <a:pt x="370" y="132"/>
                  <a:pt x="370" y="132"/>
                  <a:pt x="370" y="132"/>
                </a:cubicBezTo>
                <a:cubicBezTo>
                  <a:pt x="371" y="136"/>
                  <a:pt x="371" y="139"/>
                  <a:pt x="372" y="143"/>
                </a:cubicBezTo>
                <a:cubicBezTo>
                  <a:pt x="372" y="143"/>
                  <a:pt x="372" y="143"/>
                  <a:pt x="372" y="143"/>
                </a:cubicBezTo>
                <a:cubicBezTo>
                  <a:pt x="372" y="140"/>
                  <a:pt x="373" y="136"/>
                  <a:pt x="374" y="132"/>
                </a:cubicBezTo>
                <a:cubicBezTo>
                  <a:pt x="399" y="40"/>
                  <a:pt x="399" y="40"/>
                  <a:pt x="399" y="40"/>
                </a:cubicBezTo>
                <a:lnTo>
                  <a:pt x="414" y="40"/>
                </a:lnTo>
                <a:close/>
                <a:moveTo>
                  <a:pt x="442" y="46"/>
                </a:moveTo>
                <a:cubicBezTo>
                  <a:pt x="442" y="49"/>
                  <a:pt x="441" y="51"/>
                  <a:pt x="439" y="52"/>
                </a:cubicBezTo>
                <a:cubicBezTo>
                  <a:pt x="437" y="54"/>
                  <a:pt x="435" y="55"/>
                  <a:pt x="433" y="55"/>
                </a:cubicBezTo>
                <a:cubicBezTo>
                  <a:pt x="430" y="55"/>
                  <a:pt x="428" y="54"/>
                  <a:pt x="426" y="52"/>
                </a:cubicBezTo>
                <a:cubicBezTo>
                  <a:pt x="425" y="51"/>
                  <a:pt x="424" y="49"/>
                  <a:pt x="424" y="46"/>
                </a:cubicBezTo>
                <a:cubicBezTo>
                  <a:pt x="424" y="44"/>
                  <a:pt x="425" y="42"/>
                  <a:pt x="426" y="40"/>
                </a:cubicBezTo>
                <a:cubicBezTo>
                  <a:pt x="428" y="38"/>
                  <a:pt x="430" y="37"/>
                  <a:pt x="433" y="37"/>
                </a:cubicBezTo>
                <a:cubicBezTo>
                  <a:pt x="435" y="37"/>
                  <a:pt x="437" y="38"/>
                  <a:pt x="439" y="40"/>
                </a:cubicBezTo>
                <a:cubicBezTo>
                  <a:pt x="441" y="41"/>
                  <a:pt x="442" y="44"/>
                  <a:pt x="442" y="46"/>
                </a:cubicBezTo>
                <a:close/>
                <a:moveTo>
                  <a:pt x="439" y="159"/>
                </a:moveTo>
                <a:cubicBezTo>
                  <a:pt x="426" y="159"/>
                  <a:pt x="426" y="159"/>
                  <a:pt x="426" y="159"/>
                </a:cubicBezTo>
                <a:cubicBezTo>
                  <a:pt x="426" y="74"/>
                  <a:pt x="426" y="74"/>
                  <a:pt x="426" y="74"/>
                </a:cubicBezTo>
                <a:cubicBezTo>
                  <a:pt x="439" y="74"/>
                  <a:pt x="439" y="74"/>
                  <a:pt x="439" y="74"/>
                </a:cubicBezTo>
                <a:lnTo>
                  <a:pt x="439" y="159"/>
                </a:lnTo>
                <a:close/>
                <a:moveTo>
                  <a:pt x="530" y="159"/>
                </a:moveTo>
                <a:cubicBezTo>
                  <a:pt x="517" y="159"/>
                  <a:pt x="517" y="159"/>
                  <a:pt x="517" y="159"/>
                </a:cubicBezTo>
                <a:cubicBezTo>
                  <a:pt x="517" y="111"/>
                  <a:pt x="517" y="111"/>
                  <a:pt x="517" y="111"/>
                </a:cubicBezTo>
                <a:cubicBezTo>
                  <a:pt x="517" y="93"/>
                  <a:pt x="510" y="84"/>
                  <a:pt x="497" y="84"/>
                </a:cubicBezTo>
                <a:cubicBezTo>
                  <a:pt x="490" y="84"/>
                  <a:pt x="485" y="86"/>
                  <a:pt x="480" y="91"/>
                </a:cubicBezTo>
                <a:cubicBezTo>
                  <a:pt x="476" y="96"/>
                  <a:pt x="473" y="103"/>
                  <a:pt x="473" y="111"/>
                </a:cubicBezTo>
                <a:cubicBezTo>
                  <a:pt x="473" y="159"/>
                  <a:pt x="473" y="159"/>
                  <a:pt x="473" y="159"/>
                </a:cubicBezTo>
                <a:cubicBezTo>
                  <a:pt x="460" y="159"/>
                  <a:pt x="460" y="159"/>
                  <a:pt x="460" y="159"/>
                </a:cubicBezTo>
                <a:cubicBezTo>
                  <a:pt x="460" y="74"/>
                  <a:pt x="460" y="74"/>
                  <a:pt x="460" y="74"/>
                </a:cubicBezTo>
                <a:cubicBezTo>
                  <a:pt x="473" y="74"/>
                  <a:pt x="473" y="74"/>
                  <a:pt x="473" y="74"/>
                </a:cubicBezTo>
                <a:cubicBezTo>
                  <a:pt x="473" y="88"/>
                  <a:pt x="473" y="88"/>
                  <a:pt x="473" y="88"/>
                </a:cubicBezTo>
                <a:cubicBezTo>
                  <a:pt x="474" y="88"/>
                  <a:pt x="474" y="88"/>
                  <a:pt x="474" y="88"/>
                </a:cubicBezTo>
                <a:cubicBezTo>
                  <a:pt x="480" y="77"/>
                  <a:pt x="489" y="72"/>
                  <a:pt x="502" y="72"/>
                </a:cubicBezTo>
                <a:cubicBezTo>
                  <a:pt x="511" y="72"/>
                  <a:pt x="518" y="75"/>
                  <a:pt x="523" y="81"/>
                </a:cubicBezTo>
                <a:cubicBezTo>
                  <a:pt x="528" y="87"/>
                  <a:pt x="530" y="96"/>
                  <a:pt x="530" y="107"/>
                </a:cubicBezTo>
                <a:lnTo>
                  <a:pt x="530" y="159"/>
                </a:lnTo>
                <a:close/>
                <a:moveTo>
                  <a:pt x="624" y="159"/>
                </a:moveTo>
                <a:cubicBezTo>
                  <a:pt x="611" y="159"/>
                  <a:pt x="611" y="159"/>
                  <a:pt x="611" y="159"/>
                </a:cubicBezTo>
                <a:cubicBezTo>
                  <a:pt x="611" y="145"/>
                  <a:pt x="611" y="145"/>
                  <a:pt x="611" y="145"/>
                </a:cubicBezTo>
                <a:cubicBezTo>
                  <a:pt x="610" y="145"/>
                  <a:pt x="610" y="145"/>
                  <a:pt x="610" y="145"/>
                </a:cubicBezTo>
                <a:cubicBezTo>
                  <a:pt x="604" y="156"/>
                  <a:pt x="594" y="161"/>
                  <a:pt x="581" y="161"/>
                </a:cubicBezTo>
                <a:cubicBezTo>
                  <a:pt x="570" y="161"/>
                  <a:pt x="562" y="157"/>
                  <a:pt x="556" y="150"/>
                </a:cubicBezTo>
                <a:cubicBezTo>
                  <a:pt x="549" y="142"/>
                  <a:pt x="546" y="132"/>
                  <a:pt x="546" y="119"/>
                </a:cubicBezTo>
                <a:cubicBezTo>
                  <a:pt x="546" y="105"/>
                  <a:pt x="549" y="93"/>
                  <a:pt x="557" y="85"/>
                </a:cubicBezTo>
                <a:cubicBezTo>
                  <a:pt x="564" y="76"/>
                  <a:pt x="573" y="72"/>
                  <a:pt x="585" y="72"/>
                </a:cubicBezTo>
                <a:cubicBezTo>
                  <a:pt x="597" y="72"/>
                  <a:pt x="605" y="77"/>
                  <a:pt x="610" y="86"/>
                </a:cubicBezTo>
                <a:cubicBezTo>
                  <a:pt x="611" y="86"/>
                  <a:pt x="611" y="86"/>
                  <a:pt x="611" y="86"/>
                </a:cubicBezTo>
                <a:cubicBezTo>
                  <a:pt x="611" y="33"/>
                  <a:pt x="611" y="33"/>
                  <a:pt x="611" y="33"/>
                </a:cubicBezTo>
                <a:cubicBezTo>
                  <a:pt x="624" y="33"/>
                  <a:pt x="624" y="33"/>
                  <a:pt x="624" y="33"/>
                </a:cubicBezTo>
                <a:lnTo>
                  <a:pt x="624" y="159"/>
                </a:lnTo>
                <a:close/>
                <a:moveTo>
                  <a:pt x="611" y="121"/>
                </a:moveTo>
                <a:cubicBezTo>
                  <a:pt x="611" y="108"/>
                  <a:pt x="611" y="108"/>
                  <a:pt x="611" y="108"/>
                </a:cubicBezTo>
                <a:cubicBezTo>
                  <a:pt x="611" y="101"/>
                  <a:pt x="608" y="95"/>
                  <a:pt x="604" y="91"/>
                </a:cubicBezTo>
                <a:cubicBezTo>
                  <a:pt x="599" y="86"/>
                  <a:pt x="593" y="84"/>
                  <a:pt x="587" y="84"/>
                </a:cubicBezTo>
                <a:cubicBezTo>
                  <a:pt x="578" y="84"/>
                  <a:pt x="572" y="87"/>
                  <a:pt x="567" y="93"/>
                </a:cubicBezTo>
                <a:cubicBezTo>
                  <a:pt x="562" y="99"/>
                  <a:pt x="560" y="107"/>
                  <a:pt x="560" y="118"/>
                </a:cubicBezTo>
                <a:cubicBezTo>
                  <a:pt x="560" y="128"/>
                  <a:pt x="562" y="135"/>
                  <a:pt x="567" y="141"/>
                </a:cubicBezTo>
                <a:cubicBezTo>
                  <a:pt x="571" y="147"/>
                  <a:pt x="577" y="150"/>
                  <a:pt x="585" y="150"/>
                </a:cubicBezTo>
                <a:cubicBezTo>
                  <a:pt x="593" y="150"/>
                  <a:pt x="599" y="147"/>
                  <a:pt x="604" y="142"/>
                </a:cubicBezTo>
                <a:cubicBezTo>
                  <a:pt x="608" y="136"/>
                  <a:pt x="611" y="129"/>
                  <a:pt x="611" y="121"/>
                </a:cubicBezTo>
                <a:close/>
                <a:moveTo>
                  <a:pt x="726" y="116"/>
                </a:moveTo>
                <a:cubicBezTo>
                  <a:pt x="726" y="130"/>
                  <a:pt x="722" y="141"/>
                  <a:pt x="714" y="149"/>
                </a:cubicBezTo>
                <a:cubicBezTo>
                  <a:pt x="707" y="157"/>
                  <a:pt x="696" y="161"/>
                  <a:pt x="683" y="161"/>
                </a:cubicBezTo>
                <a:cubicBezTo>
                  <a:pt x="671" y="161"/>
                  <a:pt x="661" y="157"/>
                  <a:pt x="653" y="149"/>
                </a:cubicBezTo>
                <a:cubicBezTo>
                  <a:pt x="646" y="141"/>
                  <a:pt x="642" y="131"/>
                  <a:pt x="642" y="118"/>
                </a:cubicBezTo>
                <a:cubicBezTo>
                  <a:pt x="642" y="104"/>
                  <a:pt x="646" y="92"/>
                  <a:pt x="653" y="84"/>
                </a:cubicBezTo>
                <a:cubicBezTo>
                  <a:pt x="661" y="76"/>
                  <a:pt x="672" y="72"/>
                  <a:pt x="685" y="72"/>
                </a:cubicBezTo>
                <a:cubicBezTo>
                  <a:pt x="698" y="72"/>
                  <a:pt x="708" y="76"/>
                  <a:pt x="715" y="84"/>
                </a:cubicBezTo>
                <a:cubicBezTo>
                  <a:pt x="722" y="92"/>
                  <a:pt x="726" y="103"/>
                  <a:pt x="726" y="116"/>
                </a:cubicBezTo>
                <a:close/>
                <a:moveTo>
                  <a:pt x="712" y="117"/>
                </a:moveTo>
                <a:cubicBezTo>
                  <a:pt x="712" y="106"/>
                  <a:pt x="709" y="98"/>
                  <a:pt x="705" y="92"/>
                </a:cubicBezTo>
                <a:cubicBezTo>
                  <a:pt x="700" y="87"/>
                  <a:pt x="693" y="84"/>
                  <a:pt x="684" y="84"/>
                </a:cubicBezTo>
                <a:cubicBezTo>
                  <a:pt x="676" y="84"/>
                  <a:pt x="669" y="87"/>
                  <a:pt x="664" y="92"/>
                </a:cubicBezTo>
                <a:cubicBezTo>
                  <a:pt x="658" y="98"/>
                  <a:pt x="656" y="107"/>
                  <a:pt x="656" y="117"/>
                </a:cubicBezTo>
                <a:cubicBezTo>
                  <a:pt x="656" y="127"/>
                  <a:pt x="658" y="135"/>
                  <a:pt x="664" y="141"/>
                </a:cubicBezTo>
                <a:cubicBezTo>
                  <a:pt x="669" y="147"/>
                  <a:pt x="676" y="150"/>
                  <a:pt x="684" y="150"/>
                </a:cubicBezTo>
                <a:cubicBezTo>
                  <a:pt x="693" y="150"/>
                  <a:pt x="700" y="147"/>
                  <a:pt x="705" y="141"/>
                </a:cubicBezTo>
                <a:cubicBezTo>
                  <a:pt x="709" y="136"/>
                  <a:pt x="712" y="127"/>
                  <a:pt x="712" y="117"/>
                </a:cubicBezTo>
                <a:close/>
                <a:moveTo>
                  <a:pt x="850" y="74"/>
                </a:moveTo>
                <a:cubicBezTo>
                  <a:pt x="825" y="159"/>
                  <a:pt x="825" y="159"/>
                  <a:pt x="825" y="159"/>
                </a:cubicBezTo>
                <a:cubicBezTo>
                  <a:pt x="811" y="159"/>
                  <a:pt x="811" y="159"/>
                  <a:pt x="811" y="159"/>
                </a:cubicBezTo>
                <a:cubicBezTo>
                  <a:pt x="793" y="98"/>
                  <a:pt x="793" y="98"/>
                  <a:pt x="793" y="98"/>
                </a:cubicBezTo>
                <a:cubicBezTo>
                  <a:pt x="793" y="96"/>
                  <a:pt x="792" y="94"/>
                  <a:pt x="792" y="90"/>
                </a:cubicBezTo>
                <a:cubicBezTo>
                  <a:pt x="792" y="90"/>
                  <a:pt x="792" y="90"/>
                  <a:pt x="792" y="90"/>
                </a:cubicBezTo>
                <a:cubicBezTo>
                  <a:pt x="791" y="92"/>
                  <a:pt x="791" y="95"/>
                  <a:pt x="790" y="98"/>
                </a:cubicBezTo>
                <a:cubicBezTo>
                  <a:pt x="771" y="159"/>
                  <a:pt x="771" y="159"/>
                  <a:pt x="771" y="159"/>
                </a:cubicBezTo>
                <a:cubicBezTo>
                  <a:pt x="757" y="159"/>
                  <a:pt x="757" y="159"/>
                  <a:pt x="757" y="159"/>
                </a:cubicBezTo>
                <a:cubicBezTo>
                  <a:pt x="731" y="74"/>
                  <a:pt x="731" y="74"/>
                  <a:pt x="731" y="74"/>
                </a:cubicBezTo>
                <a:cubicBezTo>
                  <a:pt x="746" y="74"/>
                  <a:pt x="746" y="74"/>
                  <a:pt x="746" y="74"/>
                </a:cubicBezTo>
                <a:cubicBezTo>
                  <a:pt x="763" y="138"/>
                  <a:pt x="763" y="138"/>
                  <a:pt x="763" y="138"/>
                </a:cubicBezTo>
                <a:cubicBezTo>
                  <a:pt x="764" y="140"/>
                  <a:pt x="764" y="143"/>
                  <a:pt x="764" y="146"/>
                </a:cubicBezTo>
                <a:cubicBezTo>
                  <a:pt x="765" y="146"/>
                  <a:pt x="765" y="146"/>
                  <a:pt x="765" y="146"/>
                </a:cubicBezTo>
                <a:cubicBezTo>
                  <a:pt x="765" y="144"/>
                  <a:pt x="766" y="141"/>
                  <a:pt x="767" y="138"/>
                </a:cubicBezTo>
                <a:cubicBezTo>
                  <a:pt x="786" y="74"/>
                  <a:pt x="786" y="74"/>
                  <a:pt x="786" y="74"/>
                </a:cubicBezTo>
                <a:cubicBezTo>
                  <a:pt x="799" y="74"/>
                  <a:pt x="799" y="74"/>
                  <a:pt x="799" y="74"/>
                </a:cubicBezTo>
                <a:cubicBezTo>
                  <a:pt x="816" y="138"/>
                  <a:pt x="816" y="138"/>
                  <a:pt x="816" y="138"/>
                </a:cubicBezTo>
                <a:cubicBezTo>
                  <a:pt x="817" y="140"/>
                  <a:pt x="817" y="143"/>
                  <a:pt x="818" y="146"/>
                </a:cubicBezTo>
                <a:cubicBezTo>
                  <a:pt x="818" y="146"/>
                  <a:pt x="818" y="146"/>
                  <a:pt x="818" y="146"/>
                </a:cubicBezTo>
                <a:cubicBezTo>
                  <a:pt x="818" y="143"/>
                  <a:pt x="819" y="141"/>
                  <a:pt x="820" y="138"/>
                </a:cubicBezTo>
                <a:cubicBezTo>
                  <a:pt x="837" y="74"/>
                  <a:pt x="837" y="74"/>
                  <a:pt x="837" y="74"/>
                </a:cubicBezTo>
                <a:lnTo>
                  <a:pt x="850" y="74"/>
                </a:lnTo>
                <a:close/>
                <a:moveTo>
                  <a:pt x="909" y="136"/>
                </a:moveTo>
                <a:cubicBezTo>
                  <a:pt x="909" y="144"/>
                  <a:pt x="906" y="150"/>
                  <a:pt x="901" y="154"/>
                </a:cubicBezTo>
                <a:cubicBezTo>
                  <a:pt x="895" y="159"/>
                  <a:pt x="887" y="161"/>
                  <a:pt x="878" y="161"/>
                </a:cubicBezTo>
                <a:cubicBezTo>
                  <a:pt x="870" y="161"/>
                  <a:pt x="863" y="160"/>
                  <a:pt x="857" y="156"/>
                </a:cubicBezTo>
                <a:cubicBezTo>
                  <a:pt x="857" y="142"/>
                  <a:pt x="857" y="142"/>
                  <a:pt x="857" y="142"/>
                </a:cubicBezTo>
                <a:cubicBezTo>
                  <a:pt x="864" y="147"/>
                  <a:pt x="871" y="150"/>
                  <a:pt x="879" y="150"/>
                </a:cubicBezTo>
                <a:cubicBezTo>
                  <a:pt x="890" y="150"/>
                  <a:pt x="895" y="146"/>
                  <a:pt x="895" y="138"/>
                </a:cubicBezTo>
                <a:cubicBezTo>
                  <a:pt x="895" y="135"/>
                  <a:pt x="894" y="132"/>
                  <a:pt x="892" y="130"/>
                </a:cubicBezTo>
                <a:cubicBezTo>
                  <a:pt x="890" y="128"/>
                  <a:pt x="885" y="125"/>
                  <a:pt x="878" y="122"/>
                </a:cubicBezTo>
                <a:cubicBezTo>
                  <a:pt x="870" y="119"/>
                  <a:pt x="865" y="115"/>
                  <a:pt x="862" y="111"/>
                </a:cubicBezTo>
                <a:cubicBezTo>
                  <a:pt x="859" y="108"/>
                  <a:pt x="857" y="103"/>
                  <a:pt x="857" y="97"/>
                </a:cubicBezTo>
                <a:cubicBezTo>
                  <a:pt x="857" y="90"/>
                  <a:pt x="860" y="84"/>
                  <a:pt x="866" y="79"/>
                </a:cubicBezTo>
                <a:cubicBezTo>
                  <a:pt x="871" y="74"/>
                  <a:pt x="878" y="72"/>
                  <a:pt x="887" y="72"/>
                </a:cubicBezTo>
                <a:cubicBezTo>
                  <a:pt x="894" y="72"/>
                  <a:pt x="900" y="73"/>
                  <a:pt x="905" y="76"/>
                </a:cubicBezTo>
                <a:cubicBezTo>
                  <a:pt x="905" y="90"/>
                  <a:pt x="905" y="90"/>
                  <a:pt x="905" y="90"/>
                </a:cubicBezTo>
                <a:cubicBezTo>
                  <a:pt x="900" y="86"/>
                  <a:pt x="893" y="84"/>
                  <a:pt x="886" y="84"/>
                </a:cubicBezTo>
                <a:cubicBezTo>
                  <a:pt x="881" y="84"/>
                  <a:pt x="878" y="85"/>
                  <a:pt x="875" y="87"/>
                </a:cubicBezTo>
                <a:cubicBezTo>
                  <a:pt x="872" y="89"/>
                  <a:pt x="871" y="92"/>
                  <a:pt x="871" y="96"/>
                </a:cubicBezTo>
                <a:cubicBezTo>
                  <a:pt x="871" y="99"/>
                  <a:pt x="872" y="102"/>
                  <a:pt x="874" y="104"/>
                </a:cubicBezTo>
                <a:cubicBezTo>
                  <a:pt x="876" y="106"/>
                  <a:pt x="881" y="109"/>
                  <a:pt x="887" y="111"/>
                </a:cubicBezTo>
                <a:cubicBezTo>
                  <a:pt x="895" y="115"/>
                  <a:pt x="901" y="118"/>
                  <a:pt x="904" y="122"/>
                </a:cubicBezTo>
                <a:cubicBezTo>
                  <a:pt x="908" y="126"/>
                  <a:pt x="909" y="131"/>
                  <a:pt x="909" y="136"/>
                </a:cubicBezTo>
                <a:close/>
              </a:path>
            </a:pathLst>
          </a:custGeom>
          <a:solidFill>
            <a:srgbClr val="0078D7"/>
          </a:solidFill>
          <a:ln>
            <a:noFill/>
          </a:ln>
          <a:extLst/>
        </p:spPr>
        <p:txBody>
          <a:bodyPr vert="horz" wrap="square" lIns="87880" tIns="43940" rIns="87880" bIns="43940" numCol="1" anchor="t" anchorCtr="0" compatLnSpc="1">
            <a:prstTxWarp prst="textNoShape">
              <a:avLst/>
            </a:prstTxWarp>
          </a:bodyPr>
          <a:lstStyle/>
          <a:p>
            <a:pPr defTabSz="896332">
              <a:defRPr/>
            </a:pPr>
            <a:endParaRPr lang="en-US" sz="1731" kern="0">
              <a:solidFill>
                <a:srgbClr val="505050"/>
              </a:solidFill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A3DA2-3A65-4E50-98DC-6CBAFCB7A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628" y="5615564"/>
            <a:ext cx="18002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60571"/>
      </p:ext>
    </p:extLst>
  </p:cSld>
  <p:clrMapOvr>
    <a:masterClrMapping/>
  </p:clrMapOvr>
  <p:transition>
    <p:fade/>
  </p:transition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776DB2-A6AA-49E3-9CD4-BC9B98EC6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11607800" cy="430213"/>
          </a:xfrm>
        </p:spPr>
        <p:txBody>
          <a:bodyPr/>
          <a:lstStyle/>
          <a:p>
            <a:r>
              <a:rPr lang="en-US" sz="2800" b="1" spc="-5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Software Products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9BDC4D-1751-4630-9EC1-10A68A818497}"/>
              </a:ext>
            </a:extLst>
          </p:cNvPr>
          <p:cNvSpPr/>
          <p:nvPr/>
        </p:nvSpPr>
        <p:spPr bwMode="auto">
          <a:xfrm>
            <a:off x="2958514" y="4088512"/>
            <a:ext cx="8291929" cy="1120531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rPr>
              <a:t>OneCore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A235F26-C0AD-4CA1-950F-56AB187CA6DA}"/>
              </a:ext>
            </a:extLst>
          </p:cNvPr>
          <p:cNvGrpSpPr/>
          <p:nvPr/>
        </p:nvGrpSpPr>
        <p:grpSpPr>
          <a:xfrm>
            <a:off x="2958514" y="3172091"/>
            <a:ext cx="8291929" cy="821723"/>
            <a:chOff x="3017837" y="3235201"/>
            <a:chExt cx="8458200" cy="838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31C6D1-F4E1-45D8-B6EF-2F78C5FC292F}"/>
                </a:ext>
              </a:extLst>
            </p:cNvPr>
            <p:cNvSpPr/>
            <p:nvPr/>
          </p:nvSpPr>
          <p:spPr bwMode="auto">
            <a:xfrm>
              <a:off x="3017837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Xbox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A914F3-B9B2-47E3-8F6D-6D4B50CC70AA}"/>
                </a:ext>
              </a:extLst>
            </p:cNvPr>
            <p:cNvSpPr/>
            <p:nvPr/>
          </p:nvSpPr>
          <p:spPr bwMode="auto">
            <a:xfrm>
              <a:off x="4241380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Desktop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2F8BE0-2F8A-4BC7-869F-A95627964F9D}"/>
                </a:ext>
              </a:extLst>
            </p:cNvPr>
            <p:cNvSpPr/>
            <p:nvPr/>
          </p:nvSpPr>
          <p:spPr bwMode="auto">
            <a:xfrm>
              <a:off x="5456237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Server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4014CC-CAE6-42B7-9531-970C640073B0}"/>
                </a:ext>
              </a:extLst>
            </p:cNvPr>
            <p:cNvSpPr/>
            <p:nvPr/>
          </p:nvSpPr>
          <p:spPr bwMode="auto">
            <a:xfrm>
              <a:off x="6675437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IoT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2BECB-0426-45E2-95F5-E5064B72E56E}"/>
                </a:ext>
              </a:extLst>
            </p:cNvPr>
            <p:cNvSpPr/>
            <p:nvPr/>
          </p:nvSpPr>
          <p:spPr bwMode="auto">
            <a:xfrm>
              <a:off x="7894637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Hololens</a:t>
              </a: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443679-6367-418B-BBEF-7C4CD4D9FEC7}"/>
                </a:ext>
              </a:extLst>
            </p:cNvPr>
            <p:cNvSpPr/>
            <p:nvPr/>
          </p:nvSpPr>
          <p:spPr bwMode="auto">
            <a:xfrm>
              <a:off x="9113837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Hub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D98F29-BC9E-4395-9D0E-98B7DFC1D3FA}"/>
                </a:ext>
              </a:extLst>
            </p:cNvPr>
            <p:cNvSpPr/>
            <p:nvPr/>
          </p:nvSpPr>
          <p:spPr bwMode="auto">
            <a:xfrm>
              <a:off x="10333037" y="3235201"/>
              <a:ext cx="1143000" cy="838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  <a:ea typeface="Segoe UI" pitchFamily="34" charset="0"/>
                  <a:cs typeface="Segoe UI" pitchFamily="34" charset="0"/>
                </a:rPr>
                <a:t>Desktop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FADE232-C58B-42E7-A415-DCF3E6C09096}"/>
              </a:ext>
            </a:extLst>
          </p:cNvPr>
          <p:cNvGrpSpPr/>
          <p:nvPr/>
        </p:nvGrpSpPr>
        <p:grpSpPr>
          <a:xfrm>
            <a:off x="2958514" y="2344187"/>
            <a:ext cx="8291929" cy="216597"/>
            <a:chOff x="3017837" y="2390696"/>
            <a:chExt cx="8458200" cy="2209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EB447F-A87E-4918-9B20-350D0D248CEA}"/>
                </a:ext>
              </a:extLst>
            </p:cNvPr>
            <p:cNvSpPr/>
            <p:nvPr/>
          </p:nvSpPr>
          <p:spPr bwMode="auto">
            <a:xfrm>
              <a:off x="3017837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1C46F5-4484-49BC-9919-4168480977CE}"/>
                </a:ext>
              </a:extLst>
            </p:cNvPr>
            <p:cNvSpPr/>
            <p:nvPr/>
          </p:nvSpPr>
          <p:spPr bwMode="auto">
            <a:xfrm>
              <a:off x="3605666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CC1598-40BA-41DB-8594-B36D43773088}"/>
                </a:ext>
              </a:extLst>
            </p:cNvPr>
            <p:cNvSpPr/>
            <p:nvPr/>
          </p:nvSpPr>
          <p:spPr bwMode="auto">
            <a:xfrm>
              <a:off x="4193495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A5C019-9264-491C-95F0-CCC277782E35}"/>
                </a:ext>
              </a:extLst>
            </p:cNvPr>
            <p:cNvSpPr/>
            <p:nvPr/>
          </p:nvSpPr>
          <p:spPr bwMode="auto">
            <a:xfrm>
              <a:off x="4781324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DFDB8E-A551-4537-8BBD-405193798E6D}"/>
                </a:ext>
              </a:extLst>
            </p:cNvPr>
            <p:cNvSpPr/>
            <p:nvPr/>
          </p:nvSpPr>
          <p:spPr bwMode="auto">
            <a:xfrm>
              <a:off x="5369153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430BCF-DAD7-46E1-839C-B951BE56EDA8}"/>
                </a:ext>
              </a:extLst>
            </p:cNvPr>
            <p:cNvSpPr/>
            <p:nvPr/>
          </p:nvSpPr>
          <p:spPr bwMode="auto">
            <a:xfrm>
              <a:off x="5956982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EDBAC6-006E-4807-9D09-B86ACD21F0DA}"/>
                </a:ext>
              </a:extLst>
            </p:cNvPr>
            <p:cNvSpPr/>
            <p:nvPr/>
          </p:nvSpPr>
          <p:spPr bwMode="auto">
            <a:xfrm>
              <a:off x="6544811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C3B405-5BD0-4DFD-B603-FF17B5EDFEA7}"/>
                </a:ext>
              </a:extLst>
            </p:cNvPr>
            <p:cNvSpPr/>
            <p:nvPr/>
          </p:nvSpPr>
          <p:spPr bwMode="auto">
            <a:xfrm>
              <a:off x="7132640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66934A-CAC5-4EF3-AE65-E84BA575BCF3}"/>
                </a:ext>
              </a:extLst>
            </p:cNvPr>
            <p:cNvSpPr/>
            <p:nvPr/>
          </p:nvSpPr>
          <p:spPr bwMode="auto">
            <a:xfrm>
              <a:off x="7720469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BB0364-3589-458E-AC57-375C93CF4BF5}"/>
                </a:ext>
              </a:extLst>
            </p:cNvPr>
            <p:cNvSpPr/>
            <p:nvPr/>
          </p:nvSpPr>
          <p:spPr bwMode="auto">
            <a:xfrm>
              <a:off x="8308298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E433EB-49E9-4F05-99F7-C42F5B6927DA}"/>
                </a:ext>
              </a:extLst>
            </p:cNvPr>
            <p:cNvSpPr/>
            <p:nvPr/>
          </p:nvSpPr>
          <p:spPr bwMode="auto">
            <a:xfrm>
              <a:off x="8896127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B451B3-BA86-4D18-A8F9-C6659E33DE43}"/>
                </a:ext>
              </a:extLst>
            </p:cNvPr>
            <p:cNvSpPr/>
            <p:nvPr/>
          </p:nvSpPr>
          <p:spPr bwMode="auto">
            <a:xfrm>
              <a:off x="9483956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16788E-ECC3-474F-BA27-77B9014FBCC5}"/>
                </a:ext>
              </a:extLst>
            </p:cNvPr>
            <p:cNvSpPr/>
            <p:nvPr/>
          </p:nvSpPr>
          <p:spPr bwMode="auto">
            <a:xfrm>
              <a:off x="10071785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D90785-C7E4-4B11-9B27-91A8DD8A091A}"/>
                </a:ext>
              </a:extLst>
            </p:cNvPr>
            <p:cNvSpPr/>
            <p:nvPr/>
          </p:nvSpPr>
          <p:spPr bwMode="auto">
            <a:xfrm>
              <a:off x="10659614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FA78A-9253-48FC-9142-8261167E5E63}"/>
                </a:ext>
              </a:extLst>
            </p:cNvPr>
            <p:cNvSpPr/>
            <p:nvPr/>
          </p:nvSpPr>
          <p:spPr bwMode="auto">
            <a:xfrm>
              <a:off x="11247437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139CB7-E5B8-487F-9479-1BE3F4DF55A8}"/>
                </a:ext>
              </a:extLst>
            </p:cNvPr>
            <p:cNvSpPr/>
            <p:nvPr/>
          </p:nvSpPr>
          <p:spPr bwMode="auto">
            <a:xfrm>
              <a:off x="3303154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06D809-B208-48E6-A331-94DE6703D14D}"/>
                </a:ext>
              </a:extLst>
            </p:cNvPr>
            <p:cNvSpPr/>
            <p:nvPr/>
          </p:nvSpPr>
          <p:spPr bwMode="auto">
            <a:xfrm>
              <a:off x="3890983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570EC4-DF1A-4CB1-AF67-961742EDFA14}"/>
                </a:ext>
              </a:extLst>
            </p:cNvPr>
            <p:cNvSpPr/>
            <p:nvPr/>
          </p:nvSpPr>
          <p:spPr bwMode="auto">
            <a:xfrm>
              <a:off x="4478812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B8C0323-FA36-4147-A094-CBF139817E09}"/>
                </a:ext>
              </a:extLst>
            </p:cNvPr>
            <p:cNvSpPr/>
            <p:nvPr/>
          </p:nvSpPr>
          <p:spPr bwMode="auto">
            <a:xfrm>
              <a:off x="5066641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478939-A8DD-4D80-932C-CABDAD10783B}"/>
                </a:ext>
              </a:extLst>
            </p:cNvPr>
            <p:cNvSpPr/>
            <p:nvPr/>
          </p:nvSpPr>
          <p:spPr bwMode="auto">
            <a:xfrm>
              <a:off x="5654470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2965A37-47ED-418C-884A-AAE3DC8CB984}"/>
                </a:ext>
              </a:extLst>
            </p:cNvPr>
            <p:cNvSpPr/>
            <p:nvPr/>
          </p:nvSpPr>
          <p:spPr bwMode="auto">
            <a:xfrm>
              <a:off x="6242299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3D56442-CB40-4F8B-8F01-EC73EDB93401}"/>
                </a:ext>
              </a:extLst>
            </p:cNvPr>
            <p:cNvSpPr/>
            <p:nvPr/>
          </p:nvSpPr>
          <p:spPr bwMode="auto">
            <a:xfrm>
              <a:off x="6830128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13FE89-0C4A-49BD-9598-38CB62DD7D53}"/>
                </a:ext>
              </a:extLst>
            </p:cNvPr>
            <p:cNvSpPr/>
            <p:nvPr/>
          </p:nvSpPr>
          <p:spPr bwMode="auto">
            <a:xfrm>
              <a:off x="7417957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4D3B97-8892-44D3-85C3-350CAAF5756B}"/>
                </a:ext>
              </a:extLst>
            </p:cNvPr>
            <p:cNvSpPr/>
            <p:nvPr/>
          </p:nvSpPr>
          <p:spPr bwMode="auto">
            <a:xfrm>
              <a:off x="8005786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00CFF61-58B5-454F-9AEB-5F62557579D7}"/>
                </a:ext>
              </a:extLst>
            </p:cNvPr>
            <p:cNvSpPr/>
            <p:nvPr/>
          </p:nvSpPr>
          <p:spPr bwMode="auto">
            <a:xfrm>
              <a:off x="8593615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77B7A1A-790E-4AAC-AC61-58C21327A8AE}"/>
                </a:ext>
              </a:extLst>
            </p:cNvPr>
            <p:cNvSpPr/>
            <p:nvPr/>
          </p:nvSpPr>
          <p:spPr bwMode="auto">
            <a:xfrm>
              <a:off x="9181444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D5E2763-AEA2-4882-BDE9-D1A022011952}"/>
                </a:ext>
              </a:extLst>
            </p:cNvPr>
            <p:cNvSpPr/>
            <p:nvPr/>
          </p:nvSpPr>
          <p:spPr bwMode="auto">
            <a:xfrm>
              <a:off x="9769273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ECB9EC5-5BB3-4887-9B47-FB204E4E5D4D}"/>
                </a:ext>
              </a:extLst>
            </p:cNvPr>
            <p:cNvSpPr/>
            <p:nvPr/>
          </p:nvSpPr>
          <p:spPr bwMode="auto">
            <a:xfrm>
              <a:off x="10357102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0897DE2-5E52-4484-8A9D-579568FA3901}"/>
                </a:ext>
              </a:extLst>
            </p:cNvPr>
            <p:cNvSpPr/>
            <p:nvPr/>
          </p:nvSpPr>
          <p:spPr bwMode="auto">
            <a:xfrm>
              <a:off x="10944931" y="2390696"/>
              <a:ext cx="228600" cy="2209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EA1C86-B799-45E6-A44E-8E501F3A8473}"/>
              </a:ext>
            </a:extLst>
          </p:cNvPr>
          <p:cNvGrpSpPr/>
          <p:nvPr/>
        </p:nvGrpSpPr>
        <p:grpSpPr>
          <a:xfrm>
            <a:off x="2958514" y="5677571"/>
            <a:ext cx="8291929" cy="216597"/>
            <a:chOff x="3017837" y="5790922"/>
            <a:chExt cx="8458200" cy="22094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C286A47-236A-4847-B84C-49F51959725C}"/>
                </a:ext>
              </a:extLst>
            </p:cNvPr>
            <p:cNvSpPr/>
            <p:nvPr/>
          </p:nvSpPr>
          <p:spPr bwMode="auto">
            <a:xfrm>
              <a:off x="3017837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E38CE73-FB0D-4712-8AE2-9224F96C3FB6}"/>
                </a:ext>
              </a:extLst>
            </p:cNvPr>
            <p:cNvSpPr/>
            <p:nvPr/>
          </p:nvSpPr>
          <p:spPr bwMode="auto">
            <a:xfrm>
              <a:off x="3605666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B2EBFEB-6FAD-4BD0-83A4-EB14E4C77256}"/>
                </a:ext>
              </a:extLst>
            </p:cNvPr>
            <p:cNvSpPr/>
            <p:nvPr/>
          </p:nvSpPr>
          <p:spPr bwMode="auto">
            <a:xfrm>
              <a:off x="4193495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B4922AF-4AED-4261-8155-44B01C3B3A16}"/>
                </a:ext>
              </a:extLst>
            </p:cNvPr>
            <p:cNvSpPr/>
            <p:nvPr/>
          </p:nvSpPr>
          <p:spPr bwMode="auto">
            <a:xfrm>
              <a:off x="4781324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B604D63-9B50-4238-8A59-4EBF72DBA241}"/>
                </a:ext>
              </a:extLst>
            </p:cNvPr>
            <p:cNvSpPr/>
            <p:nvPr/>
          </p:nvSpPr>
          <p:spPr bwMode="auto">
            <a:xfrm>
              <a:off x="5369153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30D22DA-F18A-4574-A594-AD785E57C276}"/>
                </a:ext>
              </a:extLst>
            </p:cNvPr>
            <p:cNvSpPr/>
            <p:nvPr/>
          </p:nvSpPr>
          <p:spPr bwMode="auto">
            <a:xfrm>
              <a:off x="5956982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51A04C1-DA8A-4D23-9D75-C99DF7E30991}"/>
                </a:ext>
              </a:extLst>
            </p:cNvPr>
            <p:cNvSpPr/>
            <p:nvPr/>
          </p:nvSpPr>
          <p:spPr bwMode="auto">
            <a:xfrm>
              <a:off x="6544811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9E41A16-656C-47B3-99A9-E90388C689DF}"/>
                </a:ext>
              </a:extLst>
            </p:cNvPr>
            <p:cNvSpPr/>
            <p:nvPr/>
          </p:nvSpPr>
          <p:spPr bwMode="auto">
            <a:xfrm>
              <a:off x="7132640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E623E1E-A2AD-4D75-ACD4-842256BE20D3}"/>
                </a:ext>
              </a:extLst>
            </p:cNvPr>
            <p:cNvSpPr/>
            <p:nvPr/>
          </p:nvSpPr>
          <p:spPr bwMode="auto">
            <a:xfrm>
              <a:off x="7720469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072650B-C3E9-411B-BA58-C43D183350B2}"/>
                </a:ext>
              </a:extLst>
            </p:cNvPr>
            <p:cNvSpPr/>
            <p:nvPr/>
          </p:nvSpPr>
          <p:spPr bwMode="auto">
            <a:xfrm>
              <a:off x="8308298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BB6D678-257A-4D2B-AE1D-F80A9E7DB268}"/>
                </a:ext>
              </a:extLst>
            </p:cNvPr>
            <p:cNvSpPr/>
            <p:nvPr/>
          </p:nvSpPr>
          <p:spPr bwMode="auto">
            <a:xfrm>
              <a:off x="8896127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C84CE27-19E8-4AEF-834F-CB73FEE16913}"/>
                </a:ext>
              </a:extLst>
            </p:cNvPr>
            <p:cNvSpPr/>
            <p:nvPr/>
          </p:nvSpPr>
          <p:spPr bwMode="auto">
            <a:xfrm>
              <a:off x="9483956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41C44E9-778D-4FBF-A60C-9ACA8607AC3B}"/>
                </a:ext>
              </a:extLst>
            </p:cNvPr>
            <p:cNvSpPr/>
            <p:nvPr/>
          </p:nvSpPr>
          <p:spPr bwMode="auto">
            <a:xfrm>
              <a:off x="10071785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1706E32-8A2D-4CBD-8630-FDDC32403D94}"/>
                </a:ext>
              </a:extLst>
            </p:cNvPr>
            <p:cNvSpPr/>
            <p:nvPr/>
          </p:nvSpPr>
          <p:spPr bwMode="auto">
            <a:xfrm>
              <a:off x="10659614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2E1DECB-4678-4090-B734-7D961D9805A2}"/>
                </a:ext>
              </a:extLst>
            </p:cNvPr>
            <p:cNvSpPr/>
            <p:nvPr/>
          </p:nvSpPr>
          <p:spPr bwMode="auto">
            <a:xfrm>
              <a:off x="11247437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F08A75B-CC59-4E72-B705-6AFD95DA56DA}"/>
                </a:ext>
              </a:extLst>
            </p:cNvPr>
            <p:cNvSpPr/>
            <p:nvPr/>
          </p:nvSpPr>
          <p:spPr bwMode="auto">
            <a:xfrm>
              <a:off x="3303154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7F888E7-ADD8-4363-A91C-20306A0DFF72}"/>
                </a:ext>
              </a:extLst>
            </p:cNvPr>
            <p:cNvSpPr/>
            <p:nvPr/>
          </p:nvSpPr>
          <p:spPr bwMode="auto">
            <a:xfrm>
              <a:off x="3890983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C19E883-85E8-49E8-B5BA-56B8A56BBBD1}"/>
                </a:ext>
              </a:extLst>
            </p:cNvPr>
            <p:cNvSpPr/>
            <p:nvPr/>
          </p:nvSpPr>
          <p:spPr bwMode="auto">
            <a:xfrm>
              <a:off x="4478812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77B1C95-761B-4981-9FFC-7DE9B3679E86}"/>
                </a:ext>
              </a:extLst>
            </p:cNvPr>
            <p:cNvSpPr/>
            <p:nvPr/>
          </p:nvSpPr>
          <p:spPr bwMode="auto">
            <a:xfrm>
              <a:off x="5066641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737E235-0045-46E7-BAE6-1EEAA2F71C0B}"/>
                </a:ext>
              </a:extLst>
            </p:cNvPr>
            <p:cNvSpPr/>
            <p:nvPr/>
          </p:nvSpPr>
          <p:spPr bwMode="auto">
            <a:xfrm>
              <a:off x="5654470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3EA48E3-854D-45BE-AE80-8F76D821C617}"/>
                </a:ext>
              </a:extLst>
            </p:cNvPr>
            <p:cNvSpPr/>
            <p:nvPr/>
          </p:nvSpPr>
          <p:spPr bwMode="auto">
            <a:xfrm>
              <a:off x="6242299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FD3F369-D856-4FC1-8B35-99757F67E87E}"/>
                </a:ext>
              </a:extLst>
            </p:cNvPr>
            <p:cNvSpPr/>
            <p:nvPr/>
          </p:nvSpPr>
          <p:spPr bwMode="auto">
            <a:xfrm>
              <a:off x="6830128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16C36E8-7ADA-4347-94B8-C277495CCF01}"/>
                </a:ext>
              </a:extLst>
            </p:cNvPr>
            <p:cNvSpPr/>
            <p:nvPr/>
          </p:nvSpPr>
          <p:spPr bwMode="auto">
            <a:xfrm>
              <a:off x="7417957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2A3AE4E-2325-42EF-A40C-C506168ACE79}"/>
                </a:ext>
              </a:extLst>
            </p:cNvPr>
            <p:cNvSpPr/>
            <p:nvPr/>
          </p:nvSpPr>
          <p:spPr bwMode="auto">
            <a:xfrm>
              <a:off x="8005786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60CE082-D216-471D-AA13-BA7FCC7EE30A}"/>
                </a:ext>
              </a:extLst>
            </p:cNvPr>
            <p:cNvSpPr/>
            <p:nvPr/>
          </p:nvSpPr>
          <p:spPr bwMode="auto">
            <a:xfrm>
              <a:off x="8593615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BAA31DD-12C1-4B40-B10C-70CA9B488E25}"/>
                </a:ext>
              </a:extLst>
            </p:cNvPr>
            <p:cNvSpPr/>
            <p:nvPr/>
          </p:nvSpPr>
          <p:spPr bwMode="auto">
            <a:xfrm>
              <a:off x="9181444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05A177F-0A7B-45FD-9882-6FA383F39ED3}"/>
                </a:ext>
              </a:extLst>
            </p:cNvPr>
            <p:cNvSpPr/>
            <p:nvPr/>
          </p:nvSpPr>
          <p:spPr bwMode="auto">
            <a:xfrm>
              <a:off x="9769273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A811764-1FEF-431D-A667-3A9636FDAF6C}"/>
                </a:ext>
              </a:extLst>
            </p:cNvPr>
            <p:cNvSpPr/>
            <p:nvPr/>
          </p:nvSpPr>
          <p:spPr bwMode="auto">
            <a:xfrm>
              <a:off x="10357102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8763FAC-1691-4AD3-AB38-D5D00CC0BECB}"/>
                </a:ext>
              </a:extLst>
            </p:cNvPr>
            <p:cNvSpPr/>
            <p:nvPr/>
          </p:nvSpPr>
          <p:spPr bwMode="auto">
            <a:xfrm>
              <a:off x="10944931" y="5790922"/>
              <a:ext cx="228600" cy="220940"/>
            </a:xfrm>
            <a:prstGeom prst="rect">
              <a:avLst/>
            </a:prstGeom>
            <a:solidFill>
              <a:srgbClr val="7030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F6C781C-FA60-4494-8F19-431DA477BE1D}"/>
              </a:ext>
            </a:extLst>
          </p:cNvPr>
          <p:cNvGrpSpPr/>
          <p:nvPr/>
        </p:nvGrpSpPr>
        <p:grpSpPr>
          <a:xfrm>
            <a:off x="2958514" y="1415790"/>
            <a:ext cx="8291929" cy="512204"/>
            <a:chOff x="3017837" y="1443681"/>
            <a:chExt cx="8458200" cy="52247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490C4E-45F6-4975-B0CD-680472ED9520}"/>
                </a:ext>
              </a:extLst>
            </p:cNvPr>
            <p:cNvSpPr/>
            <p:nvPr/>
          </p:nvSpPr>
          <p:spPr bwMode="auto">
            <a:xfrm>
              <a:off x="3017837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0FCD9C5-18C4-4FAB-B9BD-527A698674F8}"/>
                </a:ext>
              </a:extLst>
            </p:cNvPr>
            <p:cNvSpPr/>
            <p:nvPr/>
          </p:nvSpPr>
          <p:spPr bwMode="auto">
            <a:xfrm>
              <a:off x="3605666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511A784-F0BF-4221-B8BF-36E034A761FE}"/>
                </a:ext>
              </a:extLst>
            </p:cNvPr>
            <p:cNvSpPr/>
            <p:nvPr/>
          </p:nvSpPr>
          <p:spPr bwMode="auto">
            <a:xfrm>
              <a:off x="4193495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DC0A49A-3DF8-46AE-943D-C6397EBA1103}"/>
                </a:ext>
              </a:extLst>
            </p:cNvPr>
            <p:cNvSpPr/>
            <p:nvPr/>
          </p:nvSpPr>
          <p:spPr bwMode="auto">
            <a:xfrm>
              <a:off x="4781324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26805FE-659A-4AF0-AFA2-ECB6AB675497}"/>
                </a:ext>
              </a:extLst>
            </p:cNvPr>
            <p:cNvSpPr/>
            <p:nvPr/>
          </p:nvSpPr>
          <p:spPr bwMode="auto">
            <a:xfrm>
              <a:off x="5369153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61F867F-19EF-4A51-838A-D71C03F48630}"/>
                </a:ext>
              </a:extLst>
            </p:cNvPr>
            <p:cNvSpPr/>
            <p:nvPr/>
          </p:nvSpPr>
          <p:spPr bwMode="auto">
            <a:xfrm>
              <a:off x="5956982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9BFF8E-E68F-4F3D-8F11-1D4339D0CFBB}"/>
                </a:ext>
              </a:extLst>
            </p:cNvPr>
            <p:cNvSpPr/>
            <p:nvPr/>
          </p:nvSpPr>
          <p:spPr bwMode="auto">
            <a:xfrm>
              <a:off x="6544811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F4EBF4D-35F3-43EB-8736-130B21BC2D11}"/>
                </a:ext>
              </a:extLst>
            </p:cNvPr>
            <p:cNvSpPr/>
            <p:nvPr/>
          </p:nvSpPr>
          <p:spPr bwMode="auto">
            <a:xfrm>
              <a:off x="7132640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7F4AD37-8075-4224-92A9-0DD456A2A9A9}"/>
                </a:ext>
              </a:extLst>
            </p:cNvPr>
            <p:cNvSpPr/>
            <p:nvPr/>
          </p:nvSpPr>
          <p:spPr bwMode="auto">
            <a:xfrm>
              <a:off x="7720469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8722E9D-D27D-407A-A934-2FECB488C441}"/>
                </a:ext>
              </a:extLst>
            </p:cNvPr>
            <p:cNvSpPr/>
            <p:nvPr/>
          </p:nvSpPr>
          <p:spPr bwMode="auto">
            <a:xfrm>
              <a:off x="8308298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C66FE4F-9B60-4BBB-94D2-5BD14FE5AF54}"/>
                </a:ext>
              </a:extLst>
            </p:cNvPr>
            <p:cNvSpPr/>
            <p:nvPr/>
          </p:nvSpPr>
          <p:spPr bwMode="auto">
            <a:xfrm>
              <a:off x="8896127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72D17AB-97FC-4BEE-8FB7-6B7F4979C4EC}"/>
                </a:ext>
              </a:extLst>
            </p:cNvPr>
            <p:cNvSpPr/>
            <p:nvPr/>
          </p:nvSpPr>
          <p:spPr bwMode="auto">
            <a:xfrm>
              <a:off x="9483956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B7B1831-FFD4-4E28-87D3-6EAA7B74B544}"/>
                </a:ext>
              </a:extLst>
            </p:cNvPr>
            <p:cNvSpPr/>
            <p:nvPr/>
          </p:nvSpPr>
          <p:spPr bwMode="auto">
            <a:xfrm>
              <a:off x="10071785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601C175-50DF-4447-B2B0-63B2FAFD5DB6}"/>
                </a:ext>
              </a:extLst>
            </p:cNvPr>
            <p:cNvSpPr/>
            <p:nvPr/>
          </p:nvSpPr>
          <p:spPr bwMode="auto">
            <a:xfrm>
              <a:off x="10659614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2562E31-9110-4FC3-9370-8214F0955923}"/>
                </a:ext>
              </a:extLst>
            </p:cNvPr>
            <p:cNvSpPr/>
            <p:nvPr/>
          </p:nvSpPr>
          <p:spPr bwMode="auto">
            <a:xfrm>
              <a:off x="11247437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6B6FC4D-418E-4253-90A8-FF380432E618}"/>
                </a:ext>
              </a:extLst>
            </p:cNvPr>
            <p:cNvSpPr/>
            <p:nvPr/>
          </p:nvSpPr>
          <p:spPr bwMode="auto">
            <a:xfrm>
              <a:off x="3303154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33A6EA-D0F9-49CB-95F6-0B629E5D0077}"/>
                </a:ext>
              </a:extLst>
            </p:cNvPr>
            <p:cNvSpPr/>
            <p:nvPr/>
          </p:nvSpPr>
          <p:spPr bwMode="auto">
            <a:xfrm>
              <a:off x="3890983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90DA756-B1F7-411C-92FC-0378DB16F689}"/>
                </a:ext>
              </a:extLst>
            </p:cNvPr>
            <p:cNvSpPr/>
            <p:nvPr/>
          </p:nvSpPr>
          <p:spPr bwMode="auto">
            <a:xfrm>
              <a:off x="4478812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54864D4-BB64-4E80-BCAE-8B02961F7CDB}"/>
                </a:ext>
              </a:extLst>
            </p:cNvPr>
            <p:cNvSpPr/>
            <p:nvPr/>
          </p:nvSpPr>
          <p:spPr bwMode="auto">
            <a:xfrm>
              <a:off x="5066641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4B8CD7B-2C17-4E32-A44A-69904F69F48B}"/>
                </a:ext>
              </a:extLst>
            </p:cNvPr>
            <p:cNvSpPr/>
            <p:nvPr/>
          </p:nvSpPr>
          <p:spPr bwMode="auto">
            <a:xfrm>
              <a:off x="5654470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796516-10CB-417D-B6EE-6624EBC67214}"/>
                </a:ext>
              </a:extLst>
            </p:cNvPr>
            <p:cNvSpPr/>
            <p:nvPr/>
          </p:nvSpPr>
          <p:spPr bwMode="auto">
            <a:xfrm>
              <a:off x="6242299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6D40FA3-507A-49F0-9E36-75530156789C}"/>
                </a:ext>
              </a:extLst>
            </p:cNvPr>
            <p:cNvSpPr/>
            <p:nvPr/>
          </p:nvSpPr>
          <p:spPr bwMode="auto">
            <a:xfrm>
              <a:off x="6830128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7C30D8A-E370-4D08-8A31-89211298279B}"/>
                </a:ext>
              </a:extLst>
            </p:cNvPr>
            <p:cNvSpPr/>
            <p:nvPr/>
          </p:nvSpPr>
          <p:spPr bwMode="auto">
            <a:xfrm>
              <a:off x="7417957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A4462A3-0365-49E3-90D8-30A5E1BC306A}"/>
                </a:ext>
              </a:extLst>
            </p:cNvPr>
            <p:cNvSpPr/>
            <p:nvPr/>
          </p:nvSpPr>
          <p:spPr bwMode="auto">
            <a:xfrm>
              <a:off x="8005786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69A25FD-2AFB-4EE6-BC24-701E4BD909EA}"/>
                </a:ext>
              </a:extLst>
            </p:cNvPr>
            <p:cNvSpPr/>
            <p:nvPr/>
          </p:nvSpPr>
          <p:spPr bwMode="auto">
            <a:xfrm>
              <a:off x="8593615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161078B-EE19-4058-8B57-56DF4A6E0977}"/>
                </a:ext>
              </a:extLst>
            </p:cNvPr>
            <p:cNvSpPr/>
            <p:nvPr/>
          </p:nvSpPr>
          <p:spPr bwMode="auto">
            <a:xfrm>
              <a:off x="9181444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6E4833-3848-4606-AFE2-2CB18EE97F16}"/>
                </a:ext>
              </a:extLst>
            </p:cNvPr>
            <p:cNvSpPr/>
            <p:nvPr/>
          </p:nvSpPr>
          <p:spPr bwMode="auto">
            <a:xfrm>
              <a:off x="9769273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6063809-54FE-4C77-9CF2-E3CFE1266113}"/>
                </a:ext>
              </a:extLst>
            </p:cNvPr>
            <p:cNvSpPr/>
            <p:nvPr/>
          </p:nvSpPr>
          <p:spPr bwMode="auto">
            <a:xfrm>
              <a:off x="10357102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9845143-7A75-4FCF-B2C4-BB7879AD6C42}"/>
                </a:ext>
              </a:extLst>
            </p:cNvPr>
            <p:cNvSpPr/>
            <p:nvPr/>
          </p:nvSpPr>
          <p:spPr bwMode="auto">
            <a:xfrm>
              <a:off x="10944931" y="1443681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DFB1D19-9805-4366-A11A-380617203C7B}"/>
                </a:ext>
              </a:extLst>
            </p:cNvPr>
            <p:cNvSpPr/>
            <p:nvPr/>
          </p:nvSpPr>
          <p:spPr bwMode="auto">
            <a:xfrm>
              <a:off x="3017837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90C749F-20A6-4E01-BA68-6716FDF47CC3}"/>
                </a:ext>
              </a:extLst>
            </p:cNvPr>
            <p:cNvSpPr/>
            <p:nvPr/>
          </p:nvSpPr>
          <p:spPr bwMode="auto">
            <a:xfrm>
              <a:off x="3605666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8CD3A3B-E30C-4170-A1C1-8405F2901BBE}"/>
                </a:ext>
              </a:extLst>
            </p:cNvPr>
            <p:cNvSpPr/>
            <p:nvPr/>
          </p:nvSpPr>
          <p:spPr bwMode="auto">
            <a:xfrm>
              <a:off x="4193495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91EB4ED-DA4C-4205-A68A-43A31A698589}"/>
                </a:ext>
              </a:extLst>
            </p:cNvPr>
            <p:cNvSpPr/>
            <p:nvPr/>
          </p:nvSpPr>
          <p:spPr bwMode="auto">
            <a:xfrm>
              <a:off x="4781324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5A6FD0D-EEA0-4AF2-8F4B-FDB104A7D692}"/>
                </a:ext>
              </a:extLst>
            </p:cNvPr>
            <p:cNvSpPr/>
            <p:nvPr/>
          </p:nvSpPr>
          <p:spPr bwMode="auto">
            <a:xfrm>
              <a:off x="5369153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D76EBCF-E1E2-4511-9350-2148FB6D10A8}"/>
                </a:ext>
              </a:extLst>
            </p:cNvPr>
            <p:cNvSpPr/>
            <p:nvPr/>
          </p:nvSpPr>
          <p:spPr bwMode="auto">
            <a:xfrm>
              <a:off x="5956982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7D520F9-772C-4505-8303-BD568023053C}"/>
                </a:ext>
              </a:extLst>
            </p:cNvPr>
            <p:cNvSpPr/>
            <p:nvPr/>
          </p:nvSpPr>
          <p:spPr bwMode="auto">
            <a:xfrm>
              <a:off x="6544811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FC53441-47BF-4602-8AF1-B4C3248FBA20}"/>
                </a:ext>
              </a:extLst>
            </p:cNvPr>
            <p:cNvSpPr/>
            <p:nvPr/>
          </p:nvSpPr>
          <p:spPr bwMode="auto">
            <a:xfrm>
              <a:off x="7132640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FB19E28-61A9-49B1-97A2-676E91E9F006}"/>
                </a:ext>
              </a:extLst>
            </p:cNvPr>
            <p:cNvSpPr/>
            <p:nvPr/>
          </p:nvSpPr>
          <p:spPr bwMode="auto">
            <a:xfrm>
              <a:off x="7720469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EBB227E-4CD8-4749-8D52-1C9CEFECE426}"/>
                </a:ext>
              </a:extLst>
            </p:cNvPr>
            <p:cNvSpPr/>
            <p:nvPr/>
          </p:nvSpPr>
          <p:spPr bwMode="auto">
            <a:xfrm>
              <a:off x="8308298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8667570-355E-4134-B8CF-814271A585ED}"/>
                </a:ext>
              </a:extLst>
            </p:cNvPr>
            <p:cNvSpPr/>
            <p:nvPr/>
          </p:nvSpPr>
          <p:spPr bwMode="auto">
            <a:xfrm>
              <a:off x="8896127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8E8C903-01F6-44A5-9DFD-0FBAA486C486}"/>
                </a:ext>
              </a:extLst>
            </p:cNvPr>
            <p:cNvSpPr/>
            <p:nvPr/>
          </p:nvSpPr>
          <p:spPr bwMode="auto">
            <a:xfrm>
              <a:off x="9483956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56AC970-CF1D-4232-B01D-85A0CF2704B9}"/>
                </a:ext>
              </a:extLst>
            </p:cNvPr>
            <p:cNvSpPr/>
            <p:nvPr/>
          </p:nvSpPr>
          <p:spPr bwMode="auto">
            <a:xfrm>
              <a:off x="10071785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1E89DEF-A046-4C46-AEA1-5D33DBA5BB4E}"/>
                </a:ext>
              </a:extLst>
            </p:cNvPr>
            <p:cNvSpPr/>
            <p:nvPr/>
          </p:nvSpPr>
          <p:spPr bwMode="auto">
            <a:xfrm>
              <a:off x="10659614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938F504-F543-4EFA-98ED-F602572AF963}"/>
                </a:ext>
              </a:extLst>
            </p:cNvPr>
            <p:cNvSpPr/>
            <p:nvPr/>
          </p:nvSpPr>
          <p:spPr bwMode="auto">
            <a:xfrm>
              <a:off x="11247437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CCCB16D-456C-4F50-ACA9-AF8BD6299664}"/>
                </a:ext>
              </a:extLst>
            </p:cNvPr>
            <p:cNvSpPr/>
            <p:nvPr/>
          </p:nvSpPr>
          <p:spPr bwMode="auto">
            <a:xfrm>
              <a:off x="3303154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16DBA6E-1F28-4B6F-8123-C45D2ADFEED7}"/>
                </a:ext>
              </a:extLst>
            </p:cNvPr>
            <p:cNvSpPr/>
            <p:nvPr/>
          </p:nvSpPr>
          <p:spPr bwMode="auto">
            <a:xfrm>
              <a:off x="3890983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E8264C9-4B37-4CB2-A23A-A7A42E70BDA0}"/>
                </a:ext>
              </a:extLst>
            </p:cNvPr>
            <p:cNvSpPr/>
            <p:nvPr/>
          </p:nvSpPr>
          <p:spPr bwMode="auto">
            <a:xfrm>
              <a:off x="4478812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63A2102-8D73-4E5E-833D-6C61F55077B0}"/>
                </a:ext>
              </a:extLst>
            </p:cNvPr>
            <p:cNvSpPr/>
            <p:nvPr/>
          </p:nvSpPr>
          <p:spPr bwMode="auto">
            <a:xfrm>
              <a:off x="5066641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EF908AB-496C-4633-9622-B215CACF0C99}"/>
                </a:ext>
              </a:extLst>
            </p:cNvPr>
            <p:cNvSpPr/>
            <p:nvPr/>
          </p:nvSpPr>
          <p:spPr bwMode="auto">
            <a:xfrm>
              <a:off x="5654470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473D26C-9E4D-4FDA-80EE-9400489CCE7F}"/>
                </a:ext>
              </a:extLst>
            </p:cNvPr>
            <p:cNvSpPr/>
            <p:nvPr/>
          </p:nvSpPr>
          <p:spPr bwMode="auto">
            <a:xfrm>
              <a:off x="6242299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74334C3-E41D-488B-91B8-B420EA8A3864}"/>
                </a:ext>
              </a:extLst>
            </p:cNvPr>
            <p:cNvSpPr/>
            <p:nvPr/>
          </p:nvSpPr>
          <p:spPr bwMode="auto">
            <a:xfrm>
              <a:off x="6830128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710B55B-8560-4592-A3FA-044E793DDF95}"/>
                </a:ext>
              </a:extLst>
            </p:cNvPr>
            <p:cNvSpPr/>
            <p:nvPr/>
          </p:nvSpPr>
          <p:spPr bwMode="auto">
            <a:xfrm>
              <a:off x="7417957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A6309E0-1F95-476D-B6CF-C6616CEEE2A7}"/>
                </a:ext>
              </a:extLst>
            </p:cNvPr>
            <p:cNvSpPr/>
            <p:nvPr/>
          </p:nvSpPr>
          <p:spPr bwMode="auto">
            <a:xfrm>
              <a:off x="8005786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6B393E3-2E8B-4900-9585-D928E02891E6}"/>
                </a:ext>
              </a:extLst>
            </p:cNvPr>
            <p:cNvSpPr/>
            <p:nvPr/>
          </p:nvSpPr>
          <p:spPr bwMode="auto">
            <a:xfrm>
              <a:off x="8593615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B5B4B06-7D46-4B9A-B7FE-F12ACC316BA7}"/>
                </a:ext>
              </a:extLst>
            </p:cNvPr>
            <p:cNvSpPr/>
            <p:nvPr/>
          </p:nvSpPr>
          <p:spPr bwMode="auto">
            <a:xfrm>
              <a:off x="9181444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AB074E6-9951-4B8B-B768-976A970DFDB9}"/>
                </a:ext>
              </a:extLst>
            </p:cNvPr>
            <p:cNvSpPr/>
            <p:nvPr/>
          </p:nvSpPr>
          <p:spPr bwMode="auto">
            <a:xfrm>
              <a:off x="9769273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26ECD12-5B98-45C3-A3AB-B5F3B4635C82}"/>
                </a:ext>
              </a:extLst>
            </p:cNvPr>
            <p:cNvSpPr/>
            <p:nvPr/>
          </p:nvSpPr>
          <p:spPr bwMode="auto">
            <a:xfrm>
              <a:off x="10357102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D4CF7B9-D473-44D0-BA6B-F6F67517D133}"/>
                </a:ext>
              </a:extLst>
            </p:cNvPr>
            <p:cNvSpPr/>
            <p:nvPr/>
          </p:nvSpPr>
          <p:spPr bwMode="auto">
            <a:xfrm>
              <a:off x="10944931" y="1745216"/>
              <a:ext cx="228600" cy="220940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6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7098257-82C5-4BC7-AC00-B22613347BA4}"/>
              </a:ext>
            </a:extLst>
          </p:cNvPr>
          <p:cNvSpPr txBox="1"/>
          <p:nvPr/>
        </p:nvSpPr>
        <p:spPr>
          <a:xfrm>
            <a:off x="269239" y="4266372"/>
            <a:ext cx="2166360" cy="941374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</a:pPr>
            <a:r>
              <a:rPr lang="en-US" sz="2353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COMMON OS CORE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0A5C28D-93E0-4D75-AD1E-33413920B0D6}"/>
              </a:ext>
            </a:extLst>
          </p:cNvPr>
          <p:cNvSpPr txBox="1"/>
          <p:nvPr/>
        </p:nvSpPr>
        <p:spPr>
          <a:xfrm>
            <a:off x="269239" y="3112259"/>
            <a:ext cx="2390467" cy="941374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</a:pPr>
            <a:r>
              <a:rPr lang="en-US" sz="2353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EDITION SPECIFIC CODE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9BC47FB-2A1F-46A9-9055-3851C13596A0}"/>
              </a:ext>
            </a:extLst>
          </p:cNvPr>
          <p:cNvSpPr txBox="1"/>
          <p:nvPr/>
        </p:nvSpPr>
        <p:spPr>
          <a:xfrm>
            <a:off x="269824" y="5478110"/>
            <a:ext cx="2390467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</a:pPr>
            <a:r>
              <a:rPr lang="en-US" sz="2353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DRIVERS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303092D-7FF2-493E-9B7A-532442063B6D}"/>
              </a:ext>
            </a:extLst>
          </p:cNvPr>
          <p:cNvSpPr txBox="1"/>
          <p:nvPr/>
        </p:nvSpPr>
        <p:spPr>
          <a:xfrm>
            <a:off x="269239" y="2144726"/>
            <a:ext cx="2390467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</a:pPr>
            <a:r>
              <a:rPr lang="en-US" sz="2353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APPS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04C024E-2722-4201-B799-64625DA714CB}"/>
              </a:ext>
            </a:extLst>
          </p:cNvPr>
          <p:cNvSpPr txBox="1"/>
          <p:nvPr/>
        </p:nvSpPr>
        <p:spPr>
          <a:xfrm>
            <a:off x="269240" y="1369146"/>
            <a:ext cx="2633672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SERVICES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B6EF63B-5BEF-4464-A995-A2F1FD86A838}"/>
              </a:ext>
            </a:extLst>
          </p:cNvPr>
          <p:cNvCxnSpPr/>
          <p:nvPr/>
        </p:nvCxnSpPr>
        <p:spPr>
          <a:xfrm>
            <a:off x="2659705" y="2831384"/>
            <a:ext cx="8964248" cy="0"/>
          </a:xfrm>
          <a:prstGeom prst="line">
            <a:avLst/>
          </a:prstGeom>
          <a:ln w="19050">
            <a:solidFill>
              <a:schemeClr val="bg2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2508030-AA0E-4273-9B31-3173651572E2}"/>
              </a:ext>
            </a:extLst>
          </p:cNvPr>
          <p:cNvCxnSpPr/>
          <p:nvPr/>
        </p:nvCxnSpPr>
        <p:spPr>
          <a:xfrm>
            <a:off x="2684025" y="5457336"/>
            <a:ext cx="8964248" cy="0"/>
          </a:xfrm>
          <a:prstGeom prst="line">
            <a:avLst/>
          </a:prstGeom>
          <a:ln w="19050">
            <a:solidFill>
              <a:schemeClr val="bg2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1CE4A46-87C8-4EB1-9C5B-28ECEED7627A}"/>
              </a:ext>
            </a:extLst>
          </p:cNvPr>
          <p:cNvSpPr/>
          <p:nvPr/>
        </p:nvSpPr>
        <p:spPr bwMode="auto">
          <a:xfrm>
            <a:off x="2958514" y="1017133"/>
            <a:ext cx="4137081" cy="532524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471">
                <a:solidFill>
                  <a:prstClr val="black"/>
                </a:solidFill>
                <a:latin typeface="Segoe UI"/>
                <a:ea typeface="Segoe UI" pitchFamily="34" charset="0"/>
                <a:cs typeface="Segoe UI" pitchFamily="34" charset="0"/>
              </a:rPr>
              <a:t>500GB+</a:t>
            </a:r>
          </a:p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529">
                <a:solidFill>
                  <a:prstClr val="black"/>
                </a:solidFill>
                <a:latin typeface="Segoe UI"/>
                <a:ea typeface="Segoe UI" pitchFamily="34" charset="0"/>
                <a:cs typeface="Segoe UI" pitchFamily="34" charset="0"/>
              </a:rPr>
              <a:t>Source code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43F5E32-81F5-45E3-A143-CAED020320B6}"/>
              </a:ext>
            </a:extLst>
          </p:cNvPr>
          <p:cNvSpPr/>
          <p:nvPr/>
        </p:nvSpPr>
        <p:spPr bwMode="auto">
          <a:xfrm>
            <a:off x="7096181" y="939742"/>
            <a:ext cx="4154263" cy="532524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471" dirty="0">
                <a:solidFill>
                  <a:prstClr val="black"/>
                </a:solidFill>
                <a:latin typeface="Segoe UI"/>
                <a:ea typeface="Segoe UI" pitchFamily="34" charset="0"/>
                <a:cs typeface="Segoe UI" pitchFamily="34" charset="0"/>
              </a:rPr>
              <a:t>6000+</a:t>
            </a:r>
          </a:p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529" dirty="0">
                <a:solidFill>
                  <a:prstClr val="black"/>
                </a:solidFill>
                <a:latin typeface="Segoe UI"/>
                <a:ea typeface="Segoe UI" pitchFamily="34" charset="0"/>
                <a:cs typeface="Segoe UI" pitchFamily="34" charset="0"/>
              </a:rPr>
              <a:t>Repos</a:t>
            </a:r>
          </a:p>
        </p:txBody>
      </p:sp>
    </p:spTree>
    <p:extLst>
      <p:ext uri="{BB962C8B-B14F-4D97-AF65-F5344CB8AC3E}">
        <p14:creationId xmlns:p14="http://schemas.microsoft.com/office/powerpoint/2010/main" val="456096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  <p:bldP spid="2" grpId="0" animBg="1"/>
      <p:bldP spid="141" grpId="0" animBg="1"/>
    </p:bldLst>
  </p:timing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07CF5A7-1AC0-4A67-A7B0-552FBBD4BFF2}"/>
              </a:ext>
            </a:extLst>
          </p:cNvPr>
          <p:cNvSpPr txBox="1"/>
          <p:nvPr/>
        </p:nvSpPr>
        <p:spPr>
          <a:xfrm>
            <a:off x="1657437" y="4599682"/>
            <a:ext cx="1913591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353" b="1">
                <a:solidFill>
                  <a:prstClr val="black"/>
                </a:solidFill>
                <a:latin typeface="Segoe UI"/>
              </a:rPr>
              <a:t>16,000</a:t>
            </a:r>
          </a:p>
          <a:p>
            <a:pPr algn="ctr" defTabSz="914377">
              <a:defRPr/>
            </a:pPr>
            <a:r>
              <a:rPr lang="en-US" sz="1100" b="1">
                <a:solidFill>
                  <a:prstClr val="black"/>
                </a:solidFill>
                <a:latin typeface="Segoe UI"/>
              </a:rPr>
              <a:t>Employees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78AA8-2B38-469A-B188-D0CE6F63F616}"/>
              </a:ext>
            </a:extLst>
          </p:cNvPr>
          <p:cNvSpPr txBox="1"/>
          <p:nvPr/>
        </p:nvSpPr>
        <p:spPr>
          <a:xfrm>
            <a:off x="6019801" y="4668149"/>
            <a:ext cx="1913591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353" b="1">
                <a:solidFill>
                  <a:prstClr val="black"/>
                </a:solidFill>
                <a:latin typeface="Segoe UI"/>
              </a:rPr>
              <a:t>3,900</a:t>
            </a:r>
          </a:p>
          <a:p>
            <a:pPr algn="ctr" defTabSz="914377">
              <a:defRPr/>
            </a:pPr>
            <a:r>
              <a:rPr lang="en-US" sz="1100" b="1">
                <a:solidFill>
                  <a:prstClr val="black"/>
                </a:solidFill>
                <a:latin typeface="Segoe UI"/>
              </a:rPr>
              <a:t>Employees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FF8FC7-B63B-43A4-8387-C062C26DD9DD}"/>
              </a:ext>
            </a:extLst>
          </p:cNvPr>
          <p:cNvSpPr txBox="1"/>
          <p:nvPr/>
        </p:nvSpPr>
        <p:spPr>
          <a:xfrm>
            <a:off x="5918682" y="1925318"/>
            <a:ext cx="1913591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353" b="1">
                <a:solidFill>
                  <a:prstClr val="black"/>
                </a:solidFill>
                <a:latin typeface="Segoe UI"/>
              </a:rPr>
              <a:t>19,000</a:t>
            </a:r>
          </a:p>
          <a:p>
            <a:pPr algn="ctr" defTabSz="914377">
              <a:defRPr/>
            </a:pPr>
            <a:r>
              <a:rPr lang="en-US" sz="1100" b="1">
                <a:solidFill>
                  <a:prstClr val="black"/>
                </a:solidFill>
                <a:latin typeface="Segoe UI"/>
              </a:rPr>
              <a:t>Employees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F60F6-52FA-465F-8547-D4DB090F09BB}"/>
              </a:ext>
            </a:extLst>
          </p:cNvPr>
          <p:cNvSpPr txBox="1"/>
          <p:nvPr/>
        </p:nvSpPr>
        <p:spPr>
          <a:xfrm>
            <a:off x="1804745" y="2049277"/>
            <a:ext cx="1913591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353" b="1">
                <a:solidFill>
                  <a:prstClr val="black"/>
                </a:solidFill>
                <a:latin typeface="Segoe UI"/>
              </a:rPr>
              <a:t>22,352</a:t>
            </a:r>
          </a:p>
          <a:p>
            <a:pPr algn="ctr" defTabSz="914377">
              <a:defRPr/>
            </a:pPr>
            <a:r>
              <a:rPr lang="en-US" sz="1100" b="1">
                <a:solidFill>
                  <a:prstClr val="black"/>
                </a:solidFill>
                <a:latin typeface="Segoe UI"/>
              </a:rPr>
              <a:t>Employees</a:t>
            </a:r>
          </a:p>
        </p:txBody>
      </p:sp>
      <p:pic>
        <p:nvPicPr>
          <p:cNvPr id="9" name="Picture 8" descr="A picture containing saw&#10;&#10;Description generated with very high confidence">
            <a:extLst>
              <a:ext uri="{FF2B5EF4-FFF2-40B4-BE49-F238E27FC236}">
                <a16:creationId xmlns:a16="http://schemas.microsoft.com/office/drawing/2014/main" id="{20C90C13-DB3C-45EB-9163-BDE4E563A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03" y="1548230"/>
            <a:ext cx="3566557" cy="11145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8D7AA1-0EE0-4A9E-803A-15B41952E60E}"/>
              </a:ext>
            </a:extLst>
          </p:cNvPr>
          <p:cNvSpPr txBox="1"/>
          <p:nvPr/>
        </p:nvSpPr>
        <p:spPr>
          <a:xfrm>
            <a:off x="10236707" y="1784694"/>
            <a:ext cx="1913591" cy="9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353" b="1">
                <a:solidFill>
                  <a:prstClr val="black"/>
                </a:solidFill>
                <a:latin typeface="Segoe UI"/>
              </a:rPr>
              <a:t>14,000</a:t>
            </a:r>
          </a:p>
          <a:p>
            <a:pPr algn="ctr" defTabSz="914377">
              <a:defRPr/>
            </a:pPr>
            <a:r>
              <a:rPr lang="en-US" sz="1100" b="1">
                <a:solidFill>
                  <a:prstClr val="black"/>
                </a:solidFill>
                <a:latin typeface="Segoe UI"/>
              </a:rPr>
              <a:t>Employees</a:t>
            </a:r>
          </a:p>
          <a:p>
            <a:pPr algn="ctr" defTabSz="914377">
              <a:defRPr/>
            </a:pPr>
            <a:endParaRPr lang="en-US" sz="2353" b="1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23" name="Picture 2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1CB83E0-796D-48DC-85B0-9278845B7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343574"/>
            <a:ext cx="2057400" cy="903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C814F3-7FF5-48AA-A78E-EAD6ACBBC997}"/>
              </a:ext>
            </a:extLst>
          </p:cNvPr>
          <p:cNvSpPr txBox="1"/>
          <p:nvPr/>
        </p:nvSpPr>
        <p:spPr>
          <a:xfrm>
            <a:off x="10267525" y="4551885"/>
            <a:ext cx="1913591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353" b="1">
                <a:solidFill>
                  <a:prstClr val="black"/>
                </a:solidFill>
                <a:latin typeface="Segoe UI"/>
              </a:rPr>
              <a:t>3,100</a:t>
            </a:r>
          </a:p>
          <a:p>
            <a:pPr algn="ctr" defTabSz="914377">
              <a:defRPr/>
            </a:pPr>
            <a:r>
              <a:rPr lang="en-US" sz="1100" b="1">
                <a:solidFill>
                  <a:prstClr val="black"/>
                </a:solidFill>
                <a:latin typeface="Segoe UI"/>
              </a:rPr>
              <a:t>Employees</a:t>
            </a:r>
          </a:p>
        </p:txBody>
      </p:sp>
      <p:pic>
        <p:nvPicPr>
          <p:cNvPr id="26" name="Picture 25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469E4C55-8539-42AC-A20A-793962E50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10695"/>
            <a:ext cx="1524000" cy="1524000"/>
          </a:xfrm>
          <a:prstGeom prst="rect">
            <a:avLst/>
          </a:prstGeom>
        </p:spPr>
      </p:pic>
      <p:pic>
        <p:nvPicPr>
          <p:cNvPr id="28" name="Picture 2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61BD9CD-D142-4B8B-AB10-249441C50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2" y="4110696"/>
            <a:ext cx="1424719" cy="15240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260C23-40FA-4754-8E3B-B510C107B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47" y="912139"/>
            <a:ext cx="3048000" cy="304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7D2E99-256D-4A01-9EBF-384C1109B1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43" y="1606002"/>
            <a:ext cx="1592213" cy="1114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B1271-C469-4FDE-82F4-9743A8FD21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11607800" cy="430213"/>
          </a:xfrm>
        </p:spPr>
        <p:txBody>
          <a:bodyPr/>
          <a:lstStyle/>
          <a:p>
            <a:r>
              <a:rPr lang="en-US" sz="2800" dirty="0"/>
              <a:t>Windows and Devices is Larger Than Many Companies</a:t>
            </a:r>
          </a:p>
        </p:txBody>
      </p:sp>
    </p:spTree>
    <p:extLst>
      <p:ext uri="{BB962C8B-B14F-4D97-AF65-F5344CB8AC3E}">
        <p14:creationId xmlns:p14="http://schemas.microsoft.com/office/powerpoint/2010/main" val="398801276"/>
      </p:ext>
    </p:extLst>
  </p:cSld>
  <p:clrMapOvr>
    <a:masterClrMapping/>
  </p:clrMapOvr>
  <p:transition>
    <p:fade/>
  </p:transition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5F02-5BB3-497C-8BF4-E0DC3F096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sz="2800" b="1" spc="-5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Scale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617D0-C77B-48CE-8306-4D5639B90CDE}"/>
              </a:ext>
            </a:extLst>
          </p:cNvPr>
          <p:cNvSpPr txBox="1"/>
          <p:nvPr/>
        </p:nvSpPr>
        <p:spPr>
          <a:xfrm>
            <a:off x="185776" y="752475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11,985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F55A5-2871-41BF-8A7F-2987BD47CD6C}"/>
              </a:ext>
            </a:extLst>
          </p:cNvPr>
          <p:cNvSpPr txBox="1"/>
          <p:nvPr/>
        </p:nvSpPr>
        <p:spPr>
          <a:xfrm>
            <a:off x="185776" y="1380743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 dirty="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7,305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264E3-E3CC-4829-98DE-877F51E9603E}"/>
              </a:ext>
            </a:extLst>
          </p:cNvPr>
          <p:cNvSpPr txBox="1"/>
          <p:nvPr/>
        </p:nvSpPr>
        <p:spPr>
          <a:xfrm>
            <a:off x="3648951" y="809625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Software Engineers in WDG that need to work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5D89F-BE91-41FE-94B9-7380B7E73E07}"/>
              </a:ext>
            </a:extLst>
          </p:cNvPr>
          <p:cNvSpPr txBox="1"/>
          <p:nvPr/>
        </p:nvSpPr>
        <p:spPr>
          <a:xfrm>
            <a:off x="3648951" y="1437332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Developers bringing in code to WDG repos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1864B-E7E9-4182-BA09-9CBE6983D6C2}"/>
              </a:ext>
            </a:extLst>
          </p:cNvPr>
          <p:cNvSpPr txBox="1"/>
          <p:nvPr/>
        </p:nvSpPr>
        <p:spPr>
          <a:xfrm>
            <a:off x="185776" y="2009011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3,974,374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467823-9B39-4C10-B321-65BD6FBE6E75}"/>
              </a:ext>
            </a:extLst>
          </p:cNvPr>
          <p:cNvSpPr txBox="1"/>
          <p:nvPr/>
        </p:nvSpPr>
        <p:spPr>
          <a:xfrm>
            <a:off x="3648951" y="2065037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Commits in Fall Creator’s Update (RS3) development timeframe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7AA3C-B4A7-4BD8-8585-C15732ADACF2}"/>
              </a:ext>
            </a:extLst>
          </p:cNvPr>
          <p:cNvSpPr txBox="1"/>
          <p:nvPr/>
        </p:nvSpPr>
        <p:spPr>
          <a:xfrm>
            <a:off x="185776" y="2637279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497,903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5B46E-FEE4-4138-B8A4-F909F22DC0B9}"/>
              </a:ext>
            </a:extLst>
          </p:cNvPr>
          <p:cNvSpPr txBox="1"/>
          <p:nvPr/>
        </p:nvSpPr>
        <p:spPr>
          <a:xfrm>
            <a:off x="3648951" y="2692744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Pull Requests for RS3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51C56-F3DF-4B02-AAF9-0C4136720F98}"/>
              </a:ext>
            </a:extLst>
          </p:cNvPr>
          <p:cNvSpPr txBox="1"/>
          <p:nvPr/>
        </p:nvSpPr>
        <p:spPr>
          <a:xfrm>
            <a:off x="185776" y="3265547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68,646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6B083-0772-4D19-886B-73105CA31FD8}"/>
              </a:ext>
            </a:extLst>
          </p:cNvPr>
          <p:cNvSpPr txBox="1"/>
          <p:nvPr/>
        </p:nvSpPr>
        <p:spPr>
          <a:xfrm>
            <a:off x="3648951" y="3320449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Official Lab builds for RS3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41D236-1357-4F3C-8F2D-05298AE0AC0E}"/>
              </a:ext>
            </a:extLst>
          </p:cNvPr>
          <p:cNvSpPr txBox="1"/>
          <p:nvPr/>
        </p:nvSpPr>
        <p:spPr>
          <a:xfrm>
            <a:off x="185776" y="3893815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1,159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F8B655-EAC3-4AE1-B9A4-FBC8ADB6E80C}"/>
              </a:ext>
            </a:extLst>
          </p:cNvPr>
          <p:cNvSpPr txBox="1"/>
          <p:nvPr/>
        </p:nvSpPr>
        <p:spPr>
          <a:xfrm>
            <a:off x="3648951" y="3948156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 years of build resources for RS3 Lab builds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6F759-F5DE-42C3-97AA-EFDAE89A6EF2}"/>
              </a:ext>
            </a:extLst>
          </p:cNvPr>
          <p:cNvSpPr txBox="1"/>
          <p:nvPr/>
        </p:nvSpPr>
        <p:spPr>
          <a:xfrm>
            <a:off x="185776" y="4522083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4,201,457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091D-ACF7-4FD1-A807-007967657B77}"/>
              </a:ext>
            </a:extLst>
          </p:cNvPr>
          <p:cNvSpPr txBox="1"/>
          <p:nvPr/>
        </p:nvSpPr>
        <p:spPr>
          <a:xfrm>
            <a:off x="3648951" y="4575861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Developer desktop RS3 builds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8E831B-B4C2-48E6-AB69-D66151A6A97D}"/>
              </a:ext>
            </a:extLst>
          </p:cNvPr>
          <p:cNvSpPr txBox="1"/>
          <p:nvPr/>
        </p:nvSpPr>
        <p:spPr>
          <a:xfrm>
            <a:off x="185776" y="5150351"/>
            <a:ext cx="312375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949</a:t>
            </a:r>
            <a:endParaRPr lang="en-US" sz="18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27D7B-9EE8-42B0-BF74-BB28DB1ABDFB}"/>
              </a:ext>
            </a:extLst>
          </p:cNvPr>
          <p:cNvSpPr txBox="1"/>
          <p:nvPr/>
        </p:nvSpPr>
        <p:spPr>
          <a:xfrm>
            <a:off x="3648951" y="5203568"/>
            <a:ext cx="8163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 years for test resources during RS3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2467FB-D848-42C9-BC93-FA034CA29F05}"/>
              </a:ext>
            </a:extLst>
          </p:cNvPr>
          <p:cNvSpPr txBox="1"/>
          <p:nvPr/>
        </p:nvSpPr>
        <p:spPr>
          <a:xfrm>
            <a:off x="185776" y="5778621"/>
            <a:ext cx="312375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914377">
              <a:defRPr/>
            </a:pPr>
            <a:r>
              <a:rPr lang="en-US" sz="2800" dirty="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3,188,972,675</a:t>
            </a:r>
            <a:endParaRPr lang="en-US" sz="1800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3E91D6-4126-43EA-BA21-C21C9126FBA6}"/>
              </a:ext>
            </a:extLst>
          </p:cNvPr>
          <p:cNvSpPr txBox="1"/>
          <p:nvPr/>
        </p:nvSpPr>
        <p:spPr>
          <a:xfrm>
            <a:off x="3648951" y="5831273"/>
            <a:ext cx="8163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cases executed</a:t>
            </a:r>
            <a:r>
              <a:rPr lang="en-US" sz="2000">
                <a:solidFill>
                  <a:prstClr val="black"/>
                </a:solidFill>
                <a:latin typeface="Segoe UI"/>
                <a:cs typeface="Segoe UI"/>
              </a:rPr>
              <a:t> during RS3</a:t>
            </a:r>
          </a:p>
        </p:txBody>
      </p:sp>
    </p:spTree>
    <p:extLst>
      <p:ext uri="{BB962C8B-B14F-4D97-AF65-F5344CB8AC3E}">
        <p14:creationId xmlns:p14="http://schemas.microsoft.com/office/powerpoint/2010/main" val="2501102765"/>
      </p:ext>
    </p:extLst>
  </p:cSld>
  <p:clrMapOvr>
    <a:masterClrMapping/>
  </p:clrMapOvr>
  <p:transition>
    <p:fade/>
  </p:transition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5F02-5BB3-497C-8BF4-E0DC3F096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sz="2800" dirty="0"/>
              <a:t>Frequency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617D0-C77B-48CE-8306-4D5639B90CDE}"/>
              </a:ext>
            </a:extLst>
          </p:cNvPr>
          <p:cNvSpPr txBox="1"/>
          <p:nvPr/>
        </p:nvSpPr>
        <p:spPr>
          <a:xfrm>
            <a:off x="193992" y="1833488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 dirty="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Multiple Daily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264E3-E3CC-4829-98DE-877F51E9603E}"/>
              </a:ext>
            </a:extLst>
          </p:cNvPr>
          <p:cNvSpPr txBox="1"/>
          <p:nvPr/>
        </p:nvSpPr>
        <p:spPr>
          <a:xfrm>
            <a:off x="3617064" y="1735324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Windows Defender signature updates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5D89F-BE91-41FE-94B9-7380B7E73E07}"/>
              </a:ext>
            </a:extLst>
          </p:cNvPr>
          <p:cNvSpPr txBox="1"/>
          <p:nvPr/>
        </p:nvSpPr>
        <p:spPr>
          <a:xfrm>
            <a:off x="3617064" y="2108108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Store and Services updates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1864B-E7E9-4182-BA09-9CBE6983D6C2}"/>
              </a:ext>
            </a:extLst>
          </p:cNvPr>
          <p:cNvSpPr txBox="1"/>
          <p:nvPr/>
        </p:nvSpPr>
        <p:spPr>
          <a:xfrm>
            <a:off x="193992" y="2657835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Weekly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467823-9B39-4C10-B321-65BD6FBE6E75}"/>
              </a:ext>
            </a:extLst>
          </p:cNvPr>
          <p:cNvSpPr txBox="1"/>
          <p:nvPr/>
        </p:nvSpPr>
        <p:spPr>
          <a:xfrm>
            <a:off x="3617064" y="2753061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Windows Servicing updates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7AA3C-B4A7-4BD8-8585-C15732ADACF2}"/>
              </a:ext>
            </a:extLst>
          </p:cNvPr>
          <p:cNvSpPr txBox="1"/>
          <p:nvPr/>
        </p:nvSpPr>
        <p:spPr>
          <a:xfrm>
            <a:off x="193992" y="3306135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Daily - Biweekly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5B46E-FEE4-4138-B8A4-F909F22DC0B9}"/>
              </a:ext>
            </a:extLst>
          </p:cNvPr>
          <p:cNvSpPr txBox="1"/>
          <p:nvPr/>
        </p:nvSpPr>
        <p:spPr>
          <a:xfrm>
            <a:off x="3617064" y="3401680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Windows Store Apps updates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51C56-F3DF-4B02-AAF9-0C4136720F98}"/>
              </a:ext>
            </a:extLst>
          </p:cNvPr>
          <p:cNvSpPr txBox="1"/>
          <p:nvPr/>
        </p:nvSpPr>
        <p:spPr>
          <a:xfrm>
            <a:off x="193992" y="3954435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Monthly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6B083-0772-4D19-886B-73105CA31FD8}"/>
              </a:ext>
            </a:extLst>
          </p:cNvPr>
          <p:cNvSpPr txBox="1"/>
          <p:nvPr/>
        </p:nvSpPr>
        <p:spPr>
          <a:xfrm>
            <a:off x="3617064" y="4050297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Xbox updates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41D236-1357-4F3C-8F2D-05298AE0AC0E}"/>
              </a:ext>
            </a:extLst>
          </p:cNvPr>
          <p:cNvSpPr txBox="1"/>
          <p:nvPr/>
        </p:nvSpPr>
        <p:spPr>
          <a:xfrm>
            <a:off x="193992" y="4602735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Semiannually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F8B655-EAC3-4AE1-B9A4-FBC8ADB6E80C}"/>
              </a:ext>
            </a:extLst>
          </p:cNvPr>
          <p:cNvSpPr txBox="1"/>
          <p:nvPr/>
        </p:nvSpPr>
        <p:spPr>
          <a:xfrm>
            <a:off x="3617064" y="4698916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Windows feature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6F759-F5DE-42C3-97AA-EFDAE89A6EF2}"/>
              </a:ext>
            </a:extLst>
          </p:cNvPr>
          <p:cNvSpPr txBox="1"/>
          <p:nvPr/>
        </p:nvSpPr>
        <p:spPr>
          <a:xfrm>
            <a:off x="193992" y="5251037"/>
            <a:ext cx="312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2800">
                <a:solidFill>
                  <a:srgbClr val="0063B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18-24mos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091D-ACF7-4FD1-A807-007967657B77}"/>
              </a:ext>
            </a:extLst>
          </p:cNvPr>
          <p:cNvSpPr txBox="1"/>
          <p:nvPr/>
        </p:nvSpPr>
        <p:spPr>
          <a:xfrm>
            <a:off x="3617064" y="5347532"/>
            <a:ext cx="816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Device releases</a:t>
            </a:r>
          </a:p>
        </p:txBody>
      </p:sp>
    </p:spTree>
    <p:extLst>
      <p:ext uri="{BB962C8B-B14F-4D97-AF65-F5344CB8AC3E}">
        <p14:creationId xmlns:p14="http://schemas.microsoft.com/office/powerpoint/2010/main" val="2587478479"/>
      </p:ext>
    </p:extLst>
  </p:cSld>
  <p:clrMapOvr>
    <a:masterClrMapping/>
  </p:clrMapOvr>
  <p:transition>
    <p:fade/>
  </p:transition>
</p:sld>
</file>

<file path=ppt/slides/slide2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1CDA-458E-469D-845F-91CCA495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1317546"/>
            <a:ext cx="5943600" cy="2215991"/>
          </a:xfrm>
        </p:spPr>
        <p:txBody>
          <a:bodyPr/>
          <a:lstStyle/>
          <a:p>
            <a:r>
              <a:rPr lang="en-US" dirty="0"/>
              <a:t>How Microsoft Builds Software and Services like Windows, powered by</a:t>
            </a:r>
            <a:br>
              <a:rPr lang="en-US" dirty="0"/>
            </a:br>
            <a:r>
              <a:rPr lang="en-US" dirty="0"/>
              <a:t>Azure DevOps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8C0B6-B90E-4BB7-8435-507F9B8B6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0" y="3962400"/>
            <a:ext cx="6093079" cy="1231106"/>
          </a:xfrm>
        </p:spPr>
        <p:txBody>
          <a:bodyPr/>
          <a:lstStyle/>
          <a:p>
            <a:r>
              <a:rPr lang="en-US" dirty="0"/>
              <a:t>Jill Campbell – GPM, Windows Engineering Systems</a:t>
            </a:r>
          </a:p>
          <a:p>
            <a:r>
              <a:rPr lang="en-US" dirty="0"/>
              <a:t>Edward Thomson – Program Manager, Azure DevOps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2CB2-267C-43E1-A646-0111D2C1C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BRK1097</a:t>
            </a:r>
          </a:p>
        </p:txBody>
      </p:sp>
    </p:spTree>
    <p:extLst>
      <p:ext uri="{BB962C8B-B14F-4D97-AF65-F5344CB8AC3E}">
        <p14:creationId xmlns:p14="http://schemas.microsoft.com/office/powerpoint/2010/main" val="1774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B8DBC-D15E-4382-8901-A718788838F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37152" y="1167047"/>
            <a:ext cx="4733533" cy="4177701"/>
          </a:xfrm>
          <a:prstGeom prst="trapezoid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0106" y="1860257"/>
            <a:ext cx="4642014" cy="33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3327"/>
      </p:ext>
    </p:extLst>
  </p:cSld>
  <p:clrMapOvr>
    <a:masterClrMapping/>
  </p:clrMapOvr>
  <p:transition>
    <p:fade/>
  </p:transition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4C0768-CA90-404F-A145-BB366D757A67}"/>
              </a:ext>
            </a:extLst>
          </p:cNvPr>
          <p:cNvSpPr/>
          <p:nvPr/>
        </p:nvSpPr>
        <p:spPr bwMode="auto">
          <a:xfrm>
            <a:off x="588263" y="1766806"/>
            <a:ext cx="3200400" cy="45738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CF5B4-2147-4D74-BBAE-46D586E44596}"/>
              </a:ext>
            </a:extLst>
          </p:cNvPr>
          <p:cNvSpPr txBox="1"/>
          <p:nvPr/>
        </p:nvSpPr>
        <p:spPr>
          <a:xfrm>
            <a:off x="843985" y="1968281"/>
            <a:ext cx="294467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Agile Planning,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Work Items,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Burndown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BBA58-045E-455C-8B25-17EAF1EE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99890" y="162678"/>
            <a:ext cx="1384998" cy="1222366"/>
          </a:xfrm>
          <a:prstGeom prst="trapezoid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B8E97-D8E6-421C-81B0-110118580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0527" y="282073"/>
            <a:ext cx="1358219" cy="9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6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93345" y="979756"/>
            <a:ext cx="1606850" cy="12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5295">
                <a:solidFill>
                  <a:srgbClr val="000000"/>
                </a:solidFill>
                <a:latin typeface="Segoe UI Light"/>
              </a:rPr>
              <a:t>11M </a:t>
            </a:r>
          </a:p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2353">
                <a:solidFill>
                  <a:srgbClr val="000000"/>
                </a:solidFill>
                <a:latin typeface="Segoe UI Light"/>
              </a:rPr>
              <a:t>Work Items</a:t>
            </a:r>
            <a:endParaRPr lang="en-US" sz="3137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0355" y="5104051"/>
            <a:ext cx="3160007" cy="162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5295">
                <a:solidFill>
                  <a:srgbClr val="000000"/>
                </a:solidFill>
                <a:latin typeface="Segoe UI Light"/>
              </a:rPr>
              <a:t>2.54M</a:t>
            </a:r>
          </a:p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2353">
                <a:solidFill>
                  <a:srgbClr val="000000"/>
                </a:solidFill>
                <a:latin typeface="Segoe UI Light"/>
              </a:rPr>
              <a:t>Queries &amp; </a:t>
            </a:r>
          </a:p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2353">
                <a:solidFill>
                  <a:srgbClr val="000000"/>
                </a:solidFill>
                <a:latin typeface="Segoe UI Light"/>
              </a:rPr>
              <a:t>Updates /day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751" y="3041903"/>
            <a:ext cx="1984839" cy="12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5295">
                <a:solidFill>
                  <a:srgbClr val="000000"/>
                </a:solidFill>
                <a:latin typeface="Segoe UI Light"/>
              </a:rPr>
              <a:t>350M </a:t>
            </a:r>
          </a:p>
          <a:p>
            <a:pPr defTabSz="914262">
              <a:lnSpc>
                <a:spcPct val="90000"/>
              </a:lnSpc>
              <a:spcBef>
                <a:spcPct val="20000"/>
              </a:spcBef>
              <a:buClr>
                <a:srgbClr val="0C64B1"/>
              </a:buClr>
              <a:buSzPct val="90000"/>
            </a:pPr>
            <a:r>
              <a:rPr lang="en-US" sz="2353">
                <a:solidFill>
                  <a:srgbClr val="000000"/>
                </a:solidFill>
                <a:latin typeface="Segoe UI Light"/>
              </a:rPr>
              <a:t>Revisions</a:t>
            </a:r>
            <a:endParaRPr lang="en-US" sz="3137">
              <a:solidFill>
                <a:srgbClr val="000000"/>
              </a:solidFill>
              <a:latin typeface="Segoe U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65255" y="1059514"/>
            <a:ext cx="4122069" cy="5481577"/>
            <a:chOff x="5676849" y="514624"/>
            <a:chExt cx="4204726" cy="5591495"/>
          </a:xfrm>
        </p:grpSpPr>
        <p:grpSp>
          <p:nvGrpSpPr>
            <p:cNvPr id="33" name="Group 32"/>
            <p:cNvGrpSpPr/>
            <p:nvPr/>
          </p:nvGrpSpPr>
          <p:grpSpPr>
            <a:xfrm>
              <a:off x="5831367" y="514624"/>
              <a:ext cx="3741847" cy="1219201"/>
              <a:chOff x="7711958" y="1603098"/>
              <a:chExt cx="3741847" cy="121920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67101" t="21246" r="16449" b="28336"/>
              <a:stretch/>
            </p:blipFill>
            <p:spPr>
              <a:xfrm>
                <a:off x="7711958" y="1603098"/>
                <a:ext cx="653874" cy="121920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l="67101" t="46007" r="16449" b="28336"/>
              <a:stretch/>
            </p:blipFill>
            <p:spPr>
              <a:xfrm>
                <a:off x="10799931" y="2201862"/>
                <a:ext cx="653874" cy="62043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/>
              <a:srcRect l="67101" t="21246" r="16449" b="28336"/>
              <a:stretch/>
            </p:blipFill>
            <p:spPr>
              <a:xfrm>
                <a:off x="8329553" y="1603098"/>
                <a:ext cx="653874" cy="121920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67101" t="21246" r="16449" b="28336"/>
              <a:stretch/>
            </p:blipFill>
            <p:spPr>
              <a:xfrm>
                <a:off x="8947148" y="1603098"/>
                <a:ext cx="653874" cy="121920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67101" t="21246" r="16449" b="28336"/>
              <a:stretch/>
            </p:blipFill>
            <p:spPr>
              <a:xfrm>
                <a:off x="9564743" y="1603098"/>
                <a:ext cx="653874" cy="121920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l="67101" t="21246" r="16449" b="28336"/>
              <a:stretch/>
            </p:blipFill>
            <p:spPr>
              <a:xfrm>
                <a:off x="10182338" y="1603098"/>
                <a:ext cx="653874" cy="1219201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1178" y="4335462"/>
              <a:ext cx="3732036" cy="177065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6849" y="2714105"/>
              <a:ext cx="2217858" cy="106915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63717" y="2714105"/>
              <a:ext cx="2217858" cy="106915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216" y="997594"/>
            <a:ext cx="2239721" cy="5842487"/>
            <a:chOff x="3094037" y="451463"/>
            <a:chExt cx="2284632" cy="595964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62522" y="451463"/>
              <a:ext cx="723900" cy="762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5981" y="2520405"/>
              <a:ext cx="1238250" cy="8271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6741" y="4227853"/>
              <a:ext cx="1502988" cy="14398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17801" y="1187320"/>
              <a:ext cx="2260868" cy="627728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defTabSz="914437">
                <a:lnSpc>
                  <a:spcPct val="90000"/>
                </a:lnSpc>
                <a:spcAft>
                  <a:spcPts val="588"/>
                </a:spcAft>
              </a:pPr>
              <a:r>
                <a:rPr lang="en-US" sz="1176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"/>
                </a:rPr>
                <a:t>If every one were a sheet of paper, it would be as tall as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17801" y="3160012"/>
              <a:ext cx="2260868" cy="627728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defTabSz="914437">
                <a:lnSpc>
                  <a:spcPct val="90000"/>
                </a:lnSpc>
                <a:spcAft>
                  <a:spcPts val="588"/>
                </a:spcAft>
              </a:pPr>
              <a:r>
                <a:rPr lang="en-US" sz="1176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"/>
                </a:rPr>
                <a:t>If every one were a feather, it would weigh as much as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94037" y="5617245"/>
              <a:ext cx="2284631" cy="793859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defTabSz="914437">
                <a:lnSpc>
                  <a:spcPct val="90000"/>
                </a:lnSpc>
                <a:spcAft>
                  <a:spcPts val="588"/>
                </a:spcAft>
              </a:pPr>
              <a:r>
                <a:rPr lang="en-US" sz="1176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"/>
                </a:rPr>
                <a:t>If every one were performed by a human, it would be the population of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889225" y="1129159"/>
            <a:ext cx="2058597" cy="5083209"/>
            <a:chOff x="10087517" y="585667"/>
            <a:chExt cx="2099875" cy="5185136"/>
          </a:xfrm>
        </p:grpSpPr>
        <p:sp>
          <p:nvSpPr>
            <p:cNvPr id="27" name="Rectangle 26"/>
            <p:cNvSpPr/>
            <p:nvPr/>
          </p:nvSpPr>
          <p:spPr>
            <a:xfrm>
              <a:off x="10087517" y="2536764"/>
              <a:ext cx="2073693" cy="12484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262">
                <a:lnSpc>
                  <a:spcPct val="90000"/>
                </a:lnSpc>
                <a:spcBef>
                  <a:spcPct val="20000"/>
                </a:spcBef>
                <a:buClr>
                  <a:srgbClr val="0C64B1"/>
                </a:buClr>
                <a:buSzPct val="90000"/>
              </a:pPr>
              <a:r>
                <a:rPr lang="en-US" sz="5295">
                  <a:solidFill>
                    <a:srgbClr val="000000"/>
                  </a:solidFill>
                  <a:latin typeface="Segoe UI Light"/>
                </a:rPr>
                <a:t>2</a:t>
              </a:r>
            </a:p>
            <a:p>
              <a:pPr defTabSz="914262">
                <a:lnSpc>
                  <a:spcPct val="90000"/>
                </a:lnSpc>
                <a:spcBef>
                  <a:spcPct val="20000"/>
                </a:spcBef>
                <a:buClr>
                  <a:srgbClr val="0C64B1"/>
                </a:buClr>
                <a:buSzPct val="90000"/>
              </a:pPr>
              <a:r>
                <a:rPr lang="en-US" sz="2353">
                  <a:solidFill>
                    <a:srgbClr val="000000"/>
                  </a:solidFill>
                  <a:latin typeface="Segoe UI Light"/>
                </a:rPr>
                <a:t>Steam Engines</a:t>
              </a:r>
              <a:endParaRPr lang="en-US" sz="3137">
                <a:solidFill>
                  <a:srgbClr val="000000"/>
                </a:solidFill>
                <a:latin typeface="Segoe UI Ligh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105524" y="585667"/>
              <a:ext cx="2081868" cy="12484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262">
                <a:lnSpc>
                  <a:spcPct val="90000"/>
                </a:lnSpc>
                <a:spcBef>
                  <a:spcPct val="20000"/>
                </a:spcBef>
                <a:buClr>
                  <a:srgbClr val="0C64B1"/>
                </a:buClr>
                <a:buSzPct val="90000"/>
              </a:pPr>
              <a:r>
                <a:rPr lang="en-US" sz="5295">
                  <a:solidFill>
                    <a:srgbClr val="000000"/>
                  </a:solidFill>
                  <a:latin typeface="Segoe UI Light"/>
                </a:rPr>
                <a:t>5.5</a:t>
              </a:r>
            </a:p>
            <a:p>
              <a:pPr defTabSz="914262">
                <a:lnSpc>
                  <a:spcPct val="90000"/>
                </a:lnSpc>
                <a:spcBef>
                  <a:spcPct val="20000"/>
                </a:spcBef>
                <a:buClr>
                  <a:srgbClr val="0C64B1"/>
                </a:buClr>
                <a:buSzPct val="90000"/>
              </a:pPr>
              <a:r>
                <a:rPr lang="en-US" sz="2353">
                  <a:solidFill>
                    <a:srgbClr val="000000"/>
                  </a:solidFill>
                  <a:latin typeface="Segoe UI Light"/>
                </a:rPr>
                <a:t>Space Needles</a:t>
              </a:r>
              <a:endParaRPr lang="en-US" sz="3137">
                <a:solidFill>
                  <a:srgbClr val="000000"/>
                </a:solidFill>
                <a:latin typeface="Segoe UI Ligh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087517" y="4716461"/>
              <a:ext cx="1942881" cy="1054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262">
                <a:lnSpc>
                  <a:spcPct val="90000"/>
                </a:lnSpc>
                <a:spcBef>
                  <a:spcPct val="20000"/>
                </a:spcBef>
                <a:buClr>
                  <a:srgbClr val="0C64B1"/>
                </a:buClr>
                <a:buSzPct val="90000"/>
              </a:pPr>
              <a:r>
                <a:rPr lang="en-US" sz="3921">
                  <a:solidFill>
                    <a:srgbClr val="000000"/>
                  </a:solidFill>
                  <a:latin typeface="Segoe UI Light"/>
                </a:rPr>
                <a:t>Chicago</a:t>
              </a:r>
            </a:p>
            <a:p>
              <a:pPr defTabSz="914262">
                <a:lnSpc>
                  <a:spcPct val="90000"/>
                </a:lnSpc>
                <a:spcBef>
                  <a:spcPct val="20000"/>
                </a:spcBef>
                <a:buClr>
                  <a:srgbClr val="0C64B1"/>
                </a:buClr>
                <a:buSzPct val="90000"/>
              </a:pPr>
              <a:r>
                <a:rPr lang="en-US" sz="2353">
                  <a:solidFill>
                    <a:srgbClr val="000000"/>
                  </a:solidFill>
                  <a:latin typeface="Segoe UI Light"/>
                </a:rPr>
                <a:t>Illinois</a:t>
              </a:r>
              <a:endParaRPr lang="en-US" sz="3137">
                <a:solidFill>
                  <a:srgbClr val="000000"/>
                </a:solidFill>
                <a:latin typeface="Segoe UI Ligh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18643" y="2638881"/>
            <a:ext cx="11429416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8643" y="4680666"/>
            <a:ext cx="11429416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2">
            <a:extLst>
              <a:ext uri="{FF2B5EF4-FFF2-40B4-BE49-F238E27FC236}">
                <a16:creationId xmlns:a16="http://schemas.microsoft.com/office/drawing/2014/main" id="{1DCEA0F7-91FF-43F5-A040-5FBFCDF6411A}"/>
              </a:ext>
            </a:extLst>
          </p:cNvPr>
          <p:cNvSpPr txBox="1">
            <a:spLocks/>
          </p:cNvSpPr>
          <p:nvPr/>
        </p:nvSpPr>
        <p:spPr>
          <a:xfrm>
            <a:off x="418643" y="147516"/>
            <a:ext cx="11655840" cy="83099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4" b="0" kern="1200" cap="none" spc="-100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44"/>
            <a:r>
              <a:rPr lang="en-US" sz="2800" b="1" spc="-5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11,000 ENGINEERS CREATE A LOT OF STUFF…</a:t>
            </a:r>
          </a:p>
        </p:txBody>
      </p:sp>
    </p:spTree>
    <p:extLst>
      <p:ext uri="{BB962C8B-B14F-4D97-AF65-F5344CB8AC3E}">
        <p14:creationId xmlns:p14="http://schemas.microsoft.com/office/powerpoint/2010/main" val="851143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"/>
            <a:ext cx="12192000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lIns="182880" tIns="146304" rIns="182880" bIns="146304" rtlCol="0">
            <a:spAutoFit/>
          </a:bodyPr>
          <a:lstStyle/>
          <a:p>
            <a:pPr algn="ctr" defTabSz="609585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Segoe UI"/>
              </a:rPr>
              <a:t>HOW DO YOU GET 11,000 SOFTWARE ENGINEERS TO WORK</a:t>
            </a:r>
          </a:p>
          <a:p>
            <a:pPr algn="ctr" defTabSz="609585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Segoe UI"/>
              </a:rPr>
              <a:t>INDEPENDENTLY</a:t>
            </a:r>
          </a:p>
          <a:p>
            <a:pPr algn="ctr" defTabSz="609585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Segoe UI"/>
              </a:rPr>
              <a:t>AND TOGETHER?</a:t>
            </a:r>
          </a:p>
        </p:txBody>
      </p:sp>
    </p:spTree>
    <p:extLst>
      <p:ext uri="{BB962C8B-B14F-4D97-AF65-F5344CB8AC3E}">
        <p14:creationId xmlns:p14="http://schemas.microsoft.com/office/powerpoint/2010/main" val="3457495907"/>
      </p:ext>
    </p:extLst>
  </p:cSld>
  <p:clrMapOvr>
    <a:masterClrMapping/>
  </p:clrMapOvr>
  <p:transition>
    <p:fade/>
  </p:transition>
</p:sld>
</file>

<file path=ppt/slides/slide24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>
          <a:xfrm>
            <a:off x="1960041" y="2813045"/>
            <a:ext cx="7952247" cy="4038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461" y="430416"/>
            <a:ext cx="4897420" cy="3054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96">
              <a:spcBef>
                <a:spcPts val="900"/>
              </a:spcBef>
              <a:defRPr/>
            </a:pPr>
            <a:r>
              <a:rPr lang="en-US" sz="3600" dirty="0">
                <a:solidFill>
                  <a:srgbClr val="4472C4"/>
                </a:solidFill>
                <a:latin typeface="Segoe UI Light" pitchFamily="34" charset="0"/>
              </a:rPr>
              <a:t>See Far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Able to align to long-term work like silicon </a:t>
            </a:r>
            <a:r>
              <a:rPr lang="en-US" sz="2000" dirty="0" err="1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bringup</a:t>
            </a:r>
            <a:r>
              <a:rPr lang="en-US" sz="2000" dirty="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 and HW development cycles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Able to describe an end-state that we want to achieve in a 1 </a:t>
            </a:r>
            <a:r>
              <a:rPr lang="en-US" sz="2000" dirty="0" err="1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yr</a:t>
            </a:r>
            <a:r>
              <a:rPr lang="en-US" sz="2000" dirty="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+ timeframe which we can share or use as an input as needed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High enough predictability to manage dependencies and shared commitments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4862" y="430415"/>
            <a:ext cx="5178729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96">
              <a:spcBef>
                <a:spcPts val="900"/>
              </a:spcBef>
              <a:defRPr/>
            </a:pPr>
            <a:r>
              <a:rPr lang="en-US" sz="3600">
                <a:solidFill>
                  <a:srgbClr val="4472C4"/>
                </a:solidFill>
                <a:latin typeface="Segoe UI Light" pitchFamily="34" charset="0"/>
              </a:rPr>
              <a:t>Operate Nimbly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Able to start moving quickly and iterate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Able to adapt or adjust plans quickly based on changing information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Able to experiment and develop options</a:t>
            </a:r>
          </a:p>
          <a:p>
            <a:pPr marL="342861" indent="-342861" defTabSz="914296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gradFill>
                  <a:gsLst>
                    <a:gs pos="2917">
                      <a:srgbClr val="5F5F5F"/>
                    </a:gs>
                    <a:gs pos="33000">
                      <a:srgbClr val="5F5F5F"/>
                    </a:gs>
                  </a:gsLst>
                  <a:lin ang="5400000" scaled="0"/>
                </a:gradFill>
                <a:latin typeface="Segoe UI Light" pitchFamily="34" charset="0"/>
              </a:rPr>
              <a:t>Low overhead engineering processes</a:t>
            </a:r>
          </a:p>
        </p:txBody>
      </p:sp>
    </p:spTree>
    <p:extLst>
      <p:ext uri="{BB962C8B-B14F-4D97-AF65-F5344CB8AC3E}">
        <p14:creationId xmlns:p14="http://schemas.microsoft.com/office/powerpoint/2010/main" val="2640679828"/>
      </p:ext>
    </p:extLst>
  </p:cSld>
  <p:clrMapOvr>
    <a:masterClrMapping/>
  </p:clrMapOvr>
  <p:transition>
    <p:fade/>
  </p:transition>
</p:sld>
</file>

<file path=ppt/slides/slide25.xml><?xml version="1.0" encoding="utf-8"?>
<p:sld xmlns:dgm="http://schemas.openxmlformats.org/drawingml/2006/diagram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915417" y="4509869"/>
            <a:ext cx="623408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3"/>
          <p:cNvGraphicFramePr>
            <a:graphicFrameLocks/>
          </p:cNvGraphicFramePr>
          <p:nvPr>
            <p:extLst/>
          </p:nvPr>
        </p:nvGraphicFramePr>
        <p:xfrm>
          <a:off x="838202" y="1601666"/>
          <a:ext cx="6390455" cy="4839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Double Brace 15"/>
          <p:cNvSpPr/>
          <p:nvPr/>
        </p:nvSpPr>
        <p:spPr>
          <a:xfrm>
            <a:off x="246744" y="1601665"/>
            <a:ext cx="7571435" cy="2908191"/>
          </a:xfrm>
          <a:prstGeom prst="bracePair">
            <a:avLst>
              <a:gd name="adj" fmla="val 5792"/>
            </a:avLst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7" name="Double Brace 16"/>
          <p:cNvSpPr/>
          <p:nvPr/>
        </p:nvSpPr>
        <p:spPr>
          <a:xfrm>
            <a:off x="246744" y="4509854"/>
            <a:ext cx="7571435" cy="1931801"/>
          </a:xfrm>
          <a:prstGeom prst="bracePair">
            <a:avLst>
              <a:gd name="adj" fmla="val 7903"/>
            </a:avLst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8799" y="2606402"/>
            <a:ext cx="2872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>
                <a:solidFill>
                  <a:prstClr val="black"/>
                </a:solidFill>
                <a:latin typeface="Segoe UI"/>
              </a:rPr>
              <a:t>Defines the Product we’re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78799" y="5026398"/>
            <a:ext cx="2872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>
                <a:solidFill>
                  <a:prstClr val="black"/>
                </a:solidFill>
                <a:latin typeface="Segoe UI"/>
              </a:rPr>
              <a:t>Describes the work required to build it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269240" y="289512"/>
            <a:ext cx="11655840" cy="83099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4" b="0" kern="1200" cap="none" spc="-100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44"/>
            <a:r>
              <a:rPr lang="en-US" sz="2800" b="1" spc="-5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Taxonomy Enables Alignment and Autonomy</a:t>
            </a:r>
          </a:p>
        </p:txBody>
      </p:sp>
    </p:spTree>
    <p:extLst>
      <p:ext uri="{BB962C8B-B14F-4D97-AF65-F5344CB8AC3E}">
        <p14:creationId xmlns:p14="http://schemas.microsoft.com/office/powerpoint/2010/main" val="4176164765"/>
      </p:ext>
    </p:extLst>
  </p:cSld>
  <p:clrMapOvr>
    <a:masterClrMapping/>
  </p:clrMapOvr>
  <p:transition>
    <p:fade/>
  </p:transition>
</p:sld>
</file>

<file path=ppt/slides/slide26.xml><?xml version="1.0" encoding="utf-8"?>
<p:sld xmlns:a16="http://schemas.microsoft.com/office/drawing/2014/main" xmlns:dgm="http://schemas.openxmlformats.org/drawingml/2006/diagram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11FC5FB-80D8-4FAF-8AB1-5F6FF6883C39}"/>
              </a:ext>
            </a:extLst>
          </p:cNvPr>
          <p:cNvGrpSpPr/>
          <p:nvPr/>
        </p:nvGrpSpPr>
        <p:grpSpPr>
          <a:xfrm>
            <a:off x="4238595" y="2360931"/>
            <a:ext cx="3528163" cy="3408448"/>
            <a:chOff x="3679326" y="1405467"/>
            <a:chExt cx="2406514" cy="255633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65BD0A6-EAA7-4F2D-82AD-A0E4C2491818}"/>
                </a:ext>
              </a:extLst>
            </p:cNvPr>
            <p:cNvCxnSpPr>
              <a:cxnSpLocks/>
            </p:cNvCxnSpPr>
            <p:nvPr/>
          </p:nvCxnSpPr>
          <p:spPr>
            <a:xfrm>
              <a:off x="3684693" y="1405467"/>
              <a:ext cx="2401147" cy="0"/>
            </a:xfrm>
            <a:prstGeom prst="line">
              <a:avLst/>
            </a:prstGeom>
            <a:ln>
              <a:solidFill>
                <a:schemeClr val="accent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EA0969-540A-4746-A453-A1FA4DEB1423}"/>
                </a:ext>
              </a:extLst>
            </p:cNvPr>
            <p:cNvCxnSpPr>
              <a:cxnSpLocks/>
            </p:cNvCxnSpPr>
            <p:nvPr/>
          </p:nvCxnSpPr>
          <p:spPr>
            <a:xfrm>
              <a:off x="3679326" y="2044551"/>
              <a:ext cx="2401147" cy="0"/>
            </a:xfrm>
            <a:prstGeom prst="line">
              <a:avLst/>
            </a:prstGeom>
            <a:ln>
              <a:solidFill>
                <a:schemeClr val="accent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5CAEFB-9375-484A-821C-DBCCBE3B3854}"/>
                </a:ext>
              </a:extLst>
            </p:cNvPr>
            <p:cNvCxnSpPr>
              <a:cxnSpLocks/>
            </p:cNvCxnSpPr>
            <p:nvPr/>
          </p:nvCxnSpPr>
          <p:spPr>
            <a:xfrm>
              <a:off x="3679326" y="2683635"/>
              <a:ext cx="2401147" cy="0"/>
            </a:xfrm>
            <a:prstGeom prst="line">
              <a:avLst/>
            </a:prstGeom>
            <a:ln>
              <a:solidFill>
                <a:schemeClr val="accent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04E0AF-BC77-44A2-A486-DD7CBAA6C44F}"/>
                </a:ext>
              </a:extLst>
            </p:cNvPr>
            <p:cNvCxnSpPr>
              <a:cxnSpLocks/>
            </p:cNvCxnSpPr>
            <p:nvPr/>
          </p:nvCxnSpPr>
          <p:spPr>
            <a:xfrm>
              <a:off x="3679326" y="3322719"/>
              <a:ext cx="2401147" cy="0"/>
            </a:xfrm>
            <a:prstGeom prst="line">
              <a:avLst/>
            </a:prstGeom>
            <a:ln>
              <a:solidFill>
                <a:schemeClr val="accent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8FA3EB-4CDD-4A95-9820-890B3B3BC209}"/>
                </a:ext>
              </a:extLst>
            </p:cNvPr>
            <p:cNvCxnSpPr>
              <a:cxnSpLocks/>
            </p:cNvCxnSpPr>
            <p:nvPr/>
          </p:nvCxnSpPr>
          <p:spPr>
            <a:xfrm>
              <a:off x="3679326" y="3961803"/>
              <a:ext cx="2401147" cy="0"/>
            </a:xfrm>
            <a:prstGeom prst="line">
              <a:avLst/>
            </a:prstGeom>
            <a:ln>
              <a:solidFill>
                <a:schemeClr val="accent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2CA15BEB-129C-424B-87C4-2493DA224E9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2" y="1601666"/>
          <a:ext cx="6390455" cy="4839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35611" y="2017096"/>
            <a:ext cx="339457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4472C4"/>
                </a:solidFill>
                <a:latin typeface="Segoe UI Light"/>
              </a:rPr>
              <a:t>43</a:t>
            </a:r>
            <a:r>
              <a:rPr lang="en-US" sz="2400" dirty="0">
                <a:solidFill>
                  <a:prstClr val="black"/>
                </a:solidFill>
                <a:latin typeface="Segoe UI"/>
              </a:rPr>
              <a:t>  Stories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360599" y="241209"/>
            <a:ext cx="11655840" cy="83099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4" b="0" kern="1200" cap="none" spc="-100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44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TAXONOMY BY THE NUMBERS, IN RS4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5E013-7624-44EB-8039-7B0C58229E93}"/>
              </a:ext>
            </a:extLst>
          </p:cNvPr>
          <p:cNvSpPr txBox="1"/>
          <p:nvPr/>
        </p:nvSpPr>
        <p:spPr>
          <a:xfrm>
            <a:off x="7828455" y="2869209"/>
            <a:ext cx="43352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4472C4"/>
                </a:solidFill>
                <a:latin typeface="Segoe UI Light"/>
              </a:rPr>
              <a:t>206</a:t>
            </a:r>
            <a:r>
              <a:rPr lang="en-US" sz="2400" dirty="0">
                <a:solidFill>
                  <a:prstClr val="black"/>
                </a:solidFill>
                <a:latin typeface="Segoe UI"/>
              </a:rPr>
              <a:t>  Customer Promises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DAF17-258B-43E7-BAE1-530EE72C8B41}"/>
              </a:ext>
            </a:extLst>
          </p:cNvPr>
          <p:cNvSpPr txBox="1"/>
          <p:nvPr/>
        </p:nvSpPr>
        <p:spPr>
          <a:xfrm>
            <a:off x="7828455" y="3721321"/>
            <a:ext cx="339457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4472C4"/>
                </a:solidFill>
                <a:latin typeface="Segoe UI Light"/>
              </a:rPr>
              <a:t>3,342</a:t>
            </a:r>
            <a:r>
              <a:rPr lang="en-US" sz="2400" dirty="0">
                <a:solidFill>
                  <a:prstClr val="black"/>
                </a:solidFill>
                <a:latin typeface="Segoe UI"/>
              </a:rPr>
              <a:t>  Scenarios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50DD4-2C84-49CB-82F8-DD89E408AC3E}"/>
              </a:ext>
            </a:extLst>
          </p:cNvPr>
          <p:cNvSpPr txBox="1"/>
          <p:nvPr/>
        </p:nvSpPr>
        <p:spPr>
          <a:xfrm>
            <a:off x="7828455" y="4573433"/>
            <a:ext cx="391366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4472C4"/>
                </a:solidFill>
                <a:latin typeface="Segoe UI Light"/>
              </a:rPr>
              <a:t>38,864</a:t>
            </a:r>
            <a:r>
              <a:rPr lang="en-US" sz="2400" dirty="0">
                <a:solidFill>
                  <a:prstClr val="black"/>
                </a:solidFill>
                <a:latin typeface="Segoe UI"/>
              </a:rPr>
              <a:t>  Deliverables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31148B-C5B2-416E-B738-4EA0C8062DC5}"/>
              </a:ext>
            </a:extLst>
          </p:cNvPr>
          <p:cNvSpPr txBox="1"/>
          <p:nvPr/>
        </p:nvSpPr>
        <p:spPr>
          <a:xfrm>
            <a:off x="7828455" y="5425545"/>
            <a:ext cx="339457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4472C4"/>
                </a:solidFill>
                <a:latin typeface="Segoe UI Light"/>
              </a:rPr>
              <a:t>143,408</a:t>
            </a:r>
            <a:r>
              <a:rPr lang="en-US" sz="2400" dirty="0">
                <a:solidFill>
                  <a:prstClr val="black"/>
                </a:solidFill>
                <a:latin typeface="Segoe UI"/>
              </a:rPr>
              <a:t>  Tasks</a:t>
            </a:r>
          </a:p>
        </p:txBody>
      </p:sp>
    </p:spTree>
    <p:extLst>
      <p:ext uri="{BB962C8B-B14F-4D97-AF65-F5344CB8AC3E}">
        <p14:creationId xmlns:p14="http://schemas.microsoft.com/office/powerpoint/2010/main" val="2575964671"/>
      </p:ext>
    </p:extLst>
  </p:cSld>
  <p:clrMapOvr>
    <a:masterClrMapping/>
  </p:clrMapOvr>
  <p:transition>
    <p:fade/>
  </p:transition>
</p:sld>
</file>

<file path=ppt/slides/slide27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Big Problems to Solve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1EF0E-D4CD-1442-893C-BB3B6A3CD025}"/>
              </a:ext>
            </a:extLst>
          </p:cNvPr>
          <p:cNvSpPr/>
          <p:nvPr/>
        </p:nvSpPr>
        <p:spPr bwMode="auto">
          <a:xfrm>
            <a:off x="4497323" y="1766806"/>
            <a:ext cx="3200400" cy="4573860"/>
          </a:xfrm>
          <a:prstGeom prst="rect">
            <a:avLst/>
          </a:prstGeom>
          <a:solidFill>
            <a:srgbClr val="55289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1D4BF-792B-4648-B3FD-20E7573A4313}"/>
              </a:ext>
            </a:extLst>
          </p:cNvPr>
          <p:cNvSpPr/>
          <p:nvPr/>
        </p:nvSpPr>
        <p:spPr bwMode="auto">
          <a:xfrm>
            <a:off x="588263" y="1766806"/>
            <a:ext cx="3200400" cy="45738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412E5-EE2C-9F43-879C-070BDF994788}"/>
              </a:ext>
            </a:extLst>
          </p:cNvPr>
          <p:cNvSpPr/>
          <p:nvPr/>
        </p:nvSpPr>
        <p:spPr bwMode="auto">
          <a:xfrm>
            <a:off x="8406383" y="1766806"/>
            <a:ext cx="3200400" cy="45738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E1B14-65D2-9F49-98BA-7E6A469AAD44}"/>
              </a:ext>
            </a:extLst>
          </p:cNvPr>
          <p:cNvSpPr txBox="1"/>
          <p:nvPr/>
        </p:nvSpPr>
        <p:spPr>
          <a:xfrm>
            <a:off x="4753045" y="1968281"/>
            <a:ext cx="2944678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Dependencies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Finding the key work that the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release and other teams are dependent 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96E4D-ED37-404E-8FD6-F5ACBFC17CDC}"/>
              </a:ext>
            </a:extLst>
          </p:cNvPr>
          <p:cNvSpPr txBox="1"/>
          <p:nvPr/>
        </p:nvSpPr>
        <p:spPr>
          <a:xfrm>
            <a:off x="843985" y="1968281"/>
            <a:ext cx="294467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Big Picture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Seeing “The Big Picture</a:t>
            </a:r>
            <a:r>
              <a:rPr lang="en-US" sz="3000" dirty="0">
                <a:solidFill>
                  <a:srgbClr val="FFFFFF"/>
                </a:solidFill>
                <a:latin typeface="Segoe UI"/>
              </a:rPr>
              <a:t>” in that sea of data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011BA-8502-8543-A083-B75D0129C8D7}"/>
              </a:ext>
            </a:extLst>
          </p:cNvPr>
          <p:cNvSpPr txBox="1"/>
          <p:nvPr/>
        </p:nvSpPr>
        <p:spPr>
          <a:xfrm>
            <a:off x="8662105" y="1968281"/>
            <a:ext cx="2944678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Team Execution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Helping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the teams monitor their work, their stats, and figuring out where things go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FB6B9-8544-7B47-8EBE-0F5774FFE35B}"/>
              </a:ext>
            </a:extLst>
          </p:cNvPr>
          <p:cNvSpPr/>
          <p:nvPr/>
        </p:nvSpPr>
        <p:spPr bwMode="auto">
          <a:xfrm>
            <a:off x="-123986" y="6340666"/>
            <a:ext cx="12863593" cy="114501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/>
      <p:bldP spid="10" grpId="0"/>
      <p:bldP spid="11" grpId="0"/>
    </p:bldLst>
  </p:timing>
</p:sld>
</file>

<file path=ppt/slides/slide28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Trackers</a:t>
            </a:r>
          </a:p>
        </p:txBody>
      </p:sp>
    </p:spTree>
    <p:extLst>
      <p:ext uri="{BB962C8B-B14F-4D97-AF65-F5344CB8AC3E}">
        <p14:creationId xmlns:p14="http://schemas.microsoft.com/office/powerpoint/2010/main" val="3982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16="http://schemas.microsoft.com/office/drawing/2014/main" xmlns:adec="http://schemas.microsoft.com/office/drawing/2017/decorative" xmlns:a14="http://schemas.microsoft.com/office/drawing/2010/main" xmlns:asvg="http://schemas.microsoft.com/office/drawing/2016/SVG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7B10F6-405C-4C3C-ACA1-4580785B2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" y="6470336"/>
            <a:ext cx="12192000" cy="387178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FF0936-4476-4271-97AD-A8CC5C334C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0973" y="2705904"/>
            <a:ext cx="5018343" cy="1568977"/>
          </a:xfrm>
          <a:noFill/>
        </p:spPr>
        <p:txBody>
          <a:bodyPr/>
          <a:lstStyle/>
          <a:p>
            <a:pPr marL="0" indent="0">
              <a:spcAft>
                <a:spcPts val="4705"/>
              </a:spcAft>
              <a:buNone/>
            </a:pPr>
            <a:r>
              <a:rPr lang="en-US" sz="3137" dirty="0">
                <a:solidFill>
                  <a:schemeClr val="accent6">
                    <a:lumMod val="50000"/>
                  </a:schemeClr>
                </a:solidFill>
              </a:rPr>
              <a:t>@</a:t>
            </a:r>
            <a:r>
              <a:rPr lang="en-US" sz="3137" dirty="0" err="1">
                <a:solidFill>
                  <a:schemeClr val="accent6">
                    <a:lumMod val="50000"/>
                  </a:schemeClr>
                </a:solidFill>
              </a:rPr>
              <a:t>AzureDevOps</a:t>
            </a:r>
            <a:endParaRPr lang="en-US" sz="3137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Aft>
                <a:spcPts val="4705"/>
              </a:spcAft>
              <a:buNone/>
            </a:pPr>
            <a:r>
              <a:rPr lang="en-US" sz="3137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https://azure.com/devops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720109-9ACB-4044-AEF6-77DF7BD3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087" y="1378732"/>
            <a:ext cx="4770921" cy="739238"/>
          </a:xfrm>
        </p:spPr>
        <p:txBody>
          <a:bodyPr/>
          <a:lstStyle/>
          <a:p>
            <a:r>
              <a:rPr lang="en-GB" dirty="0"/>
              <a:t>Azure DevOps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A05508-F879-4818-ACFB-C6E44F5956D5}"/>
              </a:ext>
            </a:extLst>
          </p:cNvPr>
          <p:cNvSpPr txBox="1"/>
          <p:nvPr/>
        </p:nvSpPr>
        <p:spPr>
          <a:xfrm>
            <a:off x="816777" y="5240056"/>
            <a:ext cx="3668175" cy="832764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3921" dirty="0">
                <a:solidFill>
                  <a:srgbClr val="0078D7"/>
                </a:solidFill>
              </a:rPr>
              <a:t>#</a:t>
            </a:r>
            <a:r>
              <a:rPr lang="en-US" sz="3921" dirty="0" err="1">
                <a:solidFill>
                  <a:srgbClr val="0078D7"/>
                </a:solidFill>
              </a:rPr>
              <a:t>AzureDevOps</a:t>
            </a:r>
            <a:endParaRPr lang="en-US" sz="3921" dirty="0">
              <a:solidFill>
                <a:srgbClr val="0078D7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D9D3F2-FEE2-4346-A730-D9834838C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8087" y="2705134"/>
            <a:ext cx="544382" cy="544382"/>
            <a:chOff x="995982" y="3239142"/>
            <a:chExt cx="555298" cy="5552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EE0948F-DF9A-4C7D-8491-81114183D31A}"/>
                </a:ext>
              </a:extLst>
            </p:cNvPr>
            <p:cNvSpPr/>
            <p:nvPr/>
          </p:nvSpPr>
          <p:spPr bwMode="auto">
            <a:xfrm>
              <a:off x="995982" y="3239142"/>
              <a:ext cx="555298" cy="55529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solidFill>
                  <a:schemeClr val="bg2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0A8C9E03-DE8C-4C60-B0BA-FBFF343C2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074" y="3371297"/>
              <a:ext cx="367991" cy="2993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14557C-EF1A-45A7-9DD1-03D444E36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8087" y="3820860"/>
            <a:ext cx="544382" cy="544382"/>
            <a:chOff x="995982" y="2551005"/>
            <a:chExt cx="555298" cy="55529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09D5D2-B6AB-4C24-85ED-C3A52F274248}"/>
                </a:ext>
              </a:extLst>
            </p:cNvPr>
            <p:cNvSpPr/>
            <p:nvPr/>
          </p:nvSpPr>
          <p:spPr bwMode="auto">
            <a:xfrm>
              <a:off x="995982" y="2551005"/>
              <a:ext cx="555298" cy="55529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46369EA-CFA3-44CB-9DBF-9BB70B8F9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9461" y="2609901"/>
              <a:ext cx="408339" cy="437506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26638A-90A7-49A9-9D9E-955613A4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305" y="1715766"/>
            <a:ext cx="6306834" cy="49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BBA58-045E-455C-8B25-17EAF1EE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99890" y="162678"/>
            <a:ext cx="1384998" cy="1222366"/>
          </a:xfrm>
          <a:prstGeom prst="trapezoid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B8E97-D8E6-421C-81B0-110118580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0527" y="282073"/>
            <a:ext cx="1358219" cy="983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0ABBFC-5401-432E-8D01-D32F6BD658E5}"/>
              </a:ext>
            </a:extLst>
          </p:cNvPr>
          <p:cNvSpPr/>
          <p:nvPr/>
        </p:nvSpPr>
        <p:spPr bwMode="auto">
          <a:xfrm>
            <a:off x="4497323" y="1766806"/>
            <a:ext cx="3200400" cy="4573860"/>
          </a:xfrm>
          <a:prstGeom prst="rect">
            <a:avLst/>
          </a:prstGeom>
          <a:solidFill>
            <a:srgbClr val="55289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4EEC4-A79F-425F-AA45-50764B9E1891}"/>
              </a:ext>
            </a:extLst>
          </p:cNvPr>
          <p:cNvSpPr txBox="1"/>
          <p:nvPr/>
        </p:nvSpPr>
        <p:spPr>
          <a:xfrm>
            <a:off x="4753045" y="1968281"/>
            <a:ext cx="294467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Git and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415477275"/>
      </p:ext>
    </p:extLst>
  </p:cSld>
  <p:clrMapOvr>
    <a:masterClrMapping/>
  </p:clrMapOvr>
  <p:transition>
    <p:fade/>
  </p:transition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5F02-5BB3-497C-8BF4-E0DC3F0968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11607800" cy="430213"/>
          </a:xfrm>
        </p:spPr>
        <p:txBody>
          <a:bodyPr/>
          <a:lstStyle/>
          <a:p>
            <a:r>
              <a:rPr lang="en-US" sz="2800" b="1" spc="-5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Coding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986685-67F9-4A21-8C30-FBE6C3354F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2422" y="2173331"/>
          <a:ext cx="9511481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1553">
                  <a:extLst>
                    <a:ext uri="{9D8B030D-6E8A-4147-A177-3AD203B41FA5}">
                      <a16:colId xmlns:a16="http://schemas.microsoft.com/office/drawing/2014/main" val="2522511910"/>
                    </a:ext>
                  </a:extLst>
                </a:gridCol>
                <a:gridCol w="292972">
                  <a:extLst>
                    <a:ext uri="{9D8B030D-6E8A-4147-A177-3AD203B41FA5}">
                      <a16:colId xmlns:a16="http://schemas.microsoft.com/office/drawing/2014/main" val="3653765617"/>
                    </a:ext>
                  </a:extLst>
                </a:gridCol>
                <a:gridCol w="7526956">
                  <a:extLst>
                    <a:ext uri="{9D8B030D-6E8A-4147-A177-3AD203B41FA5}">
                      <a16:colId xmlns:a16="http://schemas.microsoft.com/office/drawing/2014/main" val="115486927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accent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7.3K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Developers making code changes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76473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accent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11K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Topic branches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31382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accent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367K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Commits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1659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accent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33K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Pull requests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91236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accent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9.7K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Branch Integrations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9133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6A9100-E43C-45B7-A9A7-7AE305B2AC5C}"/>
              </a:ext>
            </a:extLst>
          </p:cNvPr>
          <p:cNvSpPr txBox="1"/>
          <p:nvPr/>
        </p:nvSpPr>
        <p:spPr>
          <a:xfrm>
            <a:off x="2334291" y="3212291"/>
            <a:ext cx="7107811" cy="572464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 defTabSz="609585"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  <a:latin typeface="Segoe UI"/>
              </a:rPr>
              <a:t>10 commits per minute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756B7-D453-47BA-B602-88074ADCB713}"/>
              </a:ext>
            </a:extLst>
          </p:cNvPr>
          <p:cNvSpPr txBox="1"/>
          <p:nvPr/>
        </p:nvSpPr>
        <p:spPr>
          <a:xfrm>
            <a:off x="2334291" y="3721508"/>
            <a:ext cx="7107811" cy="572464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 defTabSz="609585"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  <a:latin typeface="Segoe UI"/>
              </a:rPr>
              <a:t>1,100 pull requests per 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564DCA-E549-48BE-BB8C-ACA9AAC2B44E}"/>
              </a:ext>
            </a:extLst>
          </p:cNvPr>
          <p:cNvSpPr/>
          <p:nvPr/>
        </p:nvSpPr>
        <p:spPr>
          <a:xfrm>
            <a:off x="507883" y="931210"/>
            <a:ext cx="4531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400" dirty="0">
                <a:solidFill>
                  <a:prstClr val="black"/>
                </a:solidFill>
                <a:latin typeface="Segoe UI Light"/>
              </a:rPr>
              <a:t>ON AVERAGE, EACH MONTH</a:t>
            </a:r>
          </a:p>
        </p:txBody>
      </p:sp>
    </p:spTree>
    <p:extLst>
      <p:ext uri="{BB962C8B-B14F-4D97-AF65-F5344CB8AC3E}">
        <p14:creationId xmlns:p14="http://schemas.microsoft.com/office/powerpoint/2010/main" val="1636529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0405-E231-4C1B-A747-FAF5BBEB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60408"/>
            <a:ext cx="11467892" cy="430887"/>
          </a:xfrm>
        </p:spPr>
        <p:txBody>
          <a:bodyPr/>
          <a:lstStyle/>
          <a:p>
            <a:pPr lvl="0"/>
            <a:r>
              <a:rPr lang="en-US" sz="2800" b="1" spc="-5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Why Did We Pick Git as a Starting Point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E8D3DE-8B72-4E34-9330-78A3258F2D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511" y="1300225"/>
            <a:ext cx="6268915" cy="5290229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Evaluated Git against Source Depot</a:t>
            </a:r>
          </a:p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Found Git was the only solution that could meet all our needs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EDAAE6-47B5-4067-BD66-4DE26F632EBD}"/>
              </a:ext>
            </a:extLst>
          </p:cNvPr>
          <p:cNvGrpSpPr/>
          <p:nvPr/>
        </p:nvGrpSpPr>
        <p:grpSpPr>
          <a:xfrm>
            <a:off x="6656118" y="1150178"/>
            <a:ext cx="5186214" cy="4476072"/>
            <a:chOff x="6656118" y="1150178"/>
            <a:chExt cx="5186214" cy="44760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B07ACC-59B8-4895-AED3-31F4A2675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5446" y="1757701"/>
              <a:ext cx="5026886" cy="38685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0F37D8-96DE-4533-AED6-08348E4DD3BF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676" y="1336551"/>
              <a:ext cx="1889760" cy="2551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982DD4-63AB-4403-BC1B-C8348C384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0" b="26766"/>
            <a:stretch/>
          </p:blipFill>
          <p:spPr>
            <a:xfrm>
              <a:off x="10790910" y="1237057"/>
              <a:ext cx="982175" cy="454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79E8AF-1268-4D40-A11C-996B6E641CDF}"/>
                </a:ext>
              </a:extLst>
            </p:cNvPr>
            <p:cNvSpPr txBox="1"/>
            <p:nvPr/>
          </p:nvSpPr>
          <p:spPr>
            <a:xfrm>
              <a:off x="6656118" y="1166438"/>
              <a:ext cx="2147063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 w="0"/>
                  <a:solidFill>
                    <a:srgbClr val="0063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ndara" panose="020E0502030303020204"/>
                  <a:ea typeface="+mn-ea"/>
                  <a:cs typeface="+mn-cs"/>
                </a:rPr>
                <a:t>Source Depot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BE2592-BCF8-4080-9A70-828BE19F75F9}"/>
                </a:ext>
              </a:extLst>
            </p:cNvPr>
            <p:cNvSpPr txBox="1"/>
            <p:nvPr/>
          </p:nvSpPr>
          <p:spPr>
            <a:xfrm>
              <a:off x="8481597" y="1150178"/>
              <a:ext cx="446276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|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E979C2-C10F-40D0-81C7-1DBB9D893E4F}"/>
                </a:ext>
              </a:extLst>
            </p:cNvPr>
            <p:cNvSpPr txBox="1"/>
            <p:nvPr/>
          </p:nvSpPr>
          <p:spPr>
            <a:xfrm>
              <a:off x="10454854" y="1150178"/>
              <a:ext cx="446276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53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c="http://schemas.openxmlformats.org/drawingml/2006/chart"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6280" y="583878"/>
            <a:ext cx="9320462" cy="4532255"/>
            <a:chOff x="1215588" y="583474"/>
            <a:chExt cx="9321784" cy="4532898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1215588" y="583474"/>
            <a:ext cx="9321784" cy="4532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7574345" y="3923667"/>
              <a:ext cx="973343" cy="53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Linux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4728" y="4318121"/>
              <a:ext cx="1027845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640MB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249590" y="5031589"/>
          <a:ext cx="2889348" cy="1097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292KB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79260" y="3923598"/>
            <a:ext cx="1173553" cy="531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Roslyn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2221" y="4317995"/>
            <a:ext cx="1022892" cy="40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230MB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4904" y="3923598"/>
            <a:ext cx="614185" cy="531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Git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8703" y="4317995"/>
            <a:ext cx="881848" cy="40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34MB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850508" y="5031589"/>
          <a:ext cx="2889348" cy="1097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57k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5.5MB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4550049" y="5031589"/>
          <a:ext cx="2889348" cy="1097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219MB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505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1.8MB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505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0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c="http://schemas.openxmlformats.org/drawingml/2006/chart"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6280" y="583878"/>
            <a:ext cx="9320462" cy="4532255"/>
            <a:chOff x="1215588" y="583474"/>
            <a:chExt cx="9321784" cy="4532898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1215588" y="583474"/>
            <a:ext cx="9321784" cy="4532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791598" y="3380468"/>
              <a:ext cx="1585915" cy="954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Azure</a:t>
              </a: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Compute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4141" y="4208938"/>
              <a:ext cx="1076089" cy="4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500 MB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249590" y="5031589"/>
          <a:ext cx="2889348" cy="1462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users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942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8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16="http://schemas.microsoft.com/office/drawing/2014/main" xmlns:adec="http://schemas.microsoft.com/office/drawing/2017/decorative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86026-BC46-40CF-ACF8-38590E507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425" y="945256"/>
            <a:ext cx="11338166" cy="276999"/>
          </a:xfrm>
        </p:spPr>
        <p:txBody>
          <a:bodyPr/>
          <a:lstStyle/>
          <a:p>
            <a:r>
              <a:rPr lang="en-US" sz="1800">
                <a:solidFill>
                  <a:srgbClr val="505050"/>
                </a:solidFill>
              </a:rPr>
              <a:t>People. Process. Products.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8D9A12-71BC-4CBB-A872-E7068046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98" dirty="0"/>
              <a:t>What is DevOps?</a:t>
            </a:r>
          </a:p>
        </p:txBody>
      </p:sp>
      <p:grpSp>
        <p:nvGrpSpPr>
          <p:cNvPr id="38" name="Group 37" descr="DevOps is the union of people, process, and products to enable continuous delivery of value to your end users.&#10;">
            <a:extLst>
              <a:ext uri="{FF2B5EF4-FFF2-40B4-BE49-F238E27FC236}">
                <a16:creationId xmlns:a16="http://schemas.microsoft.com/office/drawing/2014/main" id="{2EC9AE04-AF68-4BE2-A10B-4484F4319989}"/>
              </a:ext>
            </a:extLst>
          </p:cNvPr>
          <p:cNvGrpSpPr/>
          <p:nvPr/>
        </p:nvGrpSpPr>
        <p:grpSpPr>
          <a:xfrm>
            <a:off x="426425" y="1890756"/>
            <a:ext cx="5306540" cy="3886006"/>
            <a:chOff x="366076" y="1432242"/>
            <a:chExt cx="4716106" cy="396449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BFA80-E8ED-4D15-9EC6-1C69B990053C}"/>
                </a:ext>
              </a:extLst>
            </p:cNvPr>
            <p:cNvSpPr/>
            <p:nvPr/>
          </p:nvSpPr>
          <p:spPr bwMode="auto">
            <a:xfrm>
              <a:off x="366076" y="1432242"/>
              <a:ext cx="4716106" cy="396449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34445" tIns="761853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745" dirty="0"/>
                <a:t>DevOps is the union of </a:t>
              </a:r>
              <a:r>
                <a:rPr lang="en-US" sz="2745" b="1" dirty="0">
                  <a:solidFill>
                    <a:srgbClr val="0078D7"/>
                  </a:solidFill>
                </a:rPr>
                <a:t>people</a:t>
              </a:r>
              <a:r>
                <a:rPr lang="en-US" sz="2745" dirty="0"/>
                <a:t>, </a:t>
              </a:r>
              <a:r>
                <a:rPr lang="en-US" sz="2745" b="1" dirty="0">
                  <a:solidFill>
                    <a:srgbClr val="0078D7"/>
                  </a:solidFill>
                </a:rPr>
                <a:t>process</a:t>
              </a:r>
              <a:r>
                <a:rPr lang="en-US" sz="2745" dirty="0"/>
                <a:t>, and </a:t>
              </a:r>
              <a:r>
                <a:rPr lang="en-US" sz="2745" b="1" dirty="0">
                  <a:solidFill>
                    <a:srgbClr val="0078D7"/>
                  </a:solidFill>
                </a:rPr>
                <a:t>products</a:t>
              </a:r>
              <a:r>
                <a:rPr lang="en-US" sz="2745" dirty="0"/>
                <a:t> to enable continuous delivery of value to your end users.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8088B3-00CA-4565-A4F2-49A69D180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66077" y="1432242"/>
              <a:ext cx="687151" cy="1098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273" kern="0" spc="-10" dirty="0">
                  <a:ln w="3175">
                    <a:noFill/>
                  </a:ln>
                  <a:solidFill>
                    <a:srgbClr val="0078D7"/>
                  </a:solidFill>
                  <a:latin typeface="Rockwell Extra Bold" panose="02060903040505020403" pitchFamily="18" charset="0"/>
                  <a:cs typeface="Segoe UI" pitchFamily="34" charset="0"/>
                </a:rPr>
                <a:t>“</a:t>
              </a:r>
              <a:endParaRPr lang="en-US" sz="6273" kern="0" dirty="0">
                <a:solidFill>
                  <a:srgbClr val="0078D7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0933A4D-4859-4CF1-9E2F-B6522C3D9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28097" y="3396602"/>
              <a:ext cx="673739" cy="1077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273" kern="0" spc="-10" dirty="0">
                  <a:ln w="3175">
                    <a:noFill/>
                  </a:ln>
                  <a:solidFill>
                    <a:srgbClr val="0078D7"/>
                  </a:solidFill>
                  <a:latin typeface="Rockwell Extra Bold" panose="02060903040505020403" pitchFamily="18" charset="0"/>
                  <a:cs typeface="Segoe UI" pitchFamily="34" charset="0"/>
                </a:rPr>
                <a:t>”</a:t>
              </a:r>
              <a:endParaRPr lang="en-US" sz="6273" kern="0" dirty="0">
                <a:solidFill>
                  <a:srgbClr val="0078D7"/>
                </a:solidFill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3C946028-2F07-4CC9-B487-50F1C2859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763713" y="1382869"/>
            <a:ext cx="4428530" cy="444501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68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8E49D4-4CAC-45F7-863B-618A6CA49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158699" y="1135170"/>
            <a:ext cx="1269392" cy="1274116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Build&amp; Test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929064-DF06-4EF7-9BA7-BC3483725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98393" y="2760586"/>
            <a:ext cx="1658276" cy="1817180"/>
            <a:chOff x="5375754" y="2898175"/>
            <a:chExt cx="1568588" cy="1718897"/>
          </a:xfrm>
        </p:grpSpPr>
        <p:sp>
          <p:nvSpPr>
            <p:cNvPr id="54" name="Business Trans large">
              <a:extLst>
                <a:ext uri="{FF2B5EF4-FFF2-40B4-BE49-F238E27FC236}">
                  <a16:creationId xmlns:a16="http://schemas.microsoft.com/office/drawing/2014/main" id="{8D16BFF0-BA65-412B-94C9-D67AA44A0D80}"/>
                </a:ext>
              </a:extLst>
            </p:cNvPr>
            <p:cNvSpPr txBox="1"/>
            <p:nvPr/>
          </p:nvSpPr>
          <p:spPr>
            <a:xfrm>
              <a:off x="5375754" y="3228293"/>
              <a:ext cx="1568588" cy="105866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defTabSz="896010">
                <a:lnSpc>
                  <a:spcPct val="90000"/>
                </a:lnSpc>
                <a:spcBef>
                  <a:spcPts val="769"/>
                </a:spcBef>
                <a:defRPr/>
              </a:pPr>
              <a:r>
                <a:rPr lang="en-US" spc="10" dirty="0">
                  <a:ln w="3175">
                    <a:noFill/>
                  </a:ln>
                  <a:solidFill>
                    <a:schemeClr val="tx2"/>
                  </a:solidFill>
                  <a:cs typeface="Segoe UI Semilight" panose="020B0402040204020203" pitchFamily="34" charset="0"/>
                </a:rPr>
                <a:t>Continuous</a:t>
              </a:r>
              <a:br>
                <a:rPr lang="en-US" spc="10" dirty="0">
                  <a:ln w="3175">
                    <a:noFill/>
                  </a:ln>
                  <a:solidFill>
                    <a:schemeClr val="tx2"/>
                  </a:solidFill>
                  <a:cs typeface="Segoe UI Semilight" panose="020B0402040204020203" pitchFamily="34" charset="0"/>
                </a:rPr>
              </a:br>
              <a:r>
                <a:rPr lang="en-US" spc="10" dirty="0">
                  <a:ln w="3175">
                    <a:noFill/>
                  </a:ln>
                  <a:solidFill>
                    <a:schemeClr val="tx2"/>
                  </a:solidFill>
                  <a:cs typeface="Segoe UI Semilight" panose="020B0402040204020203" pitchFamily="34" charset="0"/>
                </a:rPr>
                <a:t>Delivery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D227A8E-BD89-428C-9CD4-5D72D5B56E2A}"/>
                </a:ext>
              </a:extLst>
            </p:cNvPr>
            <p:cNvGrpSpPr/>
            <p:nvPr/>
          </p:nvGrpSpPr>
          <p:grpSpPr>
            <a:xfrm>
              <a:off x="5404710" y="2898175"/>
              <a:ext cx="1513009" cy="1718897"/>
              <a:chOff x="13906501" y="3922655"/>
              <a:chExt cx="619125" cy="703377"/>
            </a:xfrm>
          </p:grpSpPr>
          <p:sp>
            <p:nvSpPr>
              <p:cNvPr id="56" name="Freeform 17">
                <a:extLst>
                  <a:ext uri="{FF2B5EF4-FFF2-40B4-BE49-F238E27FC236}">
                    <a16:creationId xmlns:a16="http://schemas.microsoft.com/office/drawing/2014/main" id="{C0BB35B1-36DA-41B6-82C0-B7307F002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16063" y="3986213"/>
                <a:ext cx="309563" cy="595312"/>
              </a:xfrm>
              <a:custGeom>
                <a:avLst/>
                <a:gdLst>
                  <a:gd name="T0" fmla="*/ 29 w 81"/>
                  <a:gd name="T1" fmla="*/ 0 h 157"/>
                  <a:gd name="T2" fmla="*/ 81 w 81"/>
                  <a:gd name="T3" fmla="*/ 76 h 157"/>
                  <a:gd name="T4" fmla="*/ 0 w 81"/>
                  <a:gd name="T5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57">
                    <a:moveTo>
                      <a:pt x="29" y="0"/>
                    </a:moveTo>
                    <a:cubicBezTo>
                      <a:pt x="59" y="12"/>
                      <a:pt x="81" y="41"/>
                      <a:pt x="81" y="76"/>
                    </a:cubicBezTo>
                    <a:cubicBezTo>
                      <a:pt x="81" y="121"/>
                      <a:pt x="45" y="157"/>
                      <a:pt x="0" y="157"/>
                    </a:cubicBezTo>
                  </a:path>
                </a:pathLst>
              </a:custGeom>
              <a:noFill/>
              <a:ln w="15875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chemeClr val="tx1">
                      <a:lumMod val="50000"/>
                      <a:lumOff val="50000"/>
                    </a:schemeClr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AE5E9BEA-A2DD-4578-90C1-902E9A1DF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501" y="3967163"/>
                <a:ext cx="309563" cy="596900"/>
              </a:xfrm>
              <a:custGeom>
                <a:avLst/>
                <a:gdLst>
                  <a:gd name="T0" fmla="*/ 52 w 81"/>
                  <a:gd name="T1" fmla="*/ 157 h 157"/>
                  <a:gd name="T2" fmla="*/ 0 w 81"/>
                  <a:gd name="T3" fmla="*/ 81 h 157"/>
                  <a:gd name="T4" fmla="*/ 81 w 81"/>
                  <a:gd name="T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57">
                    <a:moveTo>
                      <a:pt x="52" y="157"/>
                    </a:moveTo>
                    <a:cubicBezTo>
                      <a:pt x="21" y="145"/>
                      <a:pt x="0" y="116"/>
                      <a:pt x="0" y="81"/>
                    </a:cubicBezTo>
                    <a:cubicBezTo>
                      <a:pt x="0" y="36"/>
                      <a:pt x="36" y="0"/>
                      <a:pt x="81" y="0"/>
                    </a:cubicBezTo>
                  </a:path>
                </a:pathLst>
              </a:custGeom>
              <a:noFill/>
              <a:ln w="15875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chemeClr val="tx1">
                      <a:lumMod val="50000"/>
                      <a:lumOff val="50000"/>
                    </a:schemeClr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58" name="Line 19">
                <a:extLst>
                  <a:ext uri="{FF2B5EF4-FFF2-40B4-BE49-F238E27FC236}">
                    <a16:creationId xmlns:a16="http://schemas.microsoft.com/office/drawing/2014/main" id="{E096815D-3301-4085-B4B8-DEFFC64F4A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16063" y="4221163"/>
                <a:ext cx="0" cy="0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30B333D4-859E-4FAE-8847-3FAF1DBB4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14339" y="3922655"/>
                <a:ext cx="41550" cy="87427"/>
              </a:xfrm>
              <a:custGeom>
                <a:avLst/>
                <a:gdLst>
                  <a:gd name="T0" fmla="*/ 0 w 48"/>
                  <a:gd name="T1" fmla="*/ 101 h 101"/>
                  <a:gd name="T2" fmla="*/ 48 w 48"/>
                  <a:gd name="T3" fmla="*/ 51 h 101"/>
                  <a:gd name="T4" fmla="*/ 0 w 48"/>
                  <a:gd name="T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01">
                    <a:moveTo>
                      <a:pt x="0" y="101"/>
                    </a:moveTo>
                    <a:lnTo>
                      <a:pt x="48" y="5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chemeClr val="tx1">
                      <a:lumMod val="50000"/>
                      <a:lumOff val="50000"/>
                    </a:schemeClr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0" name="Line 21">
                <a:extLst>
                  <a:ext uri="{FF2B5EF4-FFF2-40B4-BE49-F238E27FC236}">
                    <a16:creationId xmlns:a16="http://schemas.microsoft.com/office/drawing/2014/main" id="{071F32D5-B94C-4FC7-A6F7-B8678D7380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16063" y="3967163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80" name="Freeform 22">
                <a:extLst>
                  <a:ext uri="{FF2B5EF4-FFF2-40B4-BE49-F238E27FC236}">
                    <a16:creationId xmlns:a16="http://schemas.microsoft.com/office/drawing/2014/main" id="{8D5762D9-5E19-4339-8209-6ECA4835A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7963" y="4538605"/>
                <a:ext cx="41550" cy="87427"/>
              </a:xfrm>
              <a:custGeom>
                <a:avLst/>
                <a:gdLst>
                  <a:gd name="T0" fmla="*/ 48 w 48"/>
                  <a:gd name="T1" fmla="*/ 0 h 101"/>
                  <a:gd name="T2" fmla="*/ 0 w 48"/>
                  <a:gd name="T3" fmla="*/ 50 h 101"/>
                  <a:gd name="T4" fmla="*/ 48 w 48"/>
                  <a:gd name="T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01">
                    <a:moveTo>
                      <a:pt x="48" y="0"/>
                    </a:moveTo>
                    <a:lnTo>
                      <a:pt x="0" y="50"/>
                    </a:lnTo>
                    <a:lnTo>
                      <a:pt x="48" y="101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chemeClr val="tx1">
                      <a:lumMod val="50000"/>
                      <a:lumOff val="50000"/>
                    </a:schemeClr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81" name="Line 23">
                <a:extLst>
                  <a:ext uri="{FF2B5EF4-FFF2-40B4-BE49-F238E27FC236}">
                    <a16:creationId xmlns:a16="http://schemas.microsoft.com/office/drawing/2014/main" id="{1D952B3C-B0C6-4D71-BB9F-3E44301B4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77963" y="4581525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7868" tIns="43933" rIns="87868" bIns="43933" numCol="1" anchor="t" anchorCtr="0" compatLnSpc="1">
                <a:prstTxWarp prst="textNoShape">
                  <a:avLst/>
                </a:prstTxWarp>
              </a:bodyPr>
              <a:lstStyle/>
              <a:p>
                <a:pPr defTabSz="89533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2C08E3E-4120-43D7-9BCB-F6A7E0731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33146" y="997241"/>
            <a:ext cx="1269392" cy="1274116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68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3AAAA1C-BB9D-4A08-8F4F-3BC791EC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6319" y="1370760"/>
            <a:ext cx="990668" cy="506901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Deploy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8B9E1685-271B-4D81-AA70-C9553CEA6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586370" y="2988021"/>
            <a:ext cx="1269392" cy="1274116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68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683DB6F-EB64-4DE8-8FFA-557E3D0CD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95738" y="3371628"/>
            <a:ext cx="1081814" cy="506901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Operate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A0DCE45-C3CE-4CCE-BC15-174B844F7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432555" y="4825248"/>
            <a:ext cx="1269392" cy="1274116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68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FB68E7A-14DD-4325-BD98-2F250A9D9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6319" y="5015400"/>
            <a:ext cx="1162691" cy="94138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88"/>
              </a:spcAft>
            </a:pP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Monitor </a:t>
            </a:r>
            <a:b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&amp; </a:t>
            </a:r>
            <a:b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Learn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B79AF50-31B2-4B86-A38F-DC27728A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160428" y="4849034"/>
            <a:ext cx="1269392" cy="1274116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68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A2EFAB0-306F-4782-B61D-081FA72E2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12050" y="5015398"/>
            <a:ext cx="1162691" cy="94138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88"/>
              </a:spcAft>
            </a:pP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Plan </a:t>
            </a:r>
            <a:b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&amp; </a:t>
            </a:r>
            <a:b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Track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40729EF-31D9-4DE9-9ACB-E76997DB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006614" y="3014647"/>
            <a:ext cx="1269392" cy="1274116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68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C0A6E8-B5E2-42BA-91CA-85A9A1892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68981" y="3397895"/>
            <a:ext cx="1162691" cy="506901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88"/>
              </a:spcAft>
            </a:pPr>
            <a:r>
              <a:rPr lang="en-US" sz="1568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Develop</a:t>
            </a:r>
          </a:p>
        </p:txBody>
      </p:sp>
    </p:spTree>
    <p:extLst>
      <p:ext uri="{BB962C8B-B14F-4D97-AF65-F5344CB8AC3E}">
        <p14:creationId xmlns:p14="http://schemas.microsoft.com/office/powerpoint/2010/main" val="41302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c="http://schemas.openxmlformats.org/drawingml/2006/chart"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6280" y="583878"/>
            <a:ext cx="9320462" cy="4532255"/>
            <a:chOff x="1215588" y="583474"/>
            <a:chExt cx="9321784" cy="4532898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1215588" y="583474"/>
            <a:ext cx="9321784" cy="4532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365449" y="3814484"/>
              <a:ext cx="951607" cy="53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VSTS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05262" y="4208938"/>
              <a:ext cx="671980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3GB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1597" y="3380468"/>
              <a:ext cx="1585915" cy="954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Azure</a:t>
              </a:r>
            </a:p>
            <a:p>
              <a:pPr algn="ctr"/>
              <a:r>
                <a:rPr lang="en-US" sz="2800">
                  <a:solidFill>
                    <a:schemeClr val="tx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Compute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4141" y="4208938"/>
              <a:ext cx="1076089" cy="4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500 MB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249590" y="5031589"/>
          <a:ext cx="2889348" cy="1462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users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464248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10260" y="5040410"/>
          <a:ext cx="2889348" cy="1462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users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584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3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c="http://schemas.openxmlformats.org/drawingml/2006/chart"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6280" y="583878"/>
            <a:ext cx="9320462" cy="4532255"/>
            <a:chOff x="1215588" y="583474"/>
            <a:chExt cx="9321784" cy="4532898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1215588" y="583474"/>
            <a:ext cx="9321784" cy="4532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365449" y="3814484"/>
              <a:ext cx="951607" cy="53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Segoe UI Light" panose="020B0502040204020203" pitchFamily="34" charset="0"/>
                  <a:cs typeface="Segoe UI Light" panose="020B0502040204020203" pitchFamily="34" charset="0"/>
                </a:rPr>
                <a:t>VSTS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05262" y="4208938"/>
              <a:ext cx="671980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3GB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1595" y="3380471"/>
              <a:ext cx="1585915" cy="954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Segoe UI Light" panose="020B0502040204020203" pitchFamily="34" charset="0"/>
                  <a:cs typeface="Segoe UI Light" panose="020B0502040204020203" pitchFamily="34" charset="0"/>
                </a:rPr>
                <a:t>Azure</a:t>
              </a:r>
            </a:p>
            <a:p>
              <a:pPr algn="ctr"/>
              <a:r>
                <a:rPr lang="en-US" sz="2800">
                  <a:latin typeface="Segoe UI Light" panose="020B0502040204020203" pitchFamily="34" charset="0"/>
                  <a:cs typeface="Segoe UI Light" panose="020B0502040204020203" pitchFamily="34" charset="0"/>
                </a:rPr>
                <a:t>Compute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4141" y="4208938"/>
              <a:ext cx="1076089" cy="4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500 MB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249590" y="5031589"/>
          <a:ext cx="2889348" cy="1462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users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210358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10260" y="5040410"/>
          <a:ext cx="2889348" cy="1462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110k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users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584628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833084" y="5040410"/>
          <a:ext cx="2889348" cy="1462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822">
                  <a:extLst>
                    <a:ext uri="{9D8B030D-6E8A-4147-A177-3AD203B41FA5}">
                      <a16:colId xmlns:a16="http://schemas.microsoft.com/office/drawing/2014/main" val="1294983125"/>
                    </a:ext>
                  </a:extLst>
                </a:gridCol>
                <a:gridCol w="1574526">
                  <a:extLst>
                    <a:ext uri="{9D8B030D-6E8A-4147-A177-3AD203B41FA5}">
                      <a16:colId xmlns:a16="http://schemas.microsoft.com/office/drawing/2014/main" val="4138494799"/>
                    </a:ext>
                  </a:extLst>
                </a:gridCol>
              </a:tblGrid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3.5M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files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49408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86GB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pack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837971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400MB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index file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60343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7,000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users</a:t>
                      </a:r>
                    </a:p>
                  </a:txBody>
                  <a:tcPr marL="91427" marR="91427" marT="45713" marB="45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795566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22958" y="1246085"/>
            <a:ext cx="1583863" cy="531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Windows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1042" y="1659924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360GB</a:t>
            </a:r>
          </a:p>
        </p:txBody>
      </p:sp>
    </p:spTree>
    <p:extLst>
      <p:ext uri="{BB962C8B-B14F-4D97-AF65-F5344CB8AC3E}">
        <p14:creationId xmlns:p14="http://schemas.microsoft.com/office/powerpoint/2010/main" val="6643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" y="798749"/>
            <a:ext cx="12190271" cy="1325375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latin typeface="Segoe UI Light" panose="020B0502040204020203" pitchFamily="34" charset="0"/>
                <a:cs typeface="Segoe UI Light" panose="020B0502040204020203" pitchFamily="34" charset="0"/>
              </a:rPr>
              <a:t>Git</a:t>
            </a:r>
            <a:r>
              <a:rPr lang="en-US"/>
              <a:t>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on Windows repository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73776" y="2921072"/>
            <a:ext cx="3731818" cy="271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clone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checkout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status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commit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7755" y="2685489"/>
            <a:ext cx="2590431" cy="307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mins</a:t>
            </a: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mins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D66FBD-802B-4027-B900-9876F570E04E}"/>
              </a:ext>
            </a:extLst>
          </p:cNvPr>
          <p:cNvSpPr txBox="1"/>
          <p:nvPr/>
        </p:nvSpPr>
        <p:spPr>
          <a:xfrm>
            <a:off x="584200" y="1344112"/>
            <a:ext cx="10353630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Virtual Filesystem for Git </a:t>
            </a:r>
            <a:r>
              <a:rPr lang="en-US" sz="50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(formerly </a:t>
            </a:r>
            <a:r>
              <a:rPr lang="en-US" sz="5000" b="1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GVFS</a:t>
            </a:r>
            <a:r>
              <a:rPr lang="en-US" sz="50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),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you only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download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 the content from the repository that you need, and you download it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on-demand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946200"/>
      </p:ext>
    </p:extLst>
  </p:cSld>
  <p:clrMapOvr>
    <a:masterClrMapping/>
  </p:clrMapOvr>
  <p:transition>
    <p:fade/>
  </p:transition>
</p:sld>
</file>

<file path=ppt/slides/slide44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" y="798749"/>
            <a:ext cx="12190271" cy="1325375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latin typeface="Segoe UI Light" panose="020B0502040204020203" pitchFamily="34" charset="0"/>
                <a:cs typeface="Segoe UI Light" panose="020B0502040204020203" pitchFamily="34" charset="0"/>
              </a:rPr>
              <a:t>Git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+ GVFS on Windows repository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73776" y="2921072"/>
            <a:ext cx="3731818" cy="271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clone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checkout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status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commit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6055" y="2685489"/>
            <a:ext cx="3062131" cy="307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mins</a:t>
            </a: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secs</a:t>
            </a: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secs</a:t>
            </a: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secs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9207" y="2685489"/>
            <a:ext cx="2590431" cy="307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mins</a:t>
            </a:r>
          </a:p>
          <a:p>
            <a:pPr marL="0" marR="0" lvl="0" indent="0" algn="r" defTabSz="91436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mins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cxnSp>
        <p:nvCxnSpPr>
          <p:cNvPr id="7" name="Straight Connector 6"/>
          <p:cNvCxnSpPr>
            <a:stCxn id="6" idx="1"/>
            <a:endCxn id="6" idx="1"/>
          </p:cNvCxnSpPr>
          <p:nvPr/>
        </p:nvCxnSpPr>
        <p:spPr>
          <a:xfrm>
            <a:off x="1939205" y="42210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96047" y="3085096"/>
            <a:ext cx="1233590" cy="95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53187" y="3818151"/>
            <a:ext cx="9764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96047" y="4543269"/>
            <a:ext cx="1233590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86528" y="5286113"/>
            <a:ext cx="1443110" cy="1113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 dirty="0"/>
              <a:t>Virtual Filesystem for Git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586" y="172581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win32src1.cpp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585" y="2711868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54" y="3697924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win32src3.cpp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754" y="468398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win32src4.cpp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584" y="5670037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win32src5.cpp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2897" y="3643614"/>
            <a:ext cx="2868528" cy="724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VFS Driver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4887" y="3388655"/>
            <a:ext cx="2778887" cy="11042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b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Repos</a:t>
            </a:r>
          </a:p>
        </p:txBody>
      </p:sp>
    </p:spTree>
    <p:extLst>
      <p:ext uri="{BB962C8B-B14F-4D97-AF65-F5344CB8AC3E}">
        <p14:creationId xmlns:p14="http://schemas.microsoft.com/office/powerpoint/2010/main" val="1958325667"/>
      </p:ext>
    </p:extLst>
  </p:cSld>
  <p:clrMapOvr>
    <a:masterClrMapping/>
  </p:clrMapOvr>
  <p:transition>
    <p:fade/>
  </p:transition>
</p:sld>
</file>

<file path=ppt/slides/slide46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585" y="2711868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532" y="2711868"/>
            <a:ext cx="2599666" cy="615522"/>
          </a:xfrm>
          <a:prstGeom prst="rect">
            <a:avLst/>
          </a:prstGeom>
          <a:solidFill>
            <a:schemeClr val="tx2"/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 dirty="0"/>
              <a:t>Virtual Filesystem for Git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586" y="172581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win32src1.cpp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54" y="3697924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win32src3.cpp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754" y="468398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win32src4.cpp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584" y="5670037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win32src5.cpp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2897" y="3643614"/>
            <a:ext cx="2868528" cy="724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VFS Driver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4887" y="3388655"/>
            <a:ext cx="2778887" cy="11042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b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27472" y="3109271"/>
            <a:ext cx="1254981" cy="85757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19906" y="4005685"/>
            <a:ext cx="107569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0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585" y="2711868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E3008C">
                    <a:lumMod val="60000"/>
                    <a:lumOff val="40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532" y="2711868"/>
            <a:ext cx="2599666" cy="615522"/>
          </a:xfrm>
          <a:prstGeom prst="rect">
            <a:avLst/>
          </a:prstGeom>
          <a:solidFill>
            <a:schemeClr val="tx2"/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 dirty="0"/>
              <a:t>Virtual Filesystem for Git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586" y="172581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win32src1.cpp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54" y="3697924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win32src3.cpp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754" y="468398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win32src4.cpp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584" y="5670037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win32src5.cpp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2897" y="3643614"/>
            <a:ext cx="2868528" cy="724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VFS Driver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4887" y="3388655"/>
            <a:ext cx="2778887" cy="11042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b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27472" y="3109271"/>
            <a:ext cx="1254981" cy="85757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19906" y="4005685"/>
            <a:ext cx="107569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7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8584" y="5670037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win32src5.cpp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754" y="5670037"/>
            <a:ext cx="2599666" cy="615522"/>
          </a:xfrm>
          <a:prstGeom prst="rect">
            <a:avLst/>
          </a:prstGeom>
          <a:solidFill>
            <a:schemeClr val="tx2"/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win32src5.cpp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585" y="2711868"/>
            <a:ext cx="2599666" cy="61552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532" y="2711868"/>
            <a:ext cx="2599666" cy="615522"/>
          </a:xfrm>
          <a:prstGeom prst="rect">
            <a:avLst/>
          </a:prstGeom>
          <a:solidFill>
            <a:schemeClr val="tx2"/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win32src2.cpp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 dirty="0"/>
              <a:t>Virtual Filesystem for Git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586" y="172581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win32src1.cpp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54" y="3697924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win32src3.cpp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754" y="4683981"/>
            <a:ext cx="2599666" cy="61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2139B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win32src4.cpp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2897" y="3643614"/>
            <a:ext cx="2868528" cy="724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VFS Driver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4887" y="3388655"/>
            <a:ext cx="2778887" cy="11042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b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9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Repos</a:t>
            </a:r>
          </a:p>
        </p:txBody>
      </p:sp>
    </p:spTree>
    <p:extLst>
      <p:ext uri="{BB962C8B-B14F-4D97-AF65-F5344CB8AC3E}">
        <p14:creationId xmlns:p14="http://schemas.microsoft.com/office/powerpoint/2010/main" val="36611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 dirty="0"/>
              <a:t>Virtual Filesystem for Git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48213" y="5042547"/>
            <a:ext cx="11295575" cy="615522"/>
          </a:xfrm>
          <a:prstGeom prst="rect">
            <a:avLst/>
          </a:prstGeom>
          <a:solidFill>
            <a:schemeClr val="tx2"/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NTFS Filesystem  </a:t>
            </a: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C:</a:t>
            </a:r>
            <a:r>
              <a:rPr kumimoji="0" lang="en-GB" sz="235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\</a:t>
            </a:r>
            <a:endParaRPr kumimoji="0" lang="en-US" sz="2353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213" y="3569452"/>
            <a:ext cx="11295575" cy="61552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VFS for Git Filter Driver</a:t>
            </a:r>
            <a:endParaRPr kumimoji="0" lang="en-US" sz="235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13" y="2084377"/>
            <a:ext cx="11295575" cy="615522"/>
          </a:xfrm>
          <a:prstGeom prst="rect">
            <a:avLst/>
          </a:prstGeom>
          <a:solidFill>
            <a:srgbClr val="C00000"/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Application</a:t>
            </a:r>
            <a:endParaRPr kumimoji="0" lang="en-US" sz="2353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6001" y="2891151"/>
            <a:ext cx="0" cy="476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5999" y="4386677"/>
            <a:ext cx="0" cy="476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96000" y="2891151"/>
            <a:ext cx="0" cy="19721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16="http://schemas.microsoft.com/office/drawing/2014/main" xmlns:adec="http://schemas.microsoft.com/office/drawing/2017/decorative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67758-A408-481B-A88D-85B8E25E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82" dirty="0"/>
              <a:t>Introducing Azure DevOps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A4A143-27D4-49CE-ACD0-037EABF28846}"/>
              </a:ext>
            </a:extLst>
          </p:cNvPr>
          <p:cNvSpPr txBox="1"/>
          <p:nvPr/>
        </p:nvSpPr>
        <p:spPr>
          <a:xfrm>
            <a:off x="426425" y="2812596"/>
            <a:ext cx="3029680" cy="1255182"/>
          </a:xfrm>
          <a:prstGeom prst="rect">
            <a:avLst/>
          </a:prstGeom>
          <a:noFill/>
        </p:spPr>
        <p:txBody>
          <a:bodyPr wrap="square" lIns="0" tIns="143428" rIns="0" bIns="143428" rtlCol="0" anchor="t">
            <a:spAutoFit/>
          </a:bodyPr>
          <a:lstStyle/>
          <a:p>
            <a:pPr>
              <a:spcAft>
                <a:spcPts val="588"/>
              </a:spcAft>
            </a:pPr>
            <a:r>
              <a:rPr lang="en-GB" sz="156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Deliver value to your users faster using proven agile tools to plan, track, and discuss work across your teams.</a:t>
            </a:r>
            <a:endParaRPr lang="en-US" sz="1568" dirty="0">
              <a:solidFill>
                <a:schemeClr val="tx1">
                  <a:lumMod val="50000"/>
                  <a:lumOff val="50000"/>
                </a:schemeClr>
              </a:solidFill>
              <a:cs typeface="Segoe U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5A09E4-D0A3-4556-9C0F-105DF4577D44}"/>
              </a:ext>
            </a:extLst>
          </p:cNvPr>
          <p:cNvSpPr txBox="1"/>
          <p:nvPr/>
        </p:nvSpPr>
        <p:spPr>
          <a:xfrm>
            <a:off x="4277587" y="2812595"/>
            <a:ext cx="3403600" cy="1496078"/>
          </a:xfrm>
          <a:prstGeom prst="rect">
            <a:avLst/>
          </a:prstGeom>
          <a:noFill/>
        </p:spPr>
        <p:txBody>
          <a:bodyPr wrap="square" lIns="0" tIns="143428" rIns="0" bIns="143428" rtlCol="0" anchor="t">
            <a:spAutoFit/>
          </a:bodyPr>
          <a:lstStyle/>
          <a:p>
            <a:pPr>
              <a:spcAft>
                <a:spcPts val="588"/>
              </a:spcAft>
            </a:pPr>
            <a:r>
              <a:rPr lang="en-GB" sz="156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Build, test, and deploy with CI/CD that works with any language, platform, and cloud. Connect to GitHub or any other Git provider and deploy continuously.</a:t>
            </a:r>
            <a:endParaRPr lang="en-US" sz="1568" dirty="0">
              <a:solidFill>
                <a:schemeClr val="tx1">
                  <a:lumMod val="50000"/>
                  <a:lumOff val="50000"/>
                </a:schemeClr>
              </a:solidFill>
              <a:cs typeface="Segoe U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BC2ECF-9D16-4093-A397-AC9C75D0D69F}"/>
              </a:ext>
            </a:extLst>
          </p:cNvPr>
          <p:cNvSpPr txBox="1"/>
          <p:nvPr/>
        </p:nvSpPr>
        <p:spPr>
          <a:xfrm>
            <a:off x="8336470" y="2812595"/>
            <a:ext cx="3036600" cy="1496563"/>
          </a:xfrm>
          <a:prstGeom prst="rect">
            <a:avLst/>
          </a:prstGeom>
          <a:noFill/>
        </p:spPr>
        <p:txBody>
          <a:bodyPr wrap="square" lIns="0" tIns="143428" rIns="0" bIns="143428" rtlCol="0" anchor="t">
            <a:spAutoFit/>
          </a:bodyPr>
          <a:lstStyle/>
          <a:p>
            <a:pPr>
              <a:spcAft>
                <a:spcPts val="588"/>
              </a:spcAft>
            </a:pPr>
            <a:r>
              <a:rPr lang="en-GB" sz="156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Get unlimited, cloud-hosted private Git repos and collaborate to build better code with pull requests and advanced file management.</a:t>
            </a:r>
            <a:endParaRPr lang="en-US" sz="1568" dirty="0">
              <a:solidFill>
                <a:schemeClr val="tx1">
                  <a:lumMod val="50000"/>
                  <a:lumOff val="50000"/>
                </a:schemeClr>
              </a:solidFill>
              <a:cs typeface="Segoe U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FCEA51-5644-4108-8529-B8070762AC30}"/>
              </a:ext>
            </a:extLst>
          </p:cNvPr>
          <p:cNvSpPr txBox="1"/>
          <p:nvPr/>
        </p:nvSpPr>
        <p:spPr>
          <a:xfrm>
            <a:off x="426425" y="5460267"/>
            <a:ext cx="2930638" cy="1013800"/>
          </a:xfrm>
          <a:prstGeom prst="rect">
            <a:avLst/>
          </a:prstGeom>
          <a:noFill/>
        </p:spPr>
        <p:txBody>
          <a:bodyPr wrap="square" lIns="0" tIns="143428" rIns="0" bIns="143428" rtlCol="0" anchor="t">
            <a:spAutoFit/>
          </a:bodyPr>
          <a:lstStyle/>
          <a:p>
            <a:pPr>
              <a:spcAft>
                <a:spcPts val="588"/>
              </a:spcAft>
            </a:pPr>
            <a:r>
              <a:rPr lang="en-GB" sz="156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 and ship with confidence using manual and exploratory testing tools.</a:t>
            </a:r>
            <a:endParaRPr lang="en-US" sz="1568" dirty="0">
              <a:solidFill>
                <a:schemeClr val="tx1">
                  <a:lumMod val="50000"/>
                  <a:lumOff val="50000"/>
                </a:schemeClr>
              </a:solidFill>
              <a:cs typeface="Segoe U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3F065-998E-4214-AEF0-1D4D56125E51}"/>
              </a:ext>
            </a:extLst>
          </p:cNvPr>
          <p:cNvSpPr txBox="1"/>
          <p:nvPr/>
        </p:nvSpPr>
        <p:spPr>
          <a:xfrm>
            <a:off x="4277587" y="5460267"/>
            <a:ext cx="3367638" cy="1013800"/>
          </a:xfrm>
          <a:prstGeom prst="rect">
            <a:avLst/>
          </a:prstGeom>
          <a:noFill/>
        </p:spPr>
        <p:txBody>
          <a:bodyPr wrap="square" lIns="0" tIns="143428" rIns="0" bIns="143428" rtlCol="0" anchor="t">
            <a:spAutoFit/>
          </a:bodyPr>
          <a:lstStyle/>
          <a:p>
            <a:pPr>
              <a:spcAft>
                <a:spcPts val="588"/>
              </a:spcAft>
            </a:pPr>
            <a:r>
              <a:rPr lang="en-GB" sz="156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Create, host, and share packages with your team, and add </a:t>
            </a:r>
            <a:r>
              <a:rPr lang="en-GB" sz="1568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artifacts</a:t>
            </a:r>
            <a:r>
              <a:rPr lang="en-GB" sz="156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your CI/CD pipelines with a single click.</a:t>
            </a:r>
            <a:endParaRPr lang="en-US" sz="1568" dirty="0">
              <a:solidFill>
                <a:schemeClr val="tx1">
                  <a:lumMod val="50000"/>
                  <a:lumOff val="50000"/>
                </a:schemeClr>
              </a:solidFill>
              <a:cs typeface="Segoe UI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C2AB146-06C0-4E0D-8899-5ADB9DA17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87" y="1766917"/>
            <a:ext cx="708572" cy="70584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F632D14-7C31-47CA-BC92-820474ACB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87" y="4434806"/>
            <a:ext cx="722061" cy="705846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28FD8FB-8B6C-4A6D-BCA2-229F0890F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25" y="1766917"/>
            <a:ext cx="722434" cy="705846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406FE2F-92A4-4316-B249-0BFC11B2E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470" y="1766917"/>
            <a:ext cx="714748" cy="705846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0B3C4841-DF3A-4896-9BC5-D1CFA3614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25" y="4434806"/>
            <a:ext cx="697690" cy="7058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014A36B-D94A-41AA-ABC4-706C13E17949}"/>
              </a:ext>
            </a:extLst>
          </p:cNvPr>
          <p:cNvSpPr txBox="1"/>
          <p:nvPr/>
        </p:nvSpPr>
        <p:spPr>
          <a:xfrm>
            <a:off x="426425" y="2451481"/>
            <a:ext cx="1347994" cy="561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43428" rIns="0" bIns="1434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B294"/>
                </a:solidFill>
                <a:latin typeface="+mj-lt"/>
              </a:rPr>
              <a:t>Azure Boards</a:t>
            </a:r>
            <a:endParaRPr lang="en-US" dirty="0">
              <a:solidFill>
                <a:srgbClr val="00B294"/>
              </a:solidFill>
              <a:latin typeface="+mj-lt"/>
              <a:cs typeface="Segoe U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723BC6-71C2-4778-A910-FC4F6D0C92B6}"/>
              </a:ext>
            </a:extLst>
          </p:cNvPr>
          <p:cNvSpPr txBox="1"/>
          <p:nvPr/>
        </p:nvSpPr>
        <p:spPr>
          <a:xfrm>
            <a:off x="8336470" y="2451481"/>
            <a:ext cx="1647135" cy="561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43428" rIns="0" bIns="1434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D83B01"/>
                </a:solidFill>
                <a:latin typeface="+mj-lt"/>
              </a:rPr>
              <a:t>Azure </a:t>
            </a:r>
            <a:r>
              <a:rPr lang="en-US" dirty="0">
                <a:solidFill>
                  <a:srgbClr val="D83B01"/>
                </a:solidFill>
                <a:latin typeface="+mj-lt"/>
                <a:cs typeface="Segoe UI"/>
              </a:rPr>
              <a:t>Repos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5923DE-E387-4F99-A087-AD2AB3104B2B}"/>
              </a:ext>
            </a:extLst>
          </p:cNvPr>
          <p:cNvSpPr txBox="1"/>
          <p:nvPr/>
        </p:nvSpPr>
        <p:spPr>
          <a:xfrm>
            <a:off x="4277588" y="2451481"/>
            <a:ext cx="1909952" cy="561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43428" rIns="0" bIns="1434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560E0"/>
                </a:solidFill>
                <a:latin typeface="+mj-lt"/>
              </a:rPr>
              <a:t>Azure Pipelines</a:t>
            </a:r>
            <a:endParaRPr lang="en-US" dirty="0">
              <a:solidFill>
                <a:srgbClr val="2560E0"/>
              </a:solidFill>
              <a:latin typeface="+mj-lt"/>
              <a:cs typeface="Segoe U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8EA85-8972-478E-99E1-97FBD1FE21B6}"/>
              </a:ext>
            </a:extLst>
          </p:cNvPr>
          <p:cNvSpPr txBox="1"/>
          <p:nvPr/>
        </p:nvSpPr>
        <p:spPr>
          <a:xfrm>
            <a:off x="426425" y="5089337"/>
            <a:ext cx="1805205" cy="561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43428" rIns="0" bIns="1434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854CC7"/>
                </a:solidFill>
                <a:latin typeface="+mj-lt"/>
              </a:rPr>
              <a:t>Azure Test</a:t>
            </a:r>
            <a:r>
              <a:rPr lang="en-US" dirty="0">
                <a:solidFill>
                  <a:srgbClr val="854CC7"/>
                </a:solidFill>
                <a:latin typeface="+mj-lt"/>
                <a:cs typeface="Segoe UI"/>
              </a:rPr>
              <a:t> Plans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6F3FDE-2095-49A1-AA0D-572CE3108B96}"/>
              </a:ext>
            </a:extLst>
          </p:cNvPr>
          <p:cNvSpPr txBox="1"/>
          <p:nvPr/>
        </p:nvSpPr>
        <p:spPr>
          <a:xfrm>
            <a:off x="4277588" y="5089337"/>
            <a:ext cx="2014841" cy="561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43428" rIns="0" bIns="1434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B2E6D"/>
                </a:solidFill>
                <a:latin typeface="+mj-lt"/>
              </a:rPr>
              <a:t>Azure Artifacts</a:t>
            </a:r>
            <a:endParaRPr lang="en-US" dirty="0">
              <a:solidFill>
                <a:srgbClr val="CB2E6D"/>
              </a:solidFill>
              <a:latin typeface="+mj-lt"/>
              <a:cs typeface="Segoe UI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EE07CBF-F42D-4F50-8FAD-B351239B994B}"/>
              </a:ext>
            </a:extLst>
          </p:cNvPr>
          <p:cNvSpPr txBox="1">
            <a:spLocks/>
          </p:cNvSpPr>
          <p:nvPr/>
        </p:nvSpPr>
        <p:spPr>
          <a:xfrm>
            <a:off x="8354042" y="6035131"/>
            <a:ext cx="3187751" cy="271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67">
              <a:buNone/>
              <a:defRPr/>
            </a:pPr>
            <a:r>
              <a:rPr lang="en-US" sz="1765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https://azure.com/devops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BDEDB-9EFD-4704-A993-809D37ECB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354042" y="5220930"/>
            <a:ext cx="697176" cy="697172"/>
          </a:xfrm>
          <a:prstGeom prst="ellipse">
            <a:avLst/>
          </a:prstGeom>
          <a:noFill/>
          <a:ln w="28575" cap="flat" cmpd="sng" algn="ctr">
            <a:solidFill>
              <a:srgbClr val="007ACC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29" kern="0" dirty="0">
                <a:ln w="19050">
                  <a:noFill/>
                </a:ln>
                <a:solidFill>
                  <a:schemeClr val="tx2"/>
                </a:solidFill>
                <a:latin typeface="Segoe UI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</a:t>
            </a:r>
            <a:endParaRPr lang="en-US" sz="3529" kern="0" dirty="0">
              <a:ln w="19050">
                <a:noFill/>
              </a:ln>
              <a:solidFill>
                <a:schemeClr val="tx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A9B1336-40C6-4843-91D7-E1813C1718FF}"/>
              </a:ext>
            </a:extLst>
          </p:cNvPr>
          <p:cNvSpPr txBox="1">
            <a:spLocks/>
          </p:cNvSpPr>
          <p:nvPr/>
        </p:nvSpPr>
        <p:spPr>
          <a:xfrm>
            <a:off x="493162" y="1348056"/>
            <a:ext cx="11202912" cy="4966718"/>
          </a:xfrm>
          <a:prstGeom prst="rect">
            <a:avLst/>
          </a:prstGeom>
          <a:noFill/>
          <a:ln w="3175">
            <a:solidFill>
              <a:schemeClr val="tx1">
                <a:lumMod val="60000"/>
                <a:lumOff val="40000"/>
              </a:schemeClr>
            </a:solidFill>
          </a:ln>
        </p:spPr>
        <p:txBody>
          <a:bodyPr tIns="91427" bIns="91427"/>
          <a:lstStyle>
            <a:lvl1pPr marL="225425" indent="-225425" algn="l" defTabSz="1219170" rtl="0" eaLnBrk="1" latinLnBrk="0" hangingPunct="1">
              <a:lnSpc>
                <a:spcPct val="85000"/>
              </a:lnSpc>
              <a:spcBef>
                <a:spcPts val="32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800" kern="1200" spc="0" baseline="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" panose="020B0502040204020203" pitchFamily="34" charset="0"/>
              </a:defRPr>
            </a:lvl1pPr>
            <a:lvl2pPr marL="463550" indent="-238125" algn="l" defTabSz="121917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ü"/>
              <a:defRPr sz="1800" kern="1200" spc="0" baseline="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" panose="020B0502040204020203" pitchFamily="34" charset="0"/>
              </a:defRPr>
            </a:lvl2pPr>
            <a:lvl3pPr marL="688975" indent="-225425" algn="l" defTabSz="121917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  <a:defRPr sz="1800" kern="1200" spc="0" baseline="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" panose="020B0502040204020203" pitchFamily="34" charset="0"/>
              </a:defRPr>
            </a:lvl3pPr>
            <a:lvl4pPr marL="914400" indent="-225425" algn="l" defTabSz="121917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  <a:defRPr sz="1800" kern="1200" spc="0" baseline="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" panose="020B0502040204020203" pitchFamily="34" charset="0"/>
              </a:defRPr>
            </a:lvl4pPr>
            <a:lvl5pPr marL="1139825" indent="-225425" algn="l" defTabSz="121917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  <a:tabLst/>
              <a:defRPr sz="1800" kern="1200" spc="0" baseline="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17" marR="0" lvl="0" indent="-171417" algn="l" defTabSz="1218935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63B1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0DA31D-006B-4526-BB26-981A7BBC10B1}"/>
              </a:ext>
            </a:extLst>
          </p:cNvPr>
          <p:cNvSpPr/>
          <p:nvPr/>
        </p:nvSpPr>
        <p:spPr>
          <a:xfrm>
            <a:off x="493162" y="1108705"/>
            <a:ext cx="11246591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Git Onboarding Schedule &amp; Productivity Impact (Git Pull Request/SDX Submit Measures)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11607800" cy="430887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Git Crossover – No Drop in Productivity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C7CEAEC-DA2D-4E9F-A53C-4D220B7F4554}"/>
              </a:ext>
            </a:extLst>
          </p:cNvPr>
          <p:cNvGrpSpPr/>
          <p:nvPr/>
        </p:nvGrpSpPr>
        <p:grpSpPr>
          <a:xfrm>
            <a:off x="692702" y="1717754"/>
            <a:ext cx="10801016" cy="3703836"/>
            <a:chOff x="4752781" y="1316214"/>
            <a:chExt cx="6733325" cy="228005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EF4DAD-8328-44E2-BD3F-3E292C24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2781" y="1316214"/>
              <a:ext cx="6587278" cy="1705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B096DF-E718-4BCD-9B5A-1D8370D78B9B}"/>
                </a:ext>
              </a:extLst>
            </p:cNvPr>
            <p:cNvGrpSpPr/>
            <p:nvPr/>
          </p:nvGrpSpPr>
          <p:grpSpPr>
            <a:xfrm>
              <a:off x="4970248" y="3000170"/>
              <a:ext cx="405617" cy="485282"/>
              <a:chOff x="3541498" y="1367319"/>
              <a:chExt cx="405617" cy="48528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6A3F58-6C80-4C5F-A57D-8F1A908F69D0}"/>
                  </a:ext>
                </a:extLst>
              </p:cNvPr>
              <p:cNvSpPr txBox="1"/>
              <p:nvPr/>
            </p:nvSpPr>
            <p:spPr>
              <a:xfrm>
                <a:off x="3541498" y="1520155"/>
                <a:ext cx="405617" cy="332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ES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Onboard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2/4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AFAE0A5-D9A0-49DE-A083-1B7F100217F3}"/>
                  </a:ext>
                </a:extLst>
              </p:cNvPr>
              <p:cNvSpPr/>
              <p:nvPr/>
            </p:nvSpPr>
            <p:spPr bwMode="auto">
              <a:xfrm>
                <a:off x="3721446" y="1367319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C63CF0A-1B28-4BB3-A3D4-E60056FE5CA2}"/>
                  </a:ext>
                </a:extLst>
              </p:cNvPr>
              <p:cNvCxnSpPr>
                <a:stCxn id="28" idx="0"/>
                <a:endCxn id="29" idx="4"/>
              </p:cNvCxnSpPr>
              <p:nvPr/>
            </p:nvCxnSpPr>
            <p:spPr>
              <a:xfrm flipH="1" flipV="1">
                <a:off x="3744306" y="1413038"/>
                <a:ext cx="1" cy="1071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FE4520A-8BE8-4EDE-A710-DC97DE0F9253}"/>
                </a:ext>
              </a:extLst>
            </p:cNvPr>
            <p:cNvGrpSpPr/>
            <p:nvPr/>
          </p:nvGrpSpPr>
          <p:grpSpPr>
            <a:xfrm>
              <a:off x="5541533" y="3000170"/>
              <a:ext cx="634879" cy="485282"/>
              <a:chOff x="3426870" y="1367319"/>
              <a:chExt cx="634879" cy="48528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49620AF-0A8C-4CA9-9997-074E8B8863F0}"/>
                  </a:ext>
                </a:extLst>
              </p:cNvPr>
              <p:cNvSpPr txBox="1"/>
              <p:nvPr/>
            </p:nvSpPr>
            <p:spPr>
              <a:xfrm>
                <a:off x="3426870" y="1520155"/>
                <a:ext cx="634879" cy="332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Fundamentals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Onboard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2/25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2FF7A1-2D99-42CE-9DEB-53EA656919D5}"/>
                  </a:ext>
                </a:extLst>
              </p:cNvPr>
              <p:cNvSpPr/>
              <p:nvPr/>
            </p:nvSpPr>
            <p:spPr bwMode="auto">
              <a:xfrm>
                <a:off x="3721446" y="1367319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FEAA775-3905-485D-8D0F-F1336E8F8CE0}"/>
                  </a:ext>
                </a:extLst>
              </p:cNvPr>
              <p:cNvCxnSpPr>
                <a:stCxn id="34" idx="0"/>
                <a:endCxn id="35" idx="4"/>
              </p:cNvCxnSpPr>
              <p:nvPr/>
            </p:nvCxnSpPr>
            <p:spPr>
              <a:xfrm flipH="1" flipV="1">
                <a:off x="3744306" y="1413038"/>
                <a:ext cx="4" cy="1071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ED21B3F-129F-4ECF-B3DE-23784A1906FC}"/>
                </a:ext>
              </a:extLst>
            </p:cNvPr>
            <p:cNvGrpSpPr/>
            <p:nvPr/>
          </p:nvGrpSpPr>
          <p:grpSpPr>
            <a:xfrm>
              <a:off x="6531772" y="3000170"/>
              <a:ext cx="405617" cy="596097"/>
              <a:chOff x="3541500" y="1367319"/>
              <a:chExt cx="405617" cy="59609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4C62DA2-B042-4EA5-ACEB-4BE6E95BEB43}"/>
                  </a:ext>
                </a:extLst>
              </p:cNvPr>
              <p:cNvSpPr txBox="1"/>
              <p:nvPr/>
            </p:nvSpPr>
            <p:spPr>
              <a:xfrm>
                <a:off x="3541500" y="1520155"/>
                <a:ext cx="405617" cy="443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OneCore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&amp; Edge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Onboard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3/25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C5A9EB0-0772-4836-8124-B095245A33CD}"/>
                  </a:ext>
                </a:extLst>
              </p:cNvPr>
              <p:cNvSpPr/>
              <p:nvPr/>
            </p:nvSpPr>
            <p:spPr bwMode="auto">
              <a:xfrm>
                <a:off x="3721446" y="1367319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6B23EB5-A9FE-4DFC-B755-96BBDB4BBFD4}"/>
                  </a:ext>
                </a:extLst>
              </p:cNvPr>
              <p:cNvCxnSpPr>
                <a:stCxn id="38" idx="0"/>
                <a:endCxn id="39" idx="4"/>
              </p:cNvCxnSpPr>
              <p:nvPr/>
            </p:nvCxnSpPr>
            <p:spPr>
              <a:xfrm flipH="1" flipV="1">
                <a:off x="3744306" y="1413038"/>
                <a:ext cx="3" cy="1071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CAD0B0-972D-42E8-9577-600D9D2ADF05}"/>
                </a:ext>
              </a:extLst>
            </p:cNvPr>
            <p:cNvGrpSpPr/>
            <p:nvPr/>
          </p:nvGrpSpPr>
          <p:grpSpPr>
            <a:xfrm>
              <a:off x="7286332" y="3000170"/>
              <a:ext cx="679770" cy="596097"/>
              <a:chOff x="3404424" y="1367319"/>
              <a:chExt cx="679770" cy="59609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BA7C67-554A-454D-9D67-3442780DB0E6}"/>
                  </a:ext>
                </a:extLst>
              </p:cNvPr>
              <p:cNvSpPr txBox="1"/>
              <p:nvPr/>
            </p:nvSpPr>
            <p:spPr>
              <a:xfrm>
                <a:off x="3404424" y="1520155"/>
                <a:ext cx="679770" cy="443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Shell, Apps,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Xbox, IOT, LOC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Onboard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4/22</a:t>
                </a: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F3D1439-1BAC-4CAE-A2DF-3D36D475E298}"/>
                  </a:ext>
                </a:extLst>
              </p:cNvPr>
              <p:cNvSpPr/>
              <p:nvPr/>
            </p:nvSpPr>
            <p:spPr bwMode="auto">
              <a:xfrm>
                <a:off x="3721446" y="1367319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CCC42E1-6A8D-4CEC-9F08-8452C0A0016D}"/>
                  </a:ext>
                </a:extLst>
              </p:cNvPr>
              <p:cNvCxnSpPr>
                <a:stCxn id="42" idx="0"/>
                <a:endCxn id="43" idx="4"/>
              </p:cNvCxnSpPr>
              <p:nvPr/>
            </p:nvCxnSpPr>
            <p:spPr>
              <a:xfrm flipH="1" flipV="1">
                <a:off x="3744306" y="1413038"/>
                <a:ext cx="3" cy="1071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2047942-F2F0-4691-AF28-49B76B1C38DA}"/>
                </a:ext>
              </a:extLst>
            </p:cNvPr>
            <p:cNvGrpSpPr/>
            <p:nvPr/>
          </p:nvGrpSpPr>
          <p:grpSpPr>
            <a:xfrm>
              <a:off x="8068724" y="3000170"/>
              <a:ext cx="420047" cy="596097"/>
              <a:chOff x="3534286" y="1367319"/>
              <a:chExt cx="420047" cy="596097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5EA9EE2-AF3A-4DF2-B814-F510F14202BA}"/>
                  </a:ext>
                </a:extLst>
              </p:cNvPr>
              <p:cNvSpPr txBox="1"/>
              <p:nvPr/>
            </p:nvSpPr>
            <p:spPr>
              <a:xfrm>
                <a:off x="3534286" y="1520155"/>
                <a:ext cx="420047" cy="443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Server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Common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Onboard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5/13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6858D74-39BB-4C62-857C-C8707FA11812}"/>
                  </a:ext>
                </a:extLst>
              </p:cNvPr>
              <p:cNvSpPr/>
              <p:nvPr/>
            </p:nvSpPr>
            <p:spPr bwMode="auto">
              <a:xfrm>
                <a:off x="3721446" y="1367319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F421683-8456-44BC-B565-BFCA05B43E15}"/>
                  </a:ext>
                </a:extLst>
              </p:cNvPr>
              <p:cNvCxnSpPr>
                <a:stCxn id="46" idx="0"/>
                <a:endCxn id="47" idx="4"/>
              </p:cNvCxnSpPr>
              <p:nvPr/>
            </p:nvCxnSpPr>
            <p:spPr>
              <a:xfrm flipH="1" flipV="1">
                <a:off x="3744306" y="1413038"/>
                <a:ext cx="4" cy="1071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31BBD26-3487-4D3C-8D80-9D5AD17F009E}"/>
                </a:ext>
              </a:extLst>
            </p:cNvPr>
            <p:cNvGrpSpPr/>
            <p:nvPr/>
          </p:nvGrpSpPr>
          <p:grpSpPr>
            <a:xfrm>
              <a:off x="11080489" y="3000170"/>
              <a:ext cx="405617" cy="485282"/>
              <a:chOff x="3541500" y="1367319"/>
              <a:chExt cx="405617" cy="48528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B41BC8-56E2-44F4-AC7B-A0A2CA208CB9}"/>
                  </a:ext>
                </a:extLst>
              </p:cNvPr>
              <p:cNvSpPr txBox="1"/>
              <p:nvPr/>
            </p:nvSpPr>
            <p:spPr>
              <a:xfrm>
                <a:off x="3541500" y="1520155"/>
                <a:ext cx="405617" cy="332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Analog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Onboard</a:t>
                </a:r>
              </a:p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8/21</a:t>
                </a: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BDAFAD0-737A-43F6-A9C7-3DA93273777A}"/>
                  </a:ext>
                </a:extLst>
              </p:cNvPr>
              <p:cNvSpPr/>
              <p:nvPr/>
            </p:nvSpPr>
            <p:spPr bwMode="auto">
              <a:xfrm>
                <a:off x="3721446" y="1367319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ndara" panose="020E0502030303020204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6296DB8-136A-4B7E-ADAD-04638E1D888F}"/>
                  </a:ext>
                </a:extLst>
              </p:cNvPr>
              <p:cNvCxnSpPr>
                <a:stCxn id="50" idx="0"/>
                <a:endCxn id="51" idx="4"/>
              </p:cNvCxnSpPr>
              <p:nvPr/>
            </p:nvCxnSpPr>
            <p:spPr>
              <a:xfrm flipH="1" flipV="1">
                <a:off x="3744306" y="1413038"/>
                <a:ext cx="3" cy="1071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18DE39E-608D-41A9-925C-8F5F1AC49517}"/>
                </a:ext>
              </a:extLst>
            </p:cNvPr>
            <p:cNvSpPr/>
            <p:nvPr/>
          </p:nvSpPr>
          <p:spPr bwMode="auto">
            <a:xfrm>
              <a:off x="5257800" y="1346092"/>
              <a:ext cx="524263" cy="206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ndara" panose="020E0502030303020204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18884"/>
      </p:ext>
    </p:extLst>
  </p:cSld>
  <p:clrMapOvr>
    <a:masterClrMapping/>
  </p:clrMapOvr>
  <p:transition>
    <p:fade/>
  </p:transition>
</p:sld>
</file>

<file path=ppt/slides/slide5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BBA58-045E-455C-8B25-17EAF1EE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99890" y="162678"/>
            <a:ext cx="1384998" cy="1222366"/>
          </a:xfrm>
          <a:prstGeom prst="trapezoid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B8E97-D8E6-421C-81B0-110118580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0527" y="282073"/>
            <a:ext cx="1358219" cy="9835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3095A8-8914-4F4D-B614-ED1F50F12205}"/>
              </a:ext>
            </a:extLst>
          </p:cNvPr>
          <p:cNvSpPr/>
          <p:nvPr/>
        </p:nvSpPr>
        <p:spPr bwMode="auto">
          <a:xfrm>
            <a:off x="8406383" y="1766806"/>
            <a:ext cx="3200400" cy="4573860"/>
          </a:xfrm>
          <a:prstGeom prst="rect">
            <a:avLst/>
          </a:prstGeom>
          <a:solidFill>
            <a:srgbClr val="2139B5">
              <a:lumMod val="75000"/>
            </a:srgb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2C476-C725-4691-82A3-03C989591CCD}"/>
              </a:ext>
            </a:extLst>
          </p:cNvPr>
          <p:cNvSpPr txBox="1"/>
          <p:nvPr/>
        </p:nvSpPr>
        <p:spPr>
          <a:xfrm>
            <a:off x="8662105" y="1968281"/>
            <a:ext cx="294467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Build,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Deploy, 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Monitor</a:t>
            </a:r>
          </a:p>
        </p:txBody>
      </p:sp>
    </p:spTree>
    <p:extLst>
      <p:ext uri="{BB962C8B-B14F-4D97-AF65-F5344CB8AC3E}">
        <p14:creationId xmlns:p14="http://schemas.microsoft.com/office/powerpoint/2010/main" val="163363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8D4FC1E-5DE8-468A-9F37-77FD9D5CC80B}"/>
              </a:ext>
            </a:extLst>
          </p:cNvPr>
          <p:cNvSpPr/>
          <p:nvPr/>
        </p:nvSpPr>
        <p:spPr>
          <a:xfrm>
            <a:off x="1696171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223AAD6-2BFE-49E5-BADE-DCD052B55211}"/>
              </a:ext>
            </a:extLst>
          </p:cNvPr>
          <p:cNvSpPr/>
          <p:nvPr/>
        </p:nvSpPr>
        <p:spPr>
          <a:xfrm>
            <a:off x="5054909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How Do We Flow All That Code?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35737" y="1733602"/>
            <a:ext cx="1419401" cy="3003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anchor="ctr">
            <a:normAutofit fontScale="92500" lnSpcReduction="10000"/>
          </a:bodyPr>
          <a:lstStyle/>
          <a:p>
            <a:pPr algn="ctr" defTabSz="914377">
              <a:defRPr/>
            </a:pPr>
            <a:r>
              <a:rPr lang="en-US" sz="16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MASTER</a:t>
            </a:r>
            <a:endParaRPr lang="en-US" sz="11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52" y="5394458"/>
            <a:ext cx="601445" cy="60144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012765" y="6017823"/>
            <a:ext cx="1505540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prstClr val="black"/>
                </a:solidFill>
                <a:latin typeface="Segoe UI Light"/>
                <a:ea typeface="Segoe UI" pitchFamily="34" charset="0"/>
                <a:cs typeface="Segoe UI" pitchFamily="34" charset="0"/>
              </a:rPr>
              <a:t>Developer Private Loop</a:t>
            </a:r>
            <a:endParaRPr lang="en-US" sz="800" kern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7879620-160D-4B26-9975-A9CEFBB37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99" y="5556252"/>
            <a:ext cx="266949" cy="2669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869F283-DB4E-4B62-A7E4-094FAAC83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98" y="5394458"/>
            <a:ext cx="601445" cy="6014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E2CCD7-119A-43DB-A18F-93E2D7CA8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44" y="5556252"/>
            <a:ext cx="266949" cy="266949"/>
          </a:xfrm>
          <a:prstGeom prst="rect">
            <a:avLst/>
          </a:prstGeom>
        </p:spPr>
      </p:pic>
      <p:sp>
        <p:nvSpPr>
          <p:cNvPr id="43" name="Up Arrow 72">
            <a:extLst>
              <a:ext uri="{FF2B5EF4-FFF2-40B4-BE49-F238E27FC236}">
                <a16:creationId xmlns:a16="http://schemas.microsoft.com/office/drawing/2014/main" id="{30D007BD-6FB2-4EBE-943C-0B166CEEDFCF}"/>
              </a:ext>
            </a:extLst>
          </p:cNvPr>
          <p:cNvSpPr/>
          <p:nvPr/>
        </p:nvSpPr>
        <p:spPr bwMode="auto">
          <a:xfrm>
            <a:off x="3582295" y="3142151"/>
            <a:ext cx="260941" cy="18810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9B7B46-3EEC-4693-9B5D-54086F4BC5D8}"/>
              </a:ext>
            </a:extLst>
          </p:cNvPr>
          <p:cNvSpPr/>
          <p:nvPr/>
        </p:nvSpPr>
        <p:spPr>
          <a:xfrm>
            <a:off x="2535855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F61806-459E-4C1C-8D22-FC4885EFD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92" y="5385794"/>
            <a:ext cx="601445" cy="6014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600EF1-1D56-459F-B36F-8863505172CD}"/>
              </a:ext>
            </a:extLst>
          </p:cNvPr>
          <p:cNvSpPr/>
          <p:nvPr/>
        </p:nvSpPr>
        <p:spPr>
          <a:xfrm>
            <a:off x="4215223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EA135-6FD2-4DDE-B832-F73B1712BB34}"/>
              </a:ext>
            </a:extLst>
          </p:cNvPr>
          <p:cNvSpPr/>
          <p:nvPr/>
        </p:nvSpPr>
        <p:spPr>
          <a:xfrm>
            <a:off x="3375539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6C68AF-BE0E-47F1-83FA-03F3AE35C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61" y="5581224"/>
            <a:ext cx="227913" cy="227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CDD663-90FC-4DBD-9C39-9E667EFF6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54" y="5385794"/>
            <a:ext cx="601445" cy="6014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4947F7-E4F8-425E-B335-4E21C427F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2" y="5394458"/>
            <a:ext cx="601445" cy="601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B18383-2215-4B59-A1D8-C4494E4A4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21" y="5581224"/>
            <a:ext cx="227913" cy="2279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C7F3E1-DFEF-4FAC-B58B-D78498C50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60" y="5556252"/>
            <a:ext cx="266949" cy="266949"/>
          </a:xfrm>
          <a:prstGeom prst="rect">
            <a:avLst/>
          </a:prstGeom>
        </p:spPr>
      </p:pic>
      <p:sp>
        <p:nvSpPr>
          <p:cNvPr id="29" name="Trapezoid 28"/>
          <p:cNvSpPr/>
          <p:nvPr/>
        </p:nvSpPr>
        <p:spPr bwMode="auto">
          <a:xfrm>
            <a:off x="1696171" y="2042468"/>
            <a:ext cx="4103045" cy="2575565"/>
          </a:xfrm>
          <a:prstGeom prst="trapezoid">
            <a:avLst>
              <a:gd name="adj" fmla="val 521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330200" dist="50800" dir="5400000" algn="ctr" rotWithShape="0">
              <a:schemeClr val="bg1">
                <a:lumMod val="85000"/>
                <a:alpha val="24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09808"/>
      </p:ext>
    </p:extLst>
  </p:cSld>
  <p:clrMapOvr>
    <a:masterClrMapping/>
  </p:clrMapOvr>
  <p:transition>
    <p:fade/>
  </p:transition>
</p:sld>
</file>

<file path=ppt/slides/slide5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188493" y="446367"/>
            <a:ext cx="3549259" cy="115275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3DAD1770-4F00-4E9B-BED2-81DA6A72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67" y="0"/>
            <a:ext cx="5719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98680"/>
      </p:ext>
    </p:extLst>
  </p:cSld>
  <p:clrMapOvr>
    <a:masterClrMapping/>
  </p:clrMapOvr>
  <p:transition>
    <p:fade/>
  </p:transition>
</p:sld>
</file>

<file path=ppt/slides/slide5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3324A-D80C-46F4-8D0B-D80CEC568A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/>
            <a:fld id="{DD4B8DBC-D15E-4382-8901-A718788838FE}" type="slidenum">
              <a:rPr lang="en-US">
                <a:solidFill>
                  <a:srgbClr val="FFFFFF">
                    <a:lumMod val="65000"/>
                  </a:srgbClr>
                </a:solidFill>
                <a:latin typeface="Segoe UI Light"/>
              </a:rPr>
              <a:pPr defTabSz="914377"/>
              <a:t>54</a:t>
            </a:fld>
            <a:endParaRPr lang="en-US">
              <a:solidFill>
                <a:srgbClr val="FFFFFF">
                  <a:lumMod val="65000"/>
                </a:srgbClr>
              </a:solidFill>
              <a:latin typeface="Segoe U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368D0-0646-496E-9043-F22B476F9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2"/>
          <a:stretch/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AAFFFB7-9AAB-4D87-BABC-1C098F9371DC}"/>
              </a:ext>
            </a:extLst>
          </p:cNvPr>
          <p:cNvSpPr txBox="1">
            <a:spLocks/>
          </p:cNvSpPr>
          <p:nvPr/>
        </p:nvSpPr>
        <p:spPr>
          <a:xfrm>
            <a:off x="8077201" y="6455726"/>
            <a:ext cx="4114800" cy="34889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37"/>
            <a:endParaRPr lang="en-US" sz="12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14460-F379-45ED-9A01-2BC603C74BAA}"/>
              </a:ext>
            </a:extLst>
          </p:cNvPr>
          <p:cNvSpPr txBox="1"/>
          <p:nvPr/>
        </p:nvSpPr>
        <p:spPr>
          <a:xfrm>
            <a:off x="94390" y="6455726"/>
            <a:ext cx="2029378" cy="53989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hlinkClick r:id="rId4" tooltip="View page"/>
              </a:rPr>
              <a:t>china.org.cn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06510185"/>
      </p:ext>
    </p:extLst>
  </p:cSld>
  <p:clrMapOvr>
    <a:masterClrMapping/>
  </p:clrMapOvr>
  <p:transition>
    <p:fade/>
  </p:transition>
</p:sld>
</file>

<file path=ppt/slides/slide5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DB124BF4-F61D-4B41-A5F1-86F9AD0EC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92" y="5385794"/>
            <a:ext cx="601445" cy="601445"/>
          </a:xfrm>
          <a:prstGeom prst="rect">
            <a:avLst/>
          </a:prstGeom>
        </p:spPr>
      </p:pic>
      <p:sp>
        <p:nvSpPr>
          <p:cNvPr id="12" name="Trapezoid 11"/>
          <p:cNvSpPr/>
          <p:nvPr/>
        </p:nvSpPr>
        <p:spPr bwMode="auto">
          <a:xfrm>
            <a:off x="1696171" y="2042468"/>
            <a:ext cx="4103045" cy="2575565"/>
          </a:xfrm>
          <a:prstGeom prst="trapezoid">
            <a:avLst>
              <a:gd name="adj" fmla="val 521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330200" dist="50800" dir="5400000" algn="ctr" rotWithShape="0">
              <a:schemeClr val="bg1">
                <a:lumMod val="85000"/>
                <a:alpha val="24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Branching to Isolate Development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35737" y="1733602"/>
            <a:ext cx="1419401" cy="3003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anchor="ctr">
            <a:normAutofit fontScale="92500" lnSpcReduction="10000"/>
          </a:bodyPr>
          <a:lstStyle/>
          <a:p>
            <a:pPr algn="ctr" defTabSz="914377">
              <a:defRPr/>
            </a:pPr>
            <a:r>
              <a:rPr lang="en-US" sz="16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MASTER</a:t>
            </a:r>
            <a:endParaRPr lang="en-US" sz="11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59299" y="2715183"/>
            <a:ext cx="1039867" cy="2662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rmAutofit/>
          </a:bodyPr>
          <a:lstStyle/>
          <a:p>
            <a:pPr algn="ctr" defTabSz="914377">
              <a:defRPr/>
            </a:pPr>
            <a:r>
              <a:rPr lang="en-US" sz="11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INTEGRATION</a:t>
            </a:r>
            <a:endParaRPr lang="en-US" sz="8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52" y="5394458"/>
            <a:ext cx="601445" cy="60144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012765" y="6017823"/>
            <a:ext cx="1505540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prstClr val="black"/>
                </a:solidFill>
                <a:latin typeface="Segoe UI Light"/>
                <a:ea typeface="Segoe UI" pitchFamily="34" charset="0"/>
                <a:cs typeface="Segoe UI" pitchFamily="34" charset="0"/>
              </a:rPr>
              <a:t>Developer Private Loop</a:t>
            </a:r>
            <a:endParaRPr lang="en-US" sz="800" kern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73" name="Up Arrow 72"/>
          <p:cNvSpPr/>
          <p:nvPr/>
        </p:nvSpPr>
        <p:spPr bwMode="auto">
          <a:xfrm>
            <a:off x="3614964" y="2245583"/>
            <a:ext cx="260941" cy="18810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Up Arrow 75"/>
          <p:cNvSpPr/>
          <p:nvPr/>
        </p:nvSpPr>
        <p:spPr bwMode="auto">
          <a:xfrm>
            <a:off x="3614966" y="3195423"/>
            <a:ext cx="260941" cy="18810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8" name="Up Arrow 77"/>
          <p:cNvSpPr/>
          <p:nvPr/>
        </p:nvSpPr>
        <p:spPr bwMode="auto">
          <a:xfrm>
            <a:off x="3656384" y="4945155"/>
            <a:ext cx="260941" cy="188100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3AA647A-CD56-46F3-BA1C-B811CD47BA8A}"/>
              </a:ext>
            </a:extLst>
          </p:cNvPr>
          <p:cNvSpPr/>
          <p:nvPr/>
        </p:nvSpPr>
        <p:spPr>
          <a:xfrm>
            <a:off x="3793592" y="2719005"/>
            <a:ext cx="1039867" cy="2662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rmAutofit/>
          </a:bodyPr>
          <a:lstStyle/>
          <a:p>
            <a:pPr algn="ctr" defTabSz="914377">
              <a:defRPr/>
            </a:pPr>
            <a:r>
              <a:rPr lang="en-US" sz="11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INTEGRATION</a:t>
            </a:r>
            <a:endParaRPr lang="en-US" sz="8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F8B89B23-6F08-424F-9B72-9C3CAE7B9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61" y="5581224"/>
            <a:ext cx="227913" cy="22791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7879620-160D-4B26-9975-A9CEFBB37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99" y="5556252"/>
            <a:ext cx="266949" cy="26694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672B1F8-6E42-4C2B-BBBB-3FD7119DB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54" y="5385794"/>
            <a:ext cx="601445" cy="60144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F37C452-C87F-421B-86B0-87BDE68C3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2" y="5394458"/>
            <a:ext cx="601445" cy="60144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C5AAACE-26FC-4BAF-A5DE-3AC7A6B53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21" y="5581224"/>
            <a:ext cx="227913" cy="22791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9537FA-5FC4-4571-A610-B0A1F3927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60" y="5556252"/>
            <a:ext cx="266949" cy="2669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869F283-DB4E-4B62-A7E4-094FAAC83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98" y="5394458"/>
            <a:ext cx="601445" cy="6014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E2CCD7-119A-43DB-A18F-93E2D7CA8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44" y="5556252"/>
            <a:ext cx="266949" cy="26694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997804" y="649340"/>
          <a:ext cx="4708240" cy="415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060">
                  <a:extLst>
                    <a:ext uri="{9D8B030D-6E8A-4147-A177-3AD203B41FA5}">
                      <a16:colId xmlns:a16="http://schemas.microsoft.com/office/drawing/2014/main" val="3635272868"/>
                    </a:ext>
                  </a:extLst>
                </a:gridCol>
                <a:gridCol w="1177060">
                  <a:extLst>
                    <a:ext uri="{9D8B030D-6E8A-4147-A177-3AD203B41FA5}">
                      <a16:colId xmlns:a16="http://schemas.microsoft.com/office/drawing/2014/main" val="1910573865"/>
                    </a:ext>
                  </a:extLst>
                </a:gridCol>
                <a:gridCol w="1177060">
                  <a:extLst>
                    <a:ext uri="{9D8B030D-6E8A-4147-A177-3AD203B41FA5}">
                      <a16:colId xmlns:a16="http://schemas.microsoft.com/office/drawing/2014/main" val="3240785732"/>
                    </a:ext>
                  </a:extLst>
                </a:gridCol>
                <a:gridCol w="1177060">
                  <a:extLst>
                    <a:ext uri="{9D8B030D-6E8A-4147-A177-3AD203B41FA5}">
                      <a16:colId xmlns:a16="http://schemas.microsoft.com/office/drawing/2014/main" val="4236640064"/>
                    </a:ext>
                  </a:extLst>
                </a:gridCol>
              </a:tblGrid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LEVELS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BUILDS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CHANGES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DEVS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140935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1.2%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0.3%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0.7%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783313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latin typeface="+mj-lt"/>
                        </a:rPr>
                        <a:t>12.3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19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latin typeface="+mj-lt"/>
                        </a:rPr>
                        <a:t>7.3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19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latin typeface="+mj-lt"/>
                        </a:rPr>
                        <a:t>8.2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19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597402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+mj-lt"/>
                        </a:rPr>
                        <a:t>35.3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27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+mj-lt"/>
                        </a:rPr>
                        <a:t>30.5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27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+mj-lt"/>
                        </a:rPr>
                        <a:t>36.5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27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8464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j-lt"/>
                        </a:rPr>
                        <a:t>47.2</a:t>
                      </a:r>
                      <a:r>
                        <a:rPr lang="en-US" sz="2100">
                          <a:latin typeface="+mj-lt"/>
                        </a:rPr>
                        <a:t>%</a:t>
                      </a:r>
                      <a:endParaRPr lang="en-US" sz="32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j-lt"/>
                        </a:rPr>
                        <a:t>59.9</a:t>
                      </a:r>
                      <a:r>
                        <a:rPr lang="en-US" sz="2100">
                          <a:latin typeface="+mj-lt"/>
                        </a:rPr>
                        <a:t>%</a:t>
                      </a:r>
                      <a:endParaRPr lang="en-US" sz="32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j-lt"/>
                        </a:rPr>
                        <a:t>52.3</a:t>
                      </a:r>
                      <a:r>
                        <a:rPr lang="en-US" sz="2100">
                          <a:latin typeface="+mj-lt"/>
                        </a:rPr>
                        <a:t>%</a:t>
                      </a:r>
                      <a:endParaRPr lang="en-US" sz="32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383820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230D23F8-D7BC-4641-BEFB-4B9151EF6FFE}"/>
              </a:ext>
            </a:extLst>
          </p:cNvPr>
          <p:cNvSpPr/>
          <p:nvPr/>
        </p:nvSpPr>
        <p:spPr bwMode="auto">
          <a:xfrm>
            <a:off x="7028713" y="3108581"/>
            <a:ext cx="4677332" cy="161490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70C0"/>
              </a:soli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A524AC-F9A9-4E7A-9D8C-406E2F8D0750}"/>
              </a:ext>
            </a:extLst>
          </p:cNvPr>
          <p:cNvSpPr/>
          <p:nvPr/>
        </p:nvSpPr>
        <p:spPr bwMode="auto">
          <a:xfrm>
            <a:off x="1726652" y="3391736"/>
            <a:ext cx="3994864" cy="104692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70C0"/>
              </a:soli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93EC86E-4F34-4415-9C8E-D3537732E4C3}"/>
              </a:ext>
            </a:extLst>
          </p:cNvPr>
          <p:cNvSpPr/>
          <p:nvPr/>
        </p:nvSpPr>
        <p:spPr>
          <a:xfrm>
            <a:off x="2157794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9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INTEGRATION</a:t>
            </a:r>
            <a:endParaRPr lang="en-US" sz="4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7E0630-00EB-47BC-9AD2-6B67BC444394}"/>
              </a:ext>
            </a:extLst>
          </p:cNvPr>
          <p:cNvSpPr/>
          <p:nvPr/>
        </p:nvSpPr>
        <p:spPr>
          <a:xfrm>
            <a:off x="2960881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9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INTEGRATION</a:t>
            </a:r>
            <a:endParaRPr lang="en-US" sz="4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77BA5EF-7069-4FBF-895B-22F2A0779D71}"/>
              </a:ext>
            </a:extLst>
          </p:cNvPr>
          <p:cNvSpPr/>
          <p:nvPr/>
        </p:nvSpPr>
        <p:spPr>
          <a:xfrm>
            <a:off x="4567054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9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INTEGRATION</a:t>
            </a:r>
            <a:endParaRPr lang="en-US" sz="4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9671ED-4E4B-425F-9174-7805E478C0A8}"/>
              </a:ext>
            </a:extLst>
          </p:cNvPr>
          <p:cNvSpPr/>
          <p:nvPr/>
        </p:nvSpPr>
        <p:spPr>
          <a:xfrm>
            <a:off x="3763967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9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INTEGRATION</a:t>
            </a:r>
            <a:endParaRPr lang="en-US" sz="4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EA75FC0-3681-4E6A-9429-27D2AD8CD69F}"/>
              </a:ext>
            </a:extLst>
          </p:cNvPr>
          <p:cNvSpPr/>
          <p:nvPr/>
        </p:nvSpPr>
        <p:spPr>
          <a:xfrm>
            <a:off x="2157794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64D859-5733-4471-9044-023EA8AAB436}"/>
              </a:ext>
            </a:extLst>
          </p:cNvPr>
          <p:cNvSpPr/>
          <p:nvPr/>
        </p:nvSpPr>
        <p:spPr>
          <a:xfrm>
            <a:off x="2960881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3B651A6-486E-4BF0-8165-68DE26EA9095}"/>
              </a:ext>
            </a:extLst>
          </p:cNvPr>
          <p:cNvSpPr/>
          <p:nvPr/>
        </p:nvSpPr>
        <p:spPr>
          <a:xfrm>
            <a:off x="4567054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7F962E-667E-4662-8779-0A58157E6C90}"/>
              </a:ext>
            </a:extLst>
          </p:cNvPr>
          <p:cNvSpPr/>
          <p:nvPr/>
        </p:nvSpPr>
        <p:spPr>
          <a:xfrm>
            <a:off x="3763967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3CDDB1F-002D-4D39-8CAF-77D6D131AA81}"/>
              </a:ext>
            </a:extLst>
          </p:cNvPr>
          <p:cNvSpPr/>
          <p:nvPr/>
        </p:nvSpPr>
        <p:spPr>
          <a:xfrm>
            <a:off x="2155275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08B576-902B-4104-BDDC-6FEF44543D3F}"/>
              </a:ext>
            </a:extLst>
          </p:cNvPr>
          <p:cNvSpPr/>
          <p:nvPr/>
        </p:nvSpPr>
        <p:spPr>
          <a:xfrm>
            <a:off x="2958362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6511FD-8520-4A13-9592-F1CD03F525D8}"/>
              </a:ext>
            </a:extLst>
          </p:cNvPr>
          <p:cNvSpPr/>
          <p:nvPr/>
        </p:nvSpPr>
        <p:spPr>
          <a:xfrm>
            <a:off x="4564537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2B3042E-159A-4A5D-AC2F-12A532473768}"/>
              </a:ext>
            </a:extLst>
          </p:cNvPr>
          <p:cNvSpPr/>
          <p:nvPr/>
        </p:nvSpPr>
        <p:spPr>
          <a:xfrm>
            <a:off x="3761450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4975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DC3385-3B68-4F7B-A312-BE030F19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50" y="0"/>
            <a:ext cx="8977351" cy="68580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B147C6F-B2FC-4BC4-A685-A724AAB0B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1" y="532660"/>
            <a:ext cx="2761004" cy="3509230"/>
          </a:xfrm>
        </p:spPr>
        <p:txBody>
          <a:bodyPr/>
          <a:lstStyle/>
          <a:p>
            <a:pPr marL="0" indent="0">
              <a:buNone/>
            </a:pPr>
            <a:r>
              <a:rPr lang="en-US" sz="2667"/>
              <a:t>Each branch has an owner, who tracks daily lab builds and makes decisions about when code is stable enough to move up to master</a:t>
            </a:r>
          </a:p>
        </p:txBody>
      </p:sp>
    </p:spTree>
    <p:extLst>
      <p:ext uri="{BB962C8B-B14F-4D97-AF65-F5344CB8AC3E}">
        <p14:creationId xmlns:p14="http://schemas.microsoft.com/office/powerpoint/2010/main" val="3005877176"/>
      </p:ext>
    </p:extLst>
  </p:cSld>
  <p:clrMapOvr>
    <a:masterClrMapping/>
  </p:clrMapOvr>
  <p:transition>
    <p:fade/>
  </p:transition>
</p:sld>
</file>

<file path=ppt/slides/slide5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8A7A36-A2B9-48E5-8188-F3CD09ED66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1" y="532661"/>
            <a:ext cx="2761004" cy="5150962"/>
          </a:xfrm>
        </p:spPr>
        <p:txBody>
          <a:bodyPr/>
          <a:lstStyle/>
          <a:p>
            <a:pPr marL="0" indent="0">
              <a:buNone/>
            </a:pPr>
            <a:r>
              <a:rPr lang="en-US" sz="2667"/>
              <a:t>Payload from lower branches is moved up to the parent in a “reverse integration” (RI)</a:t>
            </a:r>
          </a:p>
          <a:p>
            <a:pPr marL="0" indent="0">
              <a:buNone/>
            </a:pPr>
            <a:endParaRPr lang="en-US" sz="2667"/>
          </a:p>
          <a:p>
            <a:pPr marL="0" indent="0">
              <a:buNone/>
            </a:pPr>
            <a:r>
              <a:rPr lang="en-US" sz="2667"/>
              <a:t>New payload comes down from parent branches in a “forward integration”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B5FD9-2906-4D93-8BA9-E1DE28F19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50" y="0"/>
            <a:ext cx="8977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3599"/>
      </p:ext>
    </p:extLst>
  </p:cSld>
  <p:clrMapOvr>
    <a:masterClrMapping/>
  </p:clrMapOvr>
  <p:transition>
    <p:fade/>
  </p:transition>
</p:sld>
</file>

<file path=ppt/slides/slide5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40622-473B-45CD-9920-FD5BC5AD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50" y="0"/>
            <a:ext cx="8977351" cy="68580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BD2D19E-0926-48D1-91D6-7A26097ED0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1" y="532661"/>
            <a:ext cx="2761004" cy="3673378"/>
          </a:xfrm>
        </p:spPr>
        <p:txBody>
          <a:bodyPr/>
          <a:lstStyle/>
          <a:p>
            <a:pPr marL="0" indent="0">
              <a:buNone/>
            </a:pPr>
            <a:r>
              <a:rPr lang="en-US" sz="2667"/>
              <a:t>Branch owners monitor the health of their branch. </a:t>
            </a:r>
          </a:p>
          <a:p>
            <a:pPr marL="0" indent="0">
              <a:buNone/>
            </a:pPr>
            <a:endParaRPr lang="en-US" sz="2667"/>
          </a:p>
          <a:p>
            <a:pPr marL="0" indent="0">
              <a:buNone/>
            </a:pPr>
            <a:r>
              <a:rPr lang="en-US" sz="2667"/>
              <a:t>This includes things like Build and test results, and failure triage</a:t>
            </a:r>
          </a:p>
        </p:txBody>
      </p:sp>
    </p:spTree>
    <p:extLst>
      <p:ext uri="{BB962C8B-B14F-4D97-AF65-F5344CB8AC3E}">
        <p14:creationId xmlns:p14="http://schemas.microsoft.com/office/powerpoint/2010/main" val="478172083"/>
      </p:ext>
    </p:extLst>
  </p:cSld>
  <p:clrMapOvr>
    <a:masterClrMapping/>
  </p:clrMapOvr>
  <p:transition>
    <p:fade/>
  </p:transition>
</p:sld>
</file>

<file path=ppt/slides/slide6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C6FE5-5EF7-4565-A2B1-3E82F6D18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58" y="-295735"/>
            <a:ext cx="12192000" cy="80931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6029" y="183995"/>
            <a:ext cx="11018520" cy="553998"/>
          </a:xfrm>
        </p:spPr>
        <p:txBody>
          <a:bodyPr/>
          <a:lstStyle/>
          <a:p>
            <a:r>
              <a:rPr lang="en-US" b="0" dirty="0">
                <a:solidFill>
                  <a:schemeClr val="bg2">
                    <a:lumMod val="25000"/>
                  </a:schemeClr>
                </a:solidFill>
              </a:rPr>
              <a:t>Before Azure DevOps</a:t>
            </a:r>
            <a:endParaRPr lang="en-GB" b="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1DE381-46CD-4764-A794-AC3F2CD5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50" y="0"/>
            <a:ext cx="8977351" cy="68580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E723BDB-45CB-4BA8-B810-3F4623B40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1" y="532660"/>
            <a:ext cx="2761004" cy="2031646"/>
          </a:xfrm>
        </p:spPr>
        <p:txBody>
          <a:bodyPr/>
          <a:lstStyle/>
          <a:p>
            <a:pPr marL="0" indent="0">
              <a:buNone/>
            </a:pPr>
            <a:r>
              <a:rPr lang="en-US" sz="2667"/>
              <a:t>As well as selfhost usage from engineers using their branch </a:t>
            </a:r>
          </a:p>
        </p:txBody>
      </p:sp>
    </p:spTree>
    <p:extLst>
      <p:ext uri="{BB962C8B-B14F-4D97-AF65-F5344CB8AC3E}">
        <p14:creationId xmlns:p14="http://schemas.microsoft.com/office/powerpoint/2010/main" val="3166118273"/>
      </p:ext>
    </p:extLst>
  </p:cSld>
  <p:clrMapOvr>
    <a:masterClrMapping/>
  </p:clrMapOvr>
  <p:transition>
    <p:fade/>
  </p:transition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DB124BF4-F61D-4B41-A5F1-86F9AD0EC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92" y="5385794"/>
            <a:ext cx="601445" cy="601445"/>
          </a:xfrm>
          <a:prstGeom prst="rect">
            <a:avLst/>
          </a:prstGeom>
        </p:spPr>
      </p:pic>
      <p:sp>
        <p:nvSpPr>
          <p:cNvPr id="12" name="Trapezoid 11"/>
          <p:cNvSpPr/>
          <p:nvPr/>
        </p:nvSpPr>
        <p:spPr bwMode="auto">
          <a:xfrm>
            <a:off x="1696171" y="2042468"/>
            <a:ext cx="4103045" cy="2575565"/>
          </a:xfrm>
          <a:prstGeom prst="trapezoid">
            <a:avLst>
              <a:gd name="adj" fmla="val 521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330200" dist="50800" dir="5400000" algn="ctr" rotWithShape="0">
              <a:schemeClr val="bg1">
                <a:lumMod val="85000"/>
                <a:alpha val="24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4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But Isolation Can Create Time Challenges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35737" y="1733602"/>
            <a:ext cx="1419401" cy="3003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anchor="ctr">
            <a:normAutofit fontScale="92500" lnSpcReduction="10000"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MASTER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59299" y="2715183"/>
            <a:ext cx="1039867" cy="2662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INTEGRATION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52" y="5394458"/>
            <a:ext cx="601445" cy="60144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012765" y="6017823"/>
            <a:ext cx="1505540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Segoe UI" pitchFamily="34" charset="0"/>
                <a:cs typeface="Segoe UI" pitchFamily="34" charset="0"/>
              </a:rPr>
              <a:t>Developer Private Loop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Up Arrow 72"/>
          <p:cNvSpPr/>
          <p:nvPr/>
        </p:nvSpPr>
        <p:spPr bwMode="auto">
          <a:xfrm>
            <a:off x="3614964" y="2245583"/>
            <a:ext cx="260941" cy="18810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4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Up Arrow 75"/>
          <p:cNvSpPr/>
          <p:nvPr/>
        </p:nvSpPr>
        <p:spPr bwMode="auto">
          <a:xfrm>
            <a:off x="3614966" y="3195423"/>
            <a:ext cx="260941" cy="18810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4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8" name="Up Arrow 77"/>
          <p:cNvSpPr/>
          <p:nvPr/>
        </p:nvSpPr>
        <p:spPr bwMode="auto">
          <a:xfrm>
            <a:off x="3656384" y="4945155"/>
            <a:ext cx="260941" cy="188100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4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3AA647A-CD56-46F3-BA1C-B811CD47BA8A}"/>
              </a:ext>
            </a:extLst>
          </p:cNvPr>
          <p:cNvSpPr/>
          <p:nvPr/>
        </p:nvSpPr>
        <p:spPr>
          <a:xfrm>
            <a:off x="3793592" y="2719005"/>
            <a:ext cx="1039867" cy="2662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INTEGRATION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F8B89B23-6F08-424F-9B72-9C3CAE7B9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61" y="5581224"/>
            <a:ext cx="227913" cy="22791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7879620-160D-4B26-9975-A9CEFBB37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99" y="5556252"/>
            <a:ext cx="266949" cy="26694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672B1F8-6E42-4C2B-BBBB-3FD7119DB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54" y="5385794"/>
            <a:ext cx="601445" cy="60144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F37C452-C87F-421B-86B0-87BDE68C3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2" y="5394458"/>
            <a:ext cx="601445" cy="60144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C5AAACE-26FC-4BAF-A5DE-3AC7A6B53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21" y="5581224"/>
            <a:ext cx="227913" cy="22791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9537FA-5FC4-4571-A610-B0A1F3927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60" y="5556252"/>
            <a:ext cx="266949" cy="2669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869F283-DB4E-4B62-A7E4-094FAAC83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98" y="5394458"/>
            <a:ext cx="601445" cy="6014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E2CCD7-119A-43DB-A18F-93E2D7CA8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44" y="5556252"/>
            <a:ext cx="266949" cy="26694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997804" y="649340"/>
          <a:ext cx="4708240" cy="415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060">
                  <a:extLst>
                    <a:ext uri="{9D8B030D-6E8A-4147-A177-3AD203B41FA5}">
                      <a16:colId xmlns:a16="http://schemas.microsoft.com/office/drawing/2014/main" val="3635272868"/>
                    </a:ext>
                  </a:extLst>
                </a:gridCol>
                <a:gridCol w="1177060">
                  <a:extLst>
                    <a:ext uri="{9D8B030D-6E8A-4147-A177-3AD203B41FA5}">
                      <a16:colId xmlns:a16="http://schemas.microsoft.com/office/drawing/2014/main" val="1910573865"/>
                    </a:ext>
                  </a:extLst>
                </a:gridCol>
                <a:gridCol w="1177060">
                  <a:extLst>
                    <a:ext uri="{9D8B030D-6E8A-4147-A177-3AD203B41FA5}">
                      <a16:colId xmlns:a16="http://schemas.microsoft.com/office/drawing/2014/main" val="3240785732"/>
                    </a:ext>
                  </a:extLst>
                </a:gridCol>
                <a:gridCol w="1177060">
                  <a:extLst>
                    <a:ext uri="{9D8B030D-6E8A-4147-A177-3AD203B41FA5}">
                      <a16:colId xmlns:a16="http://schemas.microsoft.com/office/drawing/2014/main" val="4236640064"/>
                    </a:ext>
                  </a:extLst>
                </a:gridCol>
              </a:tblGrid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LEVELS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BUILDS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CHANGES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DEVS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140935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1.2%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0.3%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0.7%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783313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latin typeface="+mj-lt"/>
                        </a:rPr>
                        <a:t>12.3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19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latin typeface="+mj-lt"/>
                        </a:rPr>
                        <a:t>7.3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19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latin typeface="+mj-lt"/>
                        </a:rPr>
                        <a:t>8.2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19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597402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+mj-lt"/>
                        </a:rPr>
                        <a:t>35.3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27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+mj-lt"/>
                        </a:rPr>
                        <a:t>30.5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27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+mj-lt"/>
                        </a:rPr>
                        <a:t>36.5</a:t>
                      </a:r>
                      <a:r>
                        <a:rPr lang="en-US" sz="1600">
                          <a:latin typeface="+mj-lt"/>
                        </a:rPr>
                        <a:t>%</a:t>
                      </a:r>
                      <a:endParaRPr lang="en-US" sz="27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8464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2"/>
                          </a:solidFill>
                          <a:latin typeface="+mj-lt"/>
                        </a:rPr>
                        <a:t>L3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j-lt"/>
                        </a:rPr>
                        <a:t>47.2</a:t>
                      </a:r>
                      <a:r>
                        <a:rPr lang="en-US" sz="2100">
                          <a:latin typeface="+mj-lt"/>
                        </a:rPr>
                        <a:t>%</a:t>
                      </a:r>
                      <a:endParaRPr lang="en-US" sz="32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j-lt"/>
                        </a:rPr>
                        <a:t>59.9</a:t>
                      </a:r>
                      <a:r>
                        <a:rPr lang="en-US" sz="2100">
                          <a:latin typeface="+mj-lt"/>
                        </a:rPr>
                        <a:t>%</a:t>
                      </a:r>
                      <a:endParaRPr lang="en-US" sz="32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j-lt"/>
                        </a:rPr>
                        <a:t>52.3</a:t>
                      </a:r>
                      <a:r>
                        <a:rPr lang="en-US" sz="2100">
                          <a:latin typeface="+mj-lt"/>
                        </a:rPr>
                        <a:t>%</a:t>
                      </a:r>
                      <a:endParaRPr lang="en-US" sz="320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383820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230D23F8-D7BC-4641-BEFB-4B9151EF6FFE}"/>
              </a:ext>
            </a:extLst>
          </p:cNvPr>
          <p:cNvSpPr/>
          <p:nvPr/>
        </p:nvSpPr>
        <p:spPr bwMode="auto">
          <a:xfrm>
            <a:off x="7028713" y="3108581"/>
            <a:ext cx="4677332" cy="161490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4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A524AC-F9A9-4E7A-9D8C-406E2F8D0750}"/>
              </a:ext>
            </a:extLst>
          </p:cNvPr>
          <p:cNvSpPr/>
          <p:nvPr/>
        </p:nvSpPr>
        <p:spPr bwMode="auto">
          <a:xfrm>
            <a:off x="1726652" y="3391736"/>
            <a:ext cx="3994864" cy="104692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4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93EC86E-4F34-4415-9C8E-D3537732E4C3}"/>
              </a:ext>
            </a:extLst>
          </p:cNvPr>
          <p:cNvSpPr/>
          <p:nvPr/>
        </p:nvSpPr>
        <p:spPr>
          <a:xfrm>
            <a:off x="2157794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INTEGRATION</a:t>
            </a: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7E0630-00EB-47BC-9AD2-6B67BC444394}"/>
              </a:ext>
            </a:extLst>
          </p:cNvPr>
          <p:cNvSpPr/>
          <p:nvPr/>
        </p:nvSpPr>
        <p:spPr>
          <a:xfrm>
            <a:off x="2960881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INTEGRATION</a:t>
            </a: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77BA5EF-7069-4FBF-895B-22F2A0779D71}"/>
              </a:ext>
            </a:extLst>
          </p:cNvPr>
          <p:cNvSpPr/>
          <p:nvPr/>
        </p:nvSpPr>
        <p:spPr>
          <a:xfrm>
            <a:off x="4567054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INTEGRATION</a:t>
            </a: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9671ED-4E4B-425F-9174-7805E478C0A8}"/>
              </a:ext>
            </a:extLst>
          </p:cNvPr>
          <p:cNvSpPr/>
          <p:nvPr/>
        </p:nvSpPr>
        <p:spPr>
          <a:xfrm>
            <a:off x="3763967" y="3473439"/>
            <a:ext cx="776039" cy="241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INTEGRATION</a:t>
            </a: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EA75FC0-3681-4E6A-9429-27D2AD8CD69F}"/>
              </a:ext>
            </a:extLst>
          </p:cNvPr>
          <p:cNvSpPr/>
          <p:nvPr/>
        </p:nvSpPr>
        <p:spPr>
          <a:xfrm>
            <a:off x="2157794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64D859-5733-4471-9044-023EA8AAB436}"/>
              </a:ext>
            </a:extLst>
          </p:cNvPr>
          <p:cNvSpPr/>
          <p:nvPr/>
        </p:nvSpPr>
        <p:spPr>
          <a:xfrm>
            <a:off x="2960881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3B651A6-486E-4BF0-8165-68DE26EA9095}"/>
              </a:ext>
            </a:extLst>
          </p:cNvPr>
          <p:cNvSpPr/>
          <p:nvPr/>
        </p:nvSpPr>
        <p:spPr>
          <a:xfrm>
            <a:off x="4567054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7F962E-667E-4662-8779-0A58157E6C90}"/>
              </a:ext>
            </a:extLst>
          </p:cNvPr>
          <p:cNvSpPr/>
          <p:nvPr/>
        </p:nvSpPr>
        <p:spPr>
          <a:xfrm>
            <a:off x="3763967" y="3810087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3CDDB1F-002D-4D39-8CAF-77D6D131AA81}"/>
              </a:ext>
            </a:extLst>
          </p:cNvPr>
          <p:cNvSpPr/>
          <p:nvPr/>
        </p:nvSpPr>
        <p:spPr>
          <a:xfrm>
            <a:off x="2155275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08B576-902B-4104-BDDC-6FEF44543D3F}"/>
              </a:ext>
            </a:extLst>
          </p:cNvPr>
          <p:cNvSpPr/>
          <p:nvPr/>
        </p:nvSpPr>
        <p:spPr>
          <a:xfrm>
            <a:off x="2958362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6511FD-8520-4A13-9592-F1CD03F525D8}"/>
              </a:ext>
            </a:extLst>
          </p:cNvPr>
          <p:cNvSpPr/>
          <p:nvPr/>
        </p:nvSpPr>
        <p:spPr>
          <a:xfrm>
            <a:off x="4564537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2B3042E-159A-4A5D-AC2F-12A532473768}"/>
              </a:ext>
            </a:extLst>
          </p:cNvPr>
          <p:cNvSpPr/>
          <p:nvPr/>
        </p:nvSpPr>
        <p:spPr>
          <a:xfrm>
            <a:off x="3761450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WORKING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50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8D4FC1E-5DE8-468A-9F37-77FD9D5CC80B}"/>
              </a:ext>
            </a:extLst>
          </p:cNvPr>
          <p:cNvSpPr/>
          <p:nvPr/>
        </p:nvSpPr>
        <p:spPr>
          <a:xfrm>
            <a:off x="1696171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223AAD6-2BFE-49E5-BADE-DCD052B55211}"/>
              </a:ext>
            </a:extLst>
          </p:cNvPr>
          <p:cNvSpPr/>
          <p:nvPr/>
        </p:nvSpPr>
        <p:spPr>
          <a:xfrm>
            <a:off x="5054909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310050" cy="861774"/>
          </a:xfrm>
        </p:spPr>
        <p:txBody>
          <a:bodyPr/>
          <a:lstStyle/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Which is why we’re working with Azure Repos on a Windows-Scale PCV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35737" y="1733602"/>
            <a:ext cx="1419401" cy="3003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anchor="ctr">
            <a:normAutofit fontScale="92500" lnSpcReduction="10000"/>
          </a:bodyPr>
          <a:lstStyle/>
          <a:p>
            <a:pPr algn="ctr" defTabSz="914377">
              <a:defRPr/>
            </a:pPr>
            <a:r>
              <a:rPr lang="en-US" sz="1600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MASTER</a:t>
            </a:r>
            <a:endParaRPr lang="en-US" sz="11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52" y="5394458"/>
            <a:ext cx="601445" cy="60144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012765" y="6017823"/>
            <a:ext cx="1505540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prstClr val="black"/>
                </a:solidFill>
                <a:latin typeface="Segoe UI Light"/>
                <a:ea typeface="Segoe UI" pitchFamily="34" charset="0"/>
                <a:cs typeface="Segoe UI" pitchFamily="34" charset="0"/>
              </a:rPr>
              <a:t>Developer Private Loop</a:t>
            </a:r>
            <a:endParaRPr lang="en-US" sz="800" kern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7879620-160D-4B26-9975-A9CEFBB37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99" y="5556252"/>
            <a:ext cx="266949" cy="2669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869F283-DB4E-4B62-A7E4-094FAAC83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98" y="5394458"/>
            <a:ext cx="601445" cy="6014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E2CCD7-119A-43DB-A18F-93E2D7CA8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44" y="5556252"/>
            <a:ext cx="266949" cy="266949"/>
          </a:xfrm>
          <a:prstGeom prst="rect">
            <a:avLst/>
          </a:prstGeom>
        </p:spPr>
      </p:pic>
      <p:sp>
        <p:nvSpPr>
          <p:cNvPr id="43" name="Up Arrow 72">
            <a:extLst>
              <a:ext uri="{FF2B5EF4-FFF2-40B4-BE49-F238E27FC236}">
                <a16:creationId xmlns:a16="http://schemas.microsoft.com/office/drawing/2014/main" id="{30D007BD-6FB2-4EBE-943C-0B166CEEDFCF}"/>
              </a:ext>
            </a:extLst>
          </p:cNvPr>
          <p:cNvSpPr/>
          <p:nvPr/>
        </p:nvSpPr>
        <p:spPr bwMode="auto">
          <a:xfrm>
            <a:off x="3582295" y="3142151"/>
            <a:ext cx="260941" cy="18810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9B7B46-3EEC-4693-9B5D-54086F4BC5D8}"/>
              </a:ext>
            </a:extLst>
          </p:cNvPr>
          <p:cNvSpPr/>
          <p:nvPr/>
        </p:nvSpPr>
        <p:spPr>
          <a:xfrm>
            <a:off x="2535855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F61806-459E-4C1C-8D22-FC4885EFD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92" y="5385794"/>
            <a:ext cx="601445" cy="6014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600EF1-1D56-459F-B36F-8863505172CD}"/>
              </a:ext>
            </a:extLst>
          </p:cNvPr>
          <p:cNvSpPr/>
          <p:nvPr/>
        </p:nvSpPr>
        <p:spPr>
          <a:xfrm>
            <a:off x="4215223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EA135-6FD2-4DDE-B832-F73B1712BB34}"/>
              </a:ext>
            </a:extLst>
          </p:cNvPr>
          <p:cNvSpPr/>
          <p:nvPr/>
        </p:nvSpPr>
        <p:spPr>
          <a:xfrm>
            <a:off x="3375539" y="5236325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TOPIC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6C68AF-BE0E-47F1-83FA-03F3AE35C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61" y="5581224"/>
            <a:ext cx="227913" cy="227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CDD663-90FC-4DBD-9C39-9E667EFF6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54" y="5385794"/>
            <a:ext cx="601445" cy="6014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4947F7-E4F8-425E-B335-4E21C427F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2" y="5394458"/>
            <a:ext cx="601445" cy="601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B18383-2215-4B59-A1D8-C4494E4A4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21" y="5581224"/>
            <a:ext cx="227913" cy="2279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C7F3E1-DFEF-4FAC-B58B-D78498C50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60" y="5556252"/>
            <a:ext cx="266949" cy="266949"/>
          </a:xfrm>
          <a:prstGeom prst="rect">
            <a:avLst/>
          </a:prstGeom>
        </p:spPr>
      </p:pic>
      <p:sp>
        <p:nvSpPr>
          <p:cNvPr id="29" name="Trapezoid 28"/>
          <p:cNvSpPr/>
          <p:nvPr/>
        </p:nvSpPr>
        <p:spPr bwMode="auto">
          <a:xfrm>
            <a:off x="1696171" y="2042468"/>
            <a:ext cx="4103045" cy="2575565"/>
          </a:xfrm>
          <a:prstGeom prst="trapezoid">
            <a:avLst>
              <a:gd name="adj" fmla="val 521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330200" dist="50800" dir="5400000" algn="ctr" rotWithShape="0">
              <a:schemeClr val="bg1">
                <a:lumMod val="85000"/>
                <a:alpha val="24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7E6FF-8F9E-4E22-B0CC-D68C818416A1}"/>
              </a:ext>
            </a:extLst>
          </p:cNvPr>
          <p:cNvSpPr/>
          <p:nvPr/>
        </p:nvSpPr>
        <p:spPr>
          <a:xfrm>
            <a:off x="2155275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E4C54C-261A-49DC-BAEF-6DC3E260AA5B}"/>
              </a:ext>
            </a:extLst>
          </p:cNvPr>
          <p:cNvSpPr/>
          <p:nvPr/>
        </p:nvSpPr>
        <p:spPr>
          <a:xfrm>
            <a:off x="2958362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F7A625-7915-44F6-B2D1-F44BA0833C26}"/>
              </a:ext>
            </a:extLst>
          </p:cNvPr>
          <p:cNvSpPr/>
          <p:nvPr/>
        </p:nvSpPr>
        <p:spPr>
          <a:xfrm>
            <a:off x="4564537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44C1A9-C4A3-4BED-A730-834DC91502F8}"/>
              </a:ext>
            </a:extLst>
          </p:cNvPr>
          <p:cNvSpPr/>
          <p:nvPr/>
        </p:nvSpPr>
        <p:spPr>
          <a:xfrm>
            <a:off x="3761450" y="4129841"/>
            <a:ext cx="776039" cy="241296"/>
          </a:xfrm>
          <a:prstGeom prst="rect">
            <a:avLst/>
          </a:prstGeom>
          <a:solidFill>
            <a:srgbClr val="0C64B1"/>
          </a:solidFill>
        </p:spPr>
        <p:txBody>
          <a:bodyPr wrap="none" anchor="ctr">
            <a:no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srgbClr val="FFFFFF"/>
                </a:solidFill>
                <a:latin typeface="Segoe UI Light"/>
                <a:cs typeface="Segoe UI" pitchFamily="34" charset="0"/>
              </a:rPr>
              <a:t>WORKING</a:t>
            </a:r>
            <a:endParaRPr lang="en-US" sz="600" kern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72B6A32-0C18-4E64-88DD-41BFCEB39B40}"/>
              </a:ext>
            </a:extLst>
          </p:cNvPr>
          <p:cNvSpPr/>
          <p:nvPr/>
        </p:nvSpPr>
        <p:spPr bwMode="auto">
          <a:xfrm>
            <a:off x="1696171" y="4529270"/>
            <a:ext cx="4174928" cy="548757"/>
          </a:xfrm>
          <a:prstGeom prst="triangl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195072" rIns="243840" bIns="1950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4326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1D06E-3A07-4411-A1C5-227996D9B658}"/>
              </a:ext>
            </a:extLst>
          </p:cNvPr>
          <p:cNvSpPr txBox="1"/>
          <p:nvPr/>
        </p:nvSpPr>
        <p:spPr>
          <a:xfrm>
            <a:off x="6320905" y="4475430"/>
            <a:ext cx="5642252" cy="763351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609585">
              <a:lnSpc>
                <a:spcPct val="90000"/>
              </a:lnSpc>
              <a:spcAft>
                <a:spcPts val="800"/>
              </a:spcAft>
            </a:pPr>
            <a:r>
              <a:rPr lang="en-US" sz="2667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Pre-</a:t>
            </a:r>
            <a:r>
              <a:rPr lang="en-US" sz="2667" err="1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checkin</a:t>
            </a:r>
            <a:r>
              <a:rPr lang="en-US" sz="2667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"/>
              </a:rPr>
              <a:t> Validation (PCV)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583635-1F41-4634-B222-F34E2BC0700B}"/>
              </a:ext>
            </a:extLst>
          </p:cNvPr>
          <p:cNvCxnSpPr>
            <a:cxnSpLocks/>
          </p:cNvCxnSpPr>
          <p:nvPr/>
        </p:nvCxnSpPr>
        <p:spPr>
          <a:xfrm>
            <a:off x="5340575" y="4857072"/>
            <a:ext cx="1094749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83417"/>
      </p:ext>
    </p:extLst>
  </p:cSld>
  <p:clrMapOvr>
    <a:masterClrMapping/>
  </p:clrMapOvr>
  <p:transition>
    <p:fade/>
  </p:transition>
</p:sld>
</file>

<file path=ppt/slides/slide63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81986" y="2160075"/>
            <a:ext cx="1391636" cy="1389904"/>
            <a:chOff x="5081985" y="2160074"/>
            <a:chExt cx="1391636" cy="1389904"/>
          </a:xfrm>
        </p:grpSpPr>
        <p:sp>
          <p:nvSpPr>
            <p:cNvPr id="2" name="Arrow: Right 1"/>
            <p:cNvSpPr/>
            <p:nvPr/>
          </p:nvSpPr>
          <p:spPr bwMode="auto">
            <a:xfrm>
              <a:off x="5081985" y="2406978"/>
              <a:ext cx="769733" cy="1143000"/>
            </a:xfrm>
            <a:prstGeom prst="rightArrow">
              <a:avLst>
                <a:gd name="adj1" fmla="val 66774"/>
                <a:gd name="adj2" fmla="val 60538"/>
              </a:avLst>
            </a:prstGeom>
            <a:noFill/>
            <a:ln>
              <a:solidFill>
                <a:schemeClr val="accent6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491901" y="2160074"/>
              <a:ext cx="98172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Prepped as </a:t>
              </a: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LKG</a:t>
              </a:r>
            </a:p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Build </a:t>
              </a:r>
            </a:p>
            <a:p>
              <a:pPr algn="ctr" defTabSz="914377">
                <a:defRPr/>
              </a:pP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1" t="24899" r="31028" b="25000"/>
            <a:stretch/>
          </p:blipFill>
          <p:spPr>
            <a:xfrm>
              <a:off x="5681620" y="2763443"/>
              <a:ext cx="453940" cy="443486"/>
            </a:xfrm>
            <a:prstGeom prst="rect">
              <a:avLst/>
            </a:prstGeom>
          </p:spPr>
        </p:pic>
      </p:grpSp>
      <p:sp>
        <p:nvSpPr>
          <p:cNvPr id="40" name="Title 15">
            <a:extLst/>
          </p:cNvPr>
          <p:cNvSpPr txBox="1">
            <a:spLocks/>
          </p:cNvSpPr>
          <p:nvPr/>
        </p:nvSpPr>
        <p:spPr>
          <a:xfrm>
            <a:off x="421248" y="395729"/>
            <a:ext cx="11646979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00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44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Pre-</a:t>
            </a:r>
            <a:r>
              <a:rPr lang="en-US" sz="2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Checkin</a:t>
            </a: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Validation</a:t>
            </a:r>
          </a:p>
        </p:txBody>
      </p:sp>
      <p:cxnSp>
        <p:nvCxnSpPr>
          <p:cNvPr id="43" name="Straight Connector 42">
            <a:extLst/>
          </p:cNvPr>
          <p:cNvCxnSpPr>
            <a:cxnSpLocks/>
          </p:cNvCxnSpPr>
          <p:nvPr/>
        </p:nvCxnSpPr>
        <p:spPr>
          <a:xfrm>
            <a:off x="1345117" y="1836355"/>
            <a:ext cx="10554697" cy="0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/>
          </p:cNvPr>
          <p:cNvSpPr txBox="1"/>
          <p:nvPr/>
        </p:nvSpPr>
        <p:spPr>
          <a:xfrm>
            <a:off x="235027" y="1428551"/>
            <a:ext cx="1337799" cy="8156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solidFill>
                  <a:srgbClr val="0063B1"/>
                </a:solidFill>
                <a:latin typeface="Segoe UI Light"/>
              </a:rPr>
              <a:t>WORKING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solidFill>
                  <a:srgbClr val="0063B1"/>
                </a:solidFill>
                <a:latin typeface="Segoe UI Light"/>
              </a:rPr>
              <a:t>BRANCH</a:t>
            </a:r>
          </a:p>
        </p:txBody>
      </p:sp>
      <p:cxnSp>
        <p:nvCxnSpPr>
          <p:cNvPr id="68" name="Connector: Curved 67">
            <a:extLst/>
          </p:cNvPr>
          <p:cNvCxnSpPr>
            <a:cxnSpLocks/>
            <a:stCxn id="113" idx="6"/>
            <a:endCxn id="73" idx="1"/>
          </p:cNvCxnSpPr>
          <p:nvPr/>
        </p:nvCxnSpPr>
        <p:spPr>
          <a:xfrm>
            <a:off x="1972497" y="1836355"/>
            <a:ext cx="590547" cy="3286436"/>
          </a:xfrm>
          <a:prstGeom prst="curvedConnector2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/>
          </p:cNvPr>
          <p:cNvSpPr/>
          <p:nvPr/>
        </p:nvSpPr>
        <p:spPr bwMode="auto">
          <a:xfrm>
            <a:off x="11239991" y="1723580"/>
            <a:ext cx="258533" cy="2585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5027" y="4825193"/>
            <a:ext cx="1737472" cy="738664"/>
            <a:chOff x="235026" y="4825193"/>
            <a:chExt cx="1737472" cy="738664"/>
          </a:xfrm>
        </p:grpSpPr>
        <p:sp>
          <p:nvSpPr>
            <p:cNvPr id="63" name="TextBox 62">
              <a:extLst/>
            </p:cNvPr>
            <p:cNvSpPr txBox="1"/>
            <p:nvPr/>
          </p:nvSpPr>
          <p:spPr>
            <a:xfrm>
              <a:off x="235026" y="4825193"/>
              <a:ext cx="1337799" cy="7386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>
                  <a:solidFill>
                    <a:srgbClr val="0063B1"/>
                  </a:solidFill>
                  <a:latin typeface="Segoe UI Light"/>
                </a:rPr>
                <a:t>TOPIC BRANCH</a:t>
              </a:r>
            </a:p>
          </p:txBody>
        </p:sp>
        <p:pic>
          <p:nvPicPr>
            <p:cNvPr id="87" name="Picture 86">
              <a:extLst/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088" y="5020988"/>
              <a:ext cx="386410" cy="38641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525185" y="5084925"/>
            <a:ext cx="7847305" cy="258539"/>
            <a:chOff x="2525183" y="5084925"/>
            <a:chExt cx="7847305" cy="258538"/>
          </a:xfrm>
        </p:grpSpPr>
        <p:cxnSp>
          <p:nvCxnSpPr>
            <p:cNvPr id="78" name="Straight Connector 77">
              <a:extLst/>
            </p:cNvPr>
            <p:cNvCxnSpPr>
              <a:cxnSpLocks/>
              <a:stCxn id="73" idx="2"/>
            </p:cNvCxnSpPr>
            <p:nvPr/>
          </p:nvCxnSpPr>
          <p:spPr>
            <a:xfrm>
              <a:off x="2525183" y="5214197"/>
              <a:ext cx="7847305" cy="17853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/>
            </p:cNvPr>
            <p:cNvSpPr/>
            <p:nvPr/>
          </p:nvSpPr>
          <p:spPr bwMode="auto">
            <a:xfrm>
              <a:off x="3052420" y="5084925"/>
              <a:ext cx="258533" cy="25853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1" name="Oval 80">
              <a:extLst/>
            </p:cNvPr>
            <p:cNvSpPr/>
            <p:nvPr/>
          </p:nvSpPr>
          <p:spPr bwMode="auto">
            <a:xfrm>
              <a:off x="4096724" y="5084926"/>
              <a:ext cx="258533" cy="25853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2" name="Oval 81">
              <a:extLst/>
            </p:cNvPr>
            <p:cNvSpPr/>
            <p:nvPr/>
          </p:nvSpPr>
          <p:spPr bwMode="auto">
            <a:xfrm>
              <a:off x="5165370" y="5084928"/>
              <a:ext cx="258533" cy="25853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3" name="Oval 72">
              <a:extLst/>
            </p:cNvPr>
            <p:cNvSpPr/>
            <p:nvPr/>
          </p:nvSpPr>
          <p:spPr bwMode="auto">
            <a:xfrm>
              <a:off x="2525183" y="5084930"/>
              <a:ext cx="258533" cy="25853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114" name="Connector: Curved 113">
            <a:extLst/>
          </p:cNvPr>
          <p:cNvCxnSpPr>
            <a:cxnSpLocks/>
            <a:stCxn id="79" idx="2"/>
          </p:cNvCxnSpPr>
          <p:nvPr/>
        </p:nvCxnSpPr>
        <p:spPr>
          <a:xfrm rot="10800000" flipV="1">
            <a:off x="10372489" y="1852846"/>
            <a:ext cx="867503" cy="3377839"/>
          </a:xfrm>
          <a:prstGeom prst="curvedConnector2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530290" y="5450766"/>
            <a:ext cx="2747868" cy="500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1051" kern="0">
                <a:solidFill>
                  <a:prstClr val="black"/>
                </a:solidFill>
                <a:latin typeface="Segoe UI Light"/>
                <a:cs typeface="Segoe UI" pitchFamily="34" charset="0"/>
              </a:rPr>
              <a:t>Developer makes code </a:t>
            </a:r>
          </a:p>
          <a:p>
            <a:pPr algn="ctr" defTabSz="914377">
              <a:defRPr/>
            </a:pPr>
            <a:r>
              <a:rPr lang="en-US" sz="1600" kern="0">
                <a:solidFill>
                  <a:prstClr val="black"/>
                </a:solidFill>
                <a:latin typeface="Segoe UI Light"/>
                <a:cs typeface="Segoe UI" pitchFamily="34" charset="0"/>
              </a:rPr>
              <a:t>CHANGES IN TOPIC BRANCH</a:t>
            </a:r>
            <a:endParaRPr lang="en-US" sz="900" kern="0">
              <a:solidFill>
                <a:prstClr val="black"/>
              </a:solidFill>
              <a:latin typeface="Segoe U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13965" y="1699130"/>
            <a:ext cx="7326083" cy="266492"/>
            <a:chOff x="1713965" y="1699129"/>
            <a:chExt cx="7326083" cy="266492"/>
          </a:xfrm>
        </p:grpSpPr>
        <p:sp>
          <p:nvSpPr>
            <p:cNvPr id="113" name="Oval 112">
              <a:extLst/>
            </p:cNvPr>
            <p:cNvSpPr/>
            <p:nvPr/>
          </p:nvSpPr>
          <p:spPr bwMode="auto">
            <a:xfrm>
              <a:off x="1713965" y="1707088"/>
              <a:ext cx="258533" cy="2585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6" name="Oval 115">
              <a:extLst/>
            </p:cNvPr>
            <p:cNvSpPr/>
            <p:nvPr/>
          </p:nvSpPr>
          <p:spPr bwMode="auto">
            <a:xfrm>
              <a:off x="3586743" y="1707088"/>
              <a:ext cx="258533" cy="2585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7" name="Oval 116">
              <a:extLst/>
            </p:cNvPr>
            <p:cNvSpPr/>
            <p:nvPr/>
          </p:nvSpPr>
          <p:spPr bwMode="auto">
            <a:xfrm>
              <a:off x="5330254" y="1699129"/>
              <a:ext cx="258533" cy="2585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8" name="Oval 117">
              <a:extLst/>
            </p:cNvPr>
            <p:cNvSpPr/>
            <p:nvPr/>
          </p:nvSpPr>
          <p:spPr bwMode="auto">
            <a:xfrm>
              <a:off x="7135403" y="1707088"/>
              <a:ext cx="258533" cy="2585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9" name="Oval 118">
              <a:extLst/>
            </p:cNvPr>
            <p:cNvSpPr/>
            <p:nvPr/>
          </p:nvSpPr>
          <p:spPr bwMode="auto">
            <a:xfrm>
              <a:off x="8781515" y="1707087"/>
              <a:ext cx="258533" cy="2585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11975" y="1836357"/>
            <a:ext cx="2076327" cy="2045255"/>
            <a:chOff x="3311975" y="1836355"/>
            <a:chExt cx="2076326" cy="2045255"/>
          </a:xfrm>
        </p:grpSpPr>
        <p:sp>
          <p:nvSpPr>
            <p:cNvPr id="38" name="Oval 37"/>
            <p:cNvSpPr/>
            <p:nvPr/>
          </p:nvSpPr>
          <p:spPr bwMode="auto">
            <a:xfrm>
              <a:off x="3402899" y="2018180"/>
              <a:ext cx="1863430" cy="186343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20" name="Connector: Curved 119"/>
            <p:cNvCxnSpPr>
              <a:cxnSpLocks/>
              <a:stCxn id="116" idx="6"/>
              <a:endCxn id="38" idx="0"/>
            </p:cNvCxnSpPr>
            <p:nvPr/>
          </p:nvCxnSpPr>
          <p:spPr>
            <a:xfrm>
              <a:off x="3845276" y="1836355"/>
              <a:ext cx="489338" cy="181825"/>
            </a:xfrm>
            <a:prstGeom prst="curvedConnector2">
              <a:avLst/>
            </a:prstGeom>
            <a:ln w="28575">
              <a:solidFill>
                <a:schemeClr val="accent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3551183" y="2499983"/>
              <a:ext cx="154894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Latest changes </a:t>
              </a:r>
            </a:p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Synced and built in </a:t>
              </a: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ROLLING BUILDS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170" name="Isosceles Triangle 169"/>
            <p:cNvSpPr/>
            <p:nvPr/>
          </p:nvSpPr>
          <p:spPr bwMode="auto">
            <a:xfrm rot="9911189">
              <a:off x="5107151" y="2716051"/>
              <a:ext cx="281150" cy="242371"/>
            </a:xfrm>
            <a:prstGeom prst="triangl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1" name="Isosceles Triangle 170"/>
            <p:cNvSpPr/>
            <p:nvPr/>
          </p:nvSpPr>
          <p:spPr bwMode="auto">
            <a:xfrm rot="20463847">
              <a:off x="3311975" y="3078735"/>
              <a:ext cx="281150" cy="242371"/>
            </a:xfrm>
            <a:prstGeom prst="triangl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89943" y="3230488"/>
            <a:ext cx="2317931" cy="1983710"/>
            <a:chOff x="5389942" y="3230486"/>
            <a:chExt cx="2317931" cy="1983709"/>
          </a:xfrm>
        </p:grpSpPr>
        <p:sp>
          <p:nvSpPr>
            <p:cNvPr id="6" name="Rectangle 5"/>
            <p:cNvSpPr/>
            <p:nvPr/>
          </p:nvSpPr>
          <p:spPr bwMode="auto">
            <a:xfrm>
              <a:off x="5753695" y="3691482"/>
              <a:ext cx="1216533" cy="5801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prstClr val="black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34430" y="3743041"/>
              <a:ext cx="98172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Pre-</a:t>
              </a:r>
              <a:r>
                <a:rPr lang="en-US" sz="900" kern="0" err="1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Checkin</a:t>
              </a:r>
              <a:endParaRPr lang="en-US" sz="900" kern="0">
                <a:solidFill>
                  <a:prstClr val="black"/>
                </a:solidFill>
                <a:latin typeface="Segoe UI Light"/>
                <a:ea typeface="Segoe UI" pitchFamily="34" charset="0"/>
                <a:cs typeface="Segoe UI" pitchFamily="34" charset="0"/>
              </a:endParaRP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BUILD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  <p:cxnSp>
          <p:nvCxnSpPr>
            <p:cNvPr id="8" name="Connector: Curved 7"/>
            <p:cNvCxnSpPr>
              <a:cxnSpLocks/>
              <a:endCxn id="6" idx="0"/>
            </p:cNvCxnSpPr>
            <p:nvPr/>
          </p:nvCxnSpPr>
          <p:spPr>
            <a:xfrm rot="16200000" flipH="1">
              <a:off x="5933214" y="3262734"/>
              <a:ext cx="460996" cy="396499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48"/>
            <p:cNvCxnSpPr>
              <a:cxnSpLocks/>
              <a:stCxn id="82" idx="6"/>
              <a:endCxn id="6" idx="2"/>
            </p:cNvCxnSpPr>
            <p:nvPr/>
          </p:nvCxnSpPr>
          <p:spPr>
            <a:xfrm flipV="1">
              <a:off x="5423903" y="4271653"/>
              <a:ext cx="938059" cy="942542"/>
            </a:xfrm>
            <a:prstGeom prst="curvedConnector2">
              <a:avLst/>
            </a:prstGeom>
            <a:ln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5389942" y="4484358"/>
              <a:ext cx="2317931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Combined with scoped</a:t>
              </a: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CHANGES FROM DEV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</p:grpSp>
      <p:sp>
        <p:nvSpPr>
          <p:cNvPr id="84" name="Rectangle 83"/>
          <p:cNvSpPr/>
          <p:nvPr/>
        </p:nvSpPr>
        <p:spPr bwMode="auto">
          <a:xfrm>
            <a:off x="9027737" y="3892633"/>
            <a:ext cx="498239" cy="3025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48720" y="3692453"/>
            <a:ext cx="1216533" cy="580171"/>
            <a:chOff x="7748720" y="3692450"/>
            <a:chExt cx="1216533" cy="580171"/>
          </a:xfrm>
        </p:grpSpPr>
        <p:sp>
          <p:nvSpPr>
            <p:cNvPr id="57" name="Rectangle 56"/>
            <p:cNvSpPr/>
            <p:nvPr/>
          </p:nvSpPr>
          <p:spPr bwMode="auto">
            <a:xfrm>
              <a:off x="7748720" y="3692450"/>
              <a:ext cx="1216533" cy="5801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prstClr val="black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29455" y="3744007"/>
              <a:ext cx="98172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Pre-</a:t>
              </a:r>
              <a:r>
                <a:rPr lang="en-US" sz="900" kern="0" err="1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Checkin</a:t>
              </a:r>
              <a:endParaRPr lang="en-US" sz="900" kern="0">
                <a:solidFill>
                  <a:prstClr val="black"/>
                </a:solidFill>
                <a:latin typeface="Segoe UI Light"/>
                <a:ea typeface="Segoe UI" pitchFamily="34" charset="0"/>
                <a:cs typeface="Segoe UI" pitchFamily="34" charset="0"/>
              </a:endParaRP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cs typeface="Segoe UI" pitchFamily="34" charset="0"/>
                </a:rPr>
                <a:t>TEST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79567" y="3269230"/>
            <a:ext cx="981720" cy="936187"/>
            <a:chOff x="6879566" y="3269229"/>
            <a:chExt cx="981720" cy="936186"/>
          </a:xfrm>
        </p:grpSpPr>
        <p:sp>
          <p:nvSpPr>
            <p:cNvPr id="39" name="Rectangle 38"/>
            <p:cNvSpPr/>
            <p:nvPr/>
          </p:nvSpPr>
          <p:spPr>
            <a:xfrm>
              <a:off x="6879566" y="3269229"/>
              <a:ext cx="98172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Successful</a:t>
              </a: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BUILD?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  <p:cxnSp>
          <p:nvCxnSpPr>
            <p:cNvPr id="17" name="Straight Arrow Connector 16"/>
            <p:cNvCxnSpPr>
              <a:cxnSpLocks/>
              <a:stCxn id="64" idx="3"/>
              <a:endCxn id="57" idx="1"/>
            </p:cNvCxnSpPr>
            <p:nvPr/>
          </p:nvCxnSpPr>
          <p:spPr>
            <a:xfrm flipV="1">
              <a:off x="7578246" y="3982536"/>
              <a:ext cx="170474" cy="1136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1" t="24899" r="31028" b="25000"/>
            <a:stretch/>
          </p:blipFill>
          <p:spPr>
            <a:xfrm>
              <a:off x="7124306" y="3761929"/>
              <a:ext cx="453940" cy="44348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785995" y="3230657"/>
            <a:ext cx="2359667" cy="2111537"/>
            <a:chOff x="8785995" y="3230655"/>
            <a:chExt cx="2359666" cy="2111537"/>
          </a:xfrm>
        </p:grpSpPr>
        <p:sp>
          <p:nvSpPr>
            <p:cNvPr id="74" name="Oval 73">
              <a:extLst/>
            </p:cNvPr>
            <p:cNvSpPr/>
            <p:nvPr/>
          </p:nvSpPr>
          <p:spPr bwMode="auto">
            <a:xfrm>
              <a:off x="10207910" y="5083659"/>
              <a:ext cx="258533" cy="25853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85995" y="3230655"/>
              <a:ext cx="98172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Successful</a:t>
              </a: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TEST?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  <p:cxnSp>
          <p:nvCxnSpPr>
            <p:cNvPr id="83" name="Connector: Curved 82"/>
            <p:cNvCxnSpPr>
              <a:cxnSpLocks/>
              <a:stCxn id="23" idx="3"/>
              <a:endCxn id="74" idx="1"/>
            </p:cNvCxnSpPr>
            <p:nvPr/>
          </p:nvCxnSpPr>
          <p:spPr>
            <a:xfrm>
              <a:off x="9514980" y="3971613"/>
              <a:ext cx="730791" cy="1149907"/>
            </a:xfrm>
            <a:prstGeom prst="curvedConnector2">
              <a:avLst/>
            </a:prstGeom>
            <a:ln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9461415" y="4271654"/>
              <a:ext cx="1684246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Once Pre-</a:t>
              </a:r>
              <a:r>
                <a:rPr lang="en-US" sz="900" kern="0" err="1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Checkin</a:t>
              </a:r>
              <a:r>
                <a:rPr lang="en-US" sz="9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 Criteria are met Developer can make a </a:t>
              </a:r>
            </a:p>
            <a:p>
              <a:pPr algn="ctr" defTabSz="914377">
                <a:defRPr/>
              </a:pPr>
              <a:r>
                <a:rPr lang="en-US" sz="1600" kern="0">
                  <a:solidFill>
                    <a:prstClr val="black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PULL REQUEST</a:t>
              </a:r>
              <a:endParaRPr lang="en-US" sz="1100" kern="0">
                <a:solidFill>
                  <a:prstClr val="black"/>
                </a:solidFill>
                <a:latin typeface="Segoe U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8730" y="3733488"/>
              <a:ext cx="4762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568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15" grpId="0"/>
    </p:bldLst>
  </p:timing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30DCDB-895E-4F7D-9777-434613A01B95}"/>
              </a:ext>
            </a:extLst>
          </p:cNvPr>
          <p:cNvSpPr/>
          <p:nvPr/>
        </p:nvSpPr>
        <p:spPr bwMode="auto">
          <a:xfrm>
            <a:off x="1413181" y="1472181"/>
            <a:ext cx="1141827" cy="250851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1B44B-DB56-4260-813F-6E3B80F9D0D5}"/>
              </a:ext>
            </a:extLst>
          </p:cNvPr>
          <p:cNvSpPr/>
          <p:nvPr/>
        </p:nvSpPr>
        <p:spPr bwMode="auto">
          <a:xfrm>
            <a:off x="6669060" y="2112890"/>
            <a:ext cx="3919539" cy="845463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82842"/>
      </p:ext>
    </p:extLst>
  </p:cSld>
  <p:clrMapOvr>
    <a:masterClrMapping/>
  </p:clrMapOvr>
  <p:transition>
    <p:fade/>
  </p:transition>
</p:sld>
</file>

<file path=ppt/slides/slide65.xml><?xml version="1.0" encoding="utf-8"?>
<p:sld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9121" y="246992"/>
            <a:ext cx="8420359" cy="1018765"/>
          </a:xfrm>
          <a:prstGeom prst="rect">
            <a:avLst/>
          </a:prstGeom>
          <a:noFill/>
          <a:effectLst/>
        </p:spPr>
        <p:txBody>
          <a:bodyPr wrap="square" lIns="182855" tIns="146284" rIns="182855" bIns="146284" rtlCol="0">
            <a:sp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1 Day of Automated Lab Testing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en-US" sz="1867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 Light"/>
              </a:rPr>
              <a:t>We need…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35638" y="4145866"/>
            <a:ext cx="3466983" cy="2062867"/>
            <a:chOff x="4524580" y="4228501"/>
            <a:chExt cx="3536502" cy="21042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9896" y1="33047" x2="59896" y2="33047"/>
                          <a14:foregroundMark x1="49219" y1="31875" x2="49219" y2="31875"/>
                          <a14:foregroundMark x1="52031" y1="18750" x2="52031" y2="18750"/>
                          <a14:foregroundMark x1="55521" y1="16641" x2="55521" y2="16641"/>
                          <a14:foregroundMark x1="52292" y1="76797" x2="52292" y2="76797"/>
                          <a14:foregroundMark x1="42552" y1="73359" x2="42552" y2="73359"/>
                          <a14:foregroundMark x1="37344" y1="70469" x2="37344" y2="70469"/>
                          <a14:foregroundMark x1="32135" y1="76250" x2="32135" y2="76250"/>
                          <a14:foregroundMark x1="34583" y1="80313" x2="34583" y2="80313"/>
                          <a14:foregroundMark x1="55625" y1="46641" x2="55625" y2="46641"/>
                          <a14:foregroundMark x1="51406" y1="47734" x2="51406" y2="47734"/>
                          <a14:foregroundMark x1="52604" y1="46484" x2="52604" y2="46484"/>
                          <a14:foregroundMark x1="52135" y1="42578" x2="52135" y2="42578"/>
                          <a14:foregroundMark x1="51198" y1="44375" x2="51198" y2="44375"/>
                          <a14:foregroundMark x1="52344" y1="43906" x2="52344" y2="43906"/>
                          <a14:foregroundMark x1="52292" y1="40234" x2="52292" y2="40234"/>
                          <a14:foregroundMark x1="52031" y1="15391" x2="52031" y2="15391"/>
                          <a14:foregroundMark x1="51094" y1="15469" x2="51094" y2="15469"/>
                          <a14:foregroundMark x1="52708" y1="14766" x2="52708" y2="14766"/>
                          <a14:foregroundMark x1="53438" y1="14453" x2="53438" y2="14453"/>
                          <a14:foregroundMark x1="34635" y1="76016" x2="34635" y2="76016"/>
                          <a14:foregroundMark x1="65313" y1="21953" x2="65313" y2="21953"/>
                          <a14:foregroundMark x1="67396" y1="22813" x2="67396" y2="22813"/>
                          <a14:foregroundMark x1="69323" y1="23125" x2="69323" y2="23125"/>
                          <a14:foregroundMark x1="70625" y1="23359" x2="70625" y2="23359"/>
                          <a14:foregroundMark x1="72552" y1="23281" x2="72552" y2="23281"/>
                          <a14:foregroundMark x1="75365" y1="24375" x2="75365" y2="24375"/>
                          <a14:foregroundMark x1="76250" y1="24141" x2="76250" y2="24141"/>
                          <a14:foregroundMark x1="76042" y1="23203" x2="76042" y2="23203"/>
                          <a14:foregroundMark x1="72917" y1="23203" x2="72917" y2="23203"/>
                          <a14:foregroundMark x1="71979" y1="21484" x2="71979" y2="21484"/>
                          <a14:foregroundMark x1="75156" y1="29844" x2="75156" y2="29844"/>
                          <a14:foregroundMark x1="77135" y1="23203" x2="77135" y2="232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4736" y="4228501"/>
              <a:ext cx="3156346" cy="21042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24580" y="4566184"/>
              <a:ext cx="1607944" cy="1566428"/>
            </a:xfrm>
            <a:prstGeom prst="rect">
              <a:avLst/>
            </a:prstGeom>
            <a:noFill/>
          </p:spPr>
          <p:txBody>
            <a:bodyPr wrap="square" lIns="182855" tIns="146284" rIns="182855" bIns="146284" rtlCol="0">
              <a:spAutoFit/>
            </a:bodyPr>
            <a:lstStyle/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5999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346</a:t>
              </a:r>
            </a:p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Xboxes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9755" y="4086783"/>
            <a:ext cx="4079005" cy="1983146"/>
            <a:chOff x="101754" y="4168233"/>
            <a:chExt cx="4160798" cy="2022912"/>
          </a:xfrm>
        </p:grpSpPr>
        <p:sp>
          <p:nvSpPr>
            <p:cNvPr id="12" name="TextBox 11"/>
            <p:cNvSpPr txBox="1"/>
            <p:nvPr/>
          </p:nvSpPr>
          <p:spPr>
            <a:xfrm>
              <a:off x="2295815" y="4285652"/>
              <a:ext cx="1966737" cy="1905493"/>
            </a:xfrm>
            <a:prstGeom prst="rect">
              <a:avLst/>
            </a:prstGeom>
            <a:noFill/>
          </p:spPr>
          <p:txBody>
            <a:bodyPr wrap="square" lIns="182855" tIns="146284" rIns="182855" bIns="146284" rtlCol="0">
              <a:spAutoFit/>
            </a:bodyPr>
            <a:lstStyle/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5999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1,214</a:t>
              </a:r>
            </a:p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Virtual Machines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54" y="4168233"/>
              <a:ext cx="2273987" cy="202132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911886" y="2203217"/>
            <a:ext cx="4428175" cy="1772264"/>
            <a:chOff x="7050482" y="2246898"/>
            <a:chExt cx="4516969" cy="18078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0482" y="2246898"/>
              <a:ext cx="2532822" cy="180780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959507" y="2292235"/>
              <a:ext cx="1607944" cy="1566429"/>
            </a:xfrm>
            <a:prstGeom prst="rect">
              <a:avLst/>
            </a:prstGeom>
            <a:noFill/>
          </p:spPr>
          <p:txBody>
            <a:bodyPr wrap="square" lIns="182855" tIns="146284" rIns="182855" bIns="146284" rtlCol="0">
              <a:spAutoFit/>
            </a:bodyPr>
            <a:lstStyle/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5999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246</a:t>
              </a:r>
            </a:p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HoloLens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75304" y="4226822"/>
            <a:ext cx="3321012" cy="1732001"/>
            <a:chOff x="8787272" y="126786"/>
            <a:chExt cx="3387605" cy="17667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73446" y="126786"/>
              <a:ext cx="1901431" cy="172857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87272" y="327089"/>
              <a:ext cx="1931953" cy="1566428"/>
            </a:xfrm>
            <a:prstGeom prst="rect">
              <a:avLst/>
            </a:prstGeom>
            <a:noFill/>
          </p:spPr>
          <p:txBody>
            <a:bodyPr wrap="square" lIns="182855" tIns="146284" rIns="182855" bIns="146284" rtlCol="0">
              <a:spAutoFit/>
            </a:bodyPr>
            <a:lstStyle/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5999" dirty="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46</a:t>
              </a:r>
            </a:p>
            <a:p>
              <a:pPr defTabSz="914377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Segoe UI Light"/>
                </a:rPr>
                <a:t>IoT Devices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90053" y="1676249"/>
            <a:ext cx="1981631" cy="1535636"/>
          </a:xfrm>
          <a:prstGeom prst="rect">
            <a:avLst/>
          </a:prstGeom>
          <a:noFill/>
        </p:spPr>
        <p:txBody>
          <a:bodyPr wrap="square" lIns="182855" tIns="146284" rIns="182855" bIns="146284" rtlCol="0">
            <a:spAutoFit/>
          </a:bodyPr>
          <a:lstStyle/>
          <a:p>
            <a:pPr algn="r" defTabSz="914377">
              <a:lnSpc>
                <a:spcPct val="90000"/>
              </a:lnSpc>
              <a:spcAft>
                <a:spcPts val="600"/>
              </a:spcAft>
            </a:pPr>
            <a:r>
              <a:rPr lang="en-US" sz="5999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 Light"/>
              </a:rPr>
              <a:t>2,511</a:t>
            </a:r>
          </a:p>
          <a:p>
            <a:pPr algn="r" defTabSz="914377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Segoe UI Light"/>
              </a:rPr>
              <a:t>Desktop PCs</a:t>
            </a:r>
          </a:p>
        </p:txBody>
      </p:sp>
      <p:pic>
        <p:nvPicPr>
          <p:cNvPr id="23" name="Picture 22" descr="A close up of an owl&#10;&#10;Description generated with very high confidence">
            <a:extLst>
              <a:ext uri="{FF2B5EF4-FFF2-40B4-BE49-F238E27FC236}">
                <a16:creationId xmlns:a16="http://schemas.microsoft.com/office/drawing/2014/main" id="{CFA5FFC0-BACE-4C4E-8879-32F22DCC8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215" y="1297245"/>
            <a:ext cx="4049430" cy="2274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010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generated with very high confidence">
            <a:extLst>
              <a:ext uri="{FF2B5EF4-FFF2-40B4-BE49-F238E27FC236}">
                <a16:creationId xmlns:a16="http://schemas.microsoft.com/office/drawing/2014/main" id="{93ED3845-6499-4174-BC74-6C31F1CD9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1917" r="26671" b="3406"/>
          <a:stretch/>
        </p:blipFill>
        <p:spPr>
          <a:xfrm>
            <a:off x="4456253" y="0"/>
            <a:ext cx="773574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F8A9EF-D9A4-4502-875B-52CD5D34417D}"/>
              </a:ext>
            </a:extLst>
          </p:cNvPr>
          <p:cNvSpPr/>
          <p:nvPr/>
        </p:nvSpPr>
        <p:spPr>
          <a:xfrm>
            <a:off x="2" y="0"/>
            <a:ext cx="4518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B7D8D-906A-4C53-AE3F-90C6B317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5" y="289513"/>
            <a:ext cx="4141835" cy="899665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Windows Insider Program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F22494-E14D-49EF-A5C0-C20624033B76}"/>
              </a:ext>
            </a:extLst>
          </p:cNvPr>
          <p:cNvSpPr/>
          <p:nvPr/>
        </p:nvSpPr>
        <p:spPr>
          <a:xfrm>
            <a:off x="298988" y="3558043"/>
            <a:ext cx="3867899" cy="95410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377">
              <a:defRPr/>
            </a:pPr>
            <a:r>
              <a:rPr lang="en-US" sz="2800">
                <a:solidFill>
                  <a:srgbClr val="FFFFFF"/>
                </a:solidFill>
                <a:latin typeface="Segoe UI Light"/>
                <a:cs typeface="Segoe UI" panose="020B0502040204020203" pitchFamily="34" charset="0"/>
              </a:rPr>
              <a:t>Listening to our customers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EE964-8CFF-434E-B2BE-F7CAD9ABBB11}"/>
              </a:ext>
            </a:extLst>
          </p:cNvPr>
          <p:cNvSpPr/>
          <p:nvPr/>
        </p:nvSpPr>
        <p:spPr>
          <a:xfrm>
            <a:off x="298988" y="2087538"/>
            <a:ext cx="4047725" cy="95410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377">
              <a:defRPr/>
            </a:pPr>
            <a:r>
              <a:rPr lang="en-US" sz="2800">
                <a:solidFill>
                  <a:srgbClr val="FFFFFF"/>
                </a:solidFill>
                <a:latin typeface="Segoe UI Light"/>
                <a:cs typeface="Segoe UI" panose="020B0502040204020203" pitchFamily="34" charset="0"/>
              </a:rPr>
              <a:t>Launched for Windows 10 development cycle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6B5A12-00DC-4EE1-9756-FBECCE12A148}"/>
              </a:ext>
            </a:extLst>
          </p:cNvPr>
          <p:cNvCxnSpPr/>
          <p:nvPr/>
        </p:nvCxnSpPr>
        <p:spPr>
          <a:xfrm>
            <a:off x="294179" y="3299843"/>
            <a:ext cx="3872708" cy="0"/>
          </a:xfrm>
          <a:prstGeom prst="line">
            <a:avLst/>
          </a:prstGeom>
          <a:ln>
            <a:solidFill>
              <a:schemeClr val="bg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927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7.xml><?xml version="1.0" encoding="utf-8"?>
<p:sld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4200" y="340624"/>
            <a:ext cx="11656483" cy="55399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Why Insiders?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84200" y="1189567"/>
            <a:ext cx="11070168" cy="5302251"/>
          </a:xfrm>
          <a:prstGeom prst="rect">
            <a:avLst/>
          </a:prstGeom>
        </p:spPr>
        <p:txBody>
          <a:bodyPr/>
          <a:lstStyle/>
          <a:p>
            <a:r>
              <a:rPr lang="en-US" sz="2667" dirty="0">
                <a:solidFill>
                  <a:schemeClr val="accent1"/>
                </a:solidFill>
              </a:rPr>
              <a:t>Long History of Beta Programs</a:t>
            </a:r>
          </a:p>
          <a:p>
            <a:r>
              <a:rPr lang="en-US" sz="2667" dirty="0">
                <a:solidFill>
                  <a:schemeClr val="accent1"/>
                </a:solidFill>
              </a:rPr>
              <a:t>Complexity</a:t>
            </a:r>
          </a:p>
          <a:p>
            <a:pPr lvl="2"/>
            <a:r>
              <a:rPr lang="en-US" sz="2400" dirty="0"/>
              <a:t>8.5M Unique Devices </a:t>
            </a:r>
          </a:p>
          <a:p>
            <a:pPr lvl="2"/>
            <a:r>
              <a:rPr lang="en-US" sz="2400" dirty="0"/>
              <a:t>21.2M Unique Apps</a:t>
            </a:r>
          </a:p>
          <a:p>
            <a:pPr lvl="2"/>
            <a:r>
              <a:rPr lang="en-US" sz="2400" dirty="0"/>
              <a:t>[N] Configuration Options</a:t>
            </a:r>
          </a:p>
          <a:p>
            <a:endParaRPr lang="en-US" sz="2667" dirty="0"/>
          </a:p>
          <a:p>
            <a:endParaRPr lang="en-US" sz="2667" dirty="0"/>
          </a:p>
          <a:p>
            <a:r>
              <a:rPr lang="en-US" sz="2667" dirty="0">
                <a:solidFill>
                  <a:schemeClr val="accent1"/>
                </a:solidFill>
              </a:rPr>
              <a:t>Latency</a:t>
            </a:r>
          </a:p>
          <a:p>
            <a:pPr lvl="2"/>
            <a:r>
              <a:rPr lang="en-US" sz="2400" dirty="0"/>
              <a:t>By the time people saw our work, it was too late to give feedback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36833" y="2261735"/>
                <a:ext cx="1718148" cy="1230941"/>
              </a:xfrm>
              <a:prstGeom prst="rect">
                <a:avLst/>
              </a:prstGeom>
              <a:noFill/>
            </p:spPr>
            <p:txBody>
              <a:bodyPr wrap="square" lIns="179285" tIns="143428" rIns="179285" bIns="143428" rtlCol="0">
                <a:spAutoFit/>
              </a:bodyPr>
              <a:lstStyle/>
              <a:p>
                <a:pPr defTabSz="914437">
                  <a:lnSpc>
                    <a:spcPct val="90000"/>
                  </a:lnSpc>
                  <a:spcAft>
                    <a:spcPts val="588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xmlns:a="http://schemas.openxmlformats.org/drawingml/2006/main" lang="en-US" sz="3529" i="1">
                              <a:gradFill>
                                <a:gsLst>
                                  <a:gs pos="2917">
                                    <a:srgbClr val="505050"/>
                                  </a:gs>
                                  <a:gs pos="30000">
                                    <a:srgbClr val="505050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xmlns:a="http://schemas.openxmlformats.org/drawingml/2006/main" lang="en-US" sz="3529" i="1">
                                  <a:gradFill>
                                    <a:gsLst>
                                      <a:gs pos="2917">
                                        <a:srgbClr val="505050"/>
                                      </a:gs>
                                      <a:gs pos="30000">
                                        <a:srgbClr val="505050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xmlns:a="http://schemas.openxmlformats.org/drawingml/2006/main" lang="en-US" sz="3529" i="1">
                                  <a:gradFill>
                                    <a:gsLst>
                                      <a:gs pos="2917">
                                        <a:srgbClr val="505050"/>
                                      </a:gs>
                                      <a:gs pos="30000">
                                        <a:srgbClr val="505050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xmlns:a="http://schemas.openxmlformats.org/drawingml/2006/main" lang="en-US" sz="3529" i="1">
                                  <a:gradFill>
                                    <a:gsLst>
                                      <a:gs pos="2917">
                                        <a:srgbClr val="505050"/>
                                      </a:gs>
                                      <a:gs pos="30000">
                                        <a:srgbClr val="505050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529" err="1">
                  <a:gradFill>
                    <a:gsLst>
                      <a:gs pos="2917">
                        <a:srgbClr val="505050"/>
                      </a:gs>
                      <a:gs pos="30000">
                        <a:srgbClr val="50505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833" y="2261735"/>
                <a:ext cx="1718148" cy="12309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568227" y="2346140"/>
            <a:ext cx="5493661" cy="1028449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2667" i="1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Easily exceeds the number of atoms in the observable universe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4537" y="1455433"/>
            <a:ext cx="7171399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9678" y="3758172"/>
            <a:ext cx="10757097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437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2353">
                <a:solidFill>
                  <a:srgbClr val="505050">
                    <a:lumMod val="60000"/>
                    <a:lumOff val="40000"/>
                  </a:srgbClr>
                </a:solidFill>
                <a:latin typeface="Segoe UI"/>
              </a:rPr>
              <a:t>(Fortunately in the real world these things tend to cluster, but it’s still a big set)</a:t>
            </a:r>
          </a:p>
        </p:txBody>
      </p:sp>
    </p:spTree>
    <p:extLst>
      <p:ext uri="{BB962C8B-B14F-4D97-AF65-F5344CB8AC3E}">
        <p14:creationId xmlns:p14="http://schemas.microsoft.com/office/powerpoint/2010/main" val="3607647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8" grpId="0"/>
    </p:bldLst>
  </p:timing>
</p:sld>
</file>

<file path=ppt/slides/slide68.xml><?xml version="1.0" encoding="utf-8"?>
<p:sld xmlns:a16="http://schemas.microsoft.com/office/drawing/2014/main" xmlns:mc="http://schemas.openxmlformats.org/markup-compatibility/2006" xmlns:v="urn:schemas-microsoft-com:vml" xmlns:c="http://schemas.openxmlformats.org/drawingml/2006/chart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Object 46" hidden="1">
            <a:extLst>
              <a:ext uri="{FF2B5EF4-FFF2-40B4-BE49-F238E27FC236}">
                <a16:creationId xmlns:a16="http://schemas.microsoft.com/office/drawing/2014/main" id="{12052939-51DA-4F68-A30F-F0D9026A1C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47" name="Object 46" hidden="1">
                        <a:extLst>
                          <a:ext uri="{FF2B5EF4-FFF2-40B4-BE49-F238E27FC236}">
                            <a16:creationId xmlns:a16="http://schemas.microsoft.com/office/drawing/2014/main" id="{12052939-51DA-4F68-A30F-F0D9026A1C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C50FF-ED85-4353-9D80-DD41E34ECA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4463"/>
            <a:ext cx="2743200" cy="363537"/>
          </a:xfrm>
          <a:prstGeom prst="rect">
            <a:avLst/>
          </a:prstGeom>
        </p:spPr>
        <p:txBody>
          <a:bodyPr/>
          <a:lstStyle/>
          <a:p>
            <a:pPr defTabSz="914344">
              <a:defRPr/>
            </a:pPr>
            <a:fld id="{6503E857-4F15-4ECA-BD4D-D22AAAB9E67A}" type="slidenum">
              <a:rPr lang="en-US">
                <a:solidFill>
                  <a:srgbClr val="505050"/>
                </a:solidFill>
                <a:latin typeface="Segoe UI"/>
              </a:rPr>
              <a:pPr defTabSz="914344">
                <a:defRPr/>
              </a:pPr>
              <a:t>68</a:t>
            </a:fld>
            <a:endParaRPr lang="en-US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13B806B-65CB-4D70-A498-7C1CC60893B3}"/>
              </a:ext>
            </a:extLst>
          </p:cNvPr>
          <p:cNvSpPr/>
          <p:nvPr/>
        </p:nvSpPr>
        <p:spPr bwMode="auto">
          <a:xfrm>
            <a:off x="1782" y="1"/>
            <a:ext cx="12190220" cy="1255427"/>
          </a:xfrm>
          <a:prstGeom prst="rect">
            <a:avLst/>
          </a:prstGeom>
          <a:gradFill flip="none" rotWithShape="1">
            <a:gsLst>
              <a:gs pos="29000">
                <a:schemeClr val="tx2"/>
              </a:gs>
              <a:gs pos="51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6411" tIns="152188" rIns="190235" bIns="1521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699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IN" sz="4000" b="1" spc="-103" dirty="0">
                <a:ln w="3175">
                  <a:noFill/>
                </a:ln>
                <a:solidFill>
                  <a:srgbClr val="FFFFFF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Windows Development in the Open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3BAF5D-DA37-4A8A-A7F2-2EC329E2A70F}"/>
              </a:ext>
            </a:extLst>
          </p:cNvPr>
          <p:cNvGraphicFramePr/>
          <p:nvPr>
            <p:extLst/>
          </p:nvPr>
        </p:nvGraphicFramePr>
        <p:xfrm>
          <a:off x="72086" y="1231714"/>
          <a:ext cx="12192000" cy="5600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Line Callout 2 (Accent Bar) 6">
            <a:extLst>
              <a:ext uri="{FF2B5EF4-FFF2-40B4-BE49-F238E27FC236}">
                <a16:creationId xmlns:a16="http://schemas.microsoft.com/office/drawing/2014/main" id="{668047F7-8E97-480F-BD01-DF36DD862F87}"/>
              </a:ext>
            </a:extLst>
          </p:cNvPr>
          <p:cNvSpPr/>
          <p:nvPr/>
        </p:nvSpPr>
        <p:spPr bwMode="auto">
          <a:xfrm>
            <a:off x="10123761" y="5758605"/>
            <a:ext cx="1996153" cy="164304"/>
          </a:xfrm>
          <a:prstGeom prst="accentCallout2">
            <a:avLst>
              <a:gd name="adj1" fmla="val 49061"/>
              <a:gd name="adj2" fmla="val -4591"/>
              <a:gd name="adj3" fmla="val 50956"/>
              <a:gd name="adj4" fmla="val -21345"/>
              <a:gd name="adj5" fmla="val 51149"/>
              <a:gd name="adj6" fmla="val -22091"/>
            </a:avLst>
          </a:prstGeom>
          <a:noFill/>
          <a:ln w="28575">
            <a:solidFill>
              <a:srgbClr val="73737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6284" rIns="0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7">
                <a:solidFill>
                  <a:srgbClr val="737373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2 public previews</a:t>
            </a:r>
          </a:p>
        </p:txBody>
      </p:sp>
      <p:sp>
        <p:nvSpPr>
          <p:cNvPr id="7" name="Line Callout 2 (Accent Bar) 7">
            <a:extLst>
              <a:ext uri="{FF2B5EF4-FFF2-40B4-BE49-F238E27FC236}">
                <a16:creationId xmlns:a16="http://schemas.microsoft.com/office/drawing/2014/main" id="{26A6B755-526A-4B97-8F5A-5BF5001A0530}"/>
              </a:ext>
            </a:extLst>
          </p:cNvPr>
          <p:cNvSpPr/>
          <p:nvPr/>
        </p:nvSpPr>
        <p:spPr bwMode="auto">
          <a:xfrm>
            <a:off x="10679584" y="5295220"/>
            <a:ext cx="2242299" cy="198080"/>
          </a:xfrm>
          <a:prstGeom prst="accentCallout2">
            <a:avLst>
              <a:gd name="adj1" fmla="val 47035"/>
              <a:gd name="adj2" fmla="val -3336"/>
              <a:gd name="adj3" fmla="val 45464"/>
              <a:gd name="adj4" fmla="val -10501"/>
              <a:gd name="adj5" fmla="val 44684"/>
              <a:gd name="adj6" fmla="val -3755"/>
            </a:avLst>
          </a:prstGeom>
          <a:noFill/>
          <a:ln w="28575">
            <a:solidFill>
              <a:srgbClr val="73737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6284" rIns="0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7">
                <a:solidFill>
                  <a:srgbClr val="737373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3 public previews</a:t>
            </a:r>
          </a:p>
        </p:txBody>
      </p:sp>
      <p:sp>
        <p:nvSpPr>
          <p:cNvPr id="9" name="Line Callout 2 (Accent Bar) 7">
            <a:extLst>
              <a:ext uri="{FF2B5EF4-FFF2-40B4-BE49-F238E27FC236}">
                <a16:creationId xmlns:a16="http://schemas.microsoft.com/office/drawing/2014/main" id="{03BDD286-BB04-44E8-96B7-CCAC4EFE7B69}"/>
              </a:ext>
            </a:extLst>
          </p:cNvPr>
          <p:cNvSpPr/>
          <p:nvPr/>
        </p:nvSpPr>
        <p:spPr bwMode="auto">
          <a:xfrm>
            <a:off x="5467283" y="4816455"/>
            <a:ext cx="2242299" cy="198080"/>
          </a:xfrm>
          <a:prstGeom prst="accentCallout2">
            <a:avLst>
              <a:gd name="adj1" fmla="val 47035"/>
              <a:gd name="adj2" fmla="val -3336"/>
              <a:gd name="adj3" fmla="val 45464"/>
              <a:gd name="adj4" fmla="val -10501"/>
              <a:gd name="adj5" fmla="val 44684"/>
              <a:gd name="adj6" fmla="val -3755"/>
            </a:avLst>
          </a:prstGeom>
          <a:noFill/>
          <a:ln w="28575">
            <a:solidFill>
              <a:srgbClr val="73737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6284" rIns="0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7">
                <a:solidFill>
                  <a:srgbClr val="737373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1 public preview</a:t>
            </a:r>
          </a:p>
        </p:txBody>
      </p:sp>
      <p:sp>
        <p:nvSpPr>
          <p:cNvPr id="10" name="Line Callout 2 (Accent Bar) 7">
            <a:extLst>
              <a:ext uri="{FF2B5EF4-FFF2-40B4-BE49-F238E27FC236}">
                <a16:creationId xmlns:a16="http://schemas.microsoft.com/office/drawing/2014/main" id="{854E83A8-DDC9-4454-B155-1B4CFD4E4224}"/>
              </a:ext>
            </a:extLst>
          </p:cNvPr>
          <p:cNvSpPr/>
          <p:nvPr/>
        </p:nvSpPr>
        <p:spPr bwMode="auto">
          <a:xfrm>
            <a:off x="3853701" y="3429000"/>
            <a:ext cx="2242299" cy="198080"/>
          </a:xfrm>
          <a:prstGeom prst="accentCallout2">
            <a:avLst>
              <a:gd name="adj1" fmla="val 47035"/>
              <a:gd name="adj2" fmla="val -3336"/>
              <a:gd name="adj3" fmla="val 45464"/>
              <a:gd name="adj4" fmla="val -10501"/>
              <a:gd name="adj5" fmla="val 44684"/>
              <a:gd name="adj6" fmla="val -3755"/>
            </a:avLst>
          </a:prstGeom>
          <a:noFill/>
          <a:ln w="28575">
            <a:solidFill>
              <a:srgbClr val="73737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146284" rIns="0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2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7">
                <a:solidFill>
                  <a:srgbClr val="737373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28 public previews</a:t>
            </a:r>
          </a:p>
        </p:txBody>
      </p:sp>
      <p:sp>
        <p:nvSpPr>
          <p:cNvPr id="11" name="Line Callout 2 (Accent Bar) 7">
            <a:extLst>
              <a:ext uri="{FF2B5EF4-FFF2-40B4-BE49-F238E27FC236}">
                <a16:creationId xmlns:a16="http://schemas.microsoft.com/office/drawing/2014/main" id="{41CB8BA1-C97E-4A89-8AAF-4C4B6334213B}"/>
              </a:ext>
            </a:extLst>
          </p:cNvPr>
          <p:cNvSpPr/>
          <p:nvPr/>
        </p:nvSpPr>
        <p:spPr bwMode="auto">
          <a:xfrm>
            <a:off x="3705884" y="2937797"/>
            <a:ext cx="2242299" cy="198080"/>
          </a:xfrm>
          <a:prstGeom prst="accentCallout2">
            <a:avLst>
              <a:gd name="adj1" fmla="val 47035"/>
              <a:gd name="adj2" fmla="val -3336"/>
              <a:gd name="adj3" fmla="val 45464"/>
              <a:gd name="adj4" fmla="val -10501"/>
              <a:gd name="adj5" fmla="val 44684"/>
              <a:gd name="adj6" fmla="val -3755"/>
            </a:avLst>
          </a:prstGeom>
          <a:noFill/>
          <a:ln w="28575">
            <a:solidFill>
              <a:srgbClr val="73737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146284" rIns="0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2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7">
                <a:solidFill>
                  <a:srgbClr val="737373"/>
                </a:solidFill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25 public previews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1D85BC-725E-4E52-8898-F0ED89DBB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667" y="1583465"/>
            <a:ext cx="3232356" cy="1873359"/>
          </a:xfrm>
          <a:prstGeom prst="rect">
            <a:avLst/>
          </a:prstGeom>
        </p:spPr>
      </p:pic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A1A11864-3BB7-45D3-8147-CE4FC92FF83A}"/>
              </a:ext>
            </a:extLst>
          </p:cNvPr>
          <p:cNvSpPr txBox="1">
            <a:spLocks/>
          </p:cNvSpPr>
          <p:nvPr/>
        </p:nvSpPr>
        <p:spPr>
          <a:xfrm>
            <a:off x="8337123" y="6509106"/>
            <a:ext cx="4114800" cy="34889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en-US" sz="1000">
              <a:solidFill>
                <a:srgbClr val="FFFFFF">
                  <a:lumMod val="65000"/>
                </a:srgbClr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6773423"/>
      </p:ext>
    </p:extLst>
  </p:cSld>
  <p:clrMapOvr>
    <a:masterClrMapping/>
  </p:clrMapOvr>
  <p:transition>
    <p:fade/>
  </p:transition>
</p:sld>
</file>

<file path=ppt/slides/slide69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5905500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5499" y="4505113"/>
            <a:ext cx="6256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lvl="1" algn="ctr" defTabSz="914377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Every country in the world has Insiders, covering ~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 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95% of hardware components found on PCs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8199" y="2374968"/>
            <a:ext cx="5571503" cy="138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5000"/>
              </a:lnSpc>
              <a:defRPr/>
            </a:pP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Insiders are worldwide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" y="1098726"/>
            <a:ext cx="5905497" cy="4003829"/>
            <a:chOff x="2719388" y="1175254"/>
            <a:chExt cx="6291264" cy="4317476"/>
          </a:xfrm>
        </p:grpSpPr>
        <p:pic>
          <p:nvPicPr>
            <p:cNvPr id="1026" name="Picture 6" descr="Machine generated alternative text:&#10;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" r="1298"/>
            <a:stretch/>
          </p:blipFill>
          <p:spPr bwMode="auto">
            <a:xfrm>
              <a:off x="2719388" y="1175254"/>
              <a:ext cx="6291264" cy="4317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5674519" y="4051506"/>
              <a:ext cx="64562" cy="70438"/>
            </a:xfrm>
            <a:custGeom>
              <a:avLst/>
              <a:gdLst>
                <a:gd name="connsiteX0" fmla="*/ 0 w 78850"/>
                <a:gd name="connsiteY0" fmla="*/ 43164 h 86027"/>
                <a:gd name="connsiteX1" fmla="*/ 0 w 78850"/>
                <a:gd name="connsiteY1" fmla="*/ 43164 h 86027"/>
                <a:gd name="connsiteX2" fmla="*/ 14288 w 78850"/>
                <a:gd name="connsiteY2" fmla="*/ 16971 h 86027"/>
                <a:gd name="connsiteX3" fmla="*/ 21432 w 78850"/>
                <a:gd name="connsiteY3" fmla="*/ 9827 h 86027"/>
                <a:gd name="connsiteX4" fmla="*/ 23813 w 78850"/>
                <a:gd name="connsiteY4" fmla="*/ 2683 h 86027"/>
                <a:gd name="connsiteX5" fmla="*/ 40482 w 78850"/>
                <a:gd name="connsiteY5" fmla="*/ 2683 h 86027"/>
                <a:gd name="connsiteX6" fmla="*/ 47625 w 78850"/>
                <a:gd name="connsiteY6" fmla="*/ 16971 h 86027"/>
                <a:gd name="connsiteX7" fmla="*/ 50007 w 78850"/>
                <a:gd name="connsiteY7" fmla="*/ 24114 h 86027"/>
                <a:gd name="connsiteX8" fmla="*/ 54769 w 78850"/>
                <a:gd name="connsiteY8" fmla="*/ 31258 h 86027"/>
                <a:gd name="connsiteX9" fmla="*/ 61913 w 78850"/>
                <a:gd name="connsiteY9" fmla="*/ 45546 h 86027"/>
                <a:gd name="connsiteX10" fmla="*/ 64294 w 78850"/>
                <a:gd name="connsiteY10" fmla="*/ 52689 h 86027"/>
                <a:gd name="connsiteX11" fmla="*/ 76200 w 78850"/>
                <a:gd name="connsiteY11" fmla="*/ 69358 h 86027"/>
                <a:gd name="connsiteX12" fmla="*/ 78582 w 78850"/>
                <a:gd name="connsiteY12" fmla="*/ 76502 h 86027"/>
                <a:gd name="connsiteX13" fmla="*/ 61913 w 78850"/>
                <a:gd name="connsiteY13" fmla="*/ 86027 h 86027"/>
                <a:gd name="connsiteX14" fmla="*/ 52388 w 78850"/>
                <a:gd name="connsiteY14" fmla="*/ 76502 h 86027"/>
                <a:gd name="connsiteX15" fmla="*/ 45244 w 78850"/>
                <a:gd name="connsiteY15" fmla="*/ 74121 h 86027"/>
                <a:gd name="connsiteX16" fmla="*/ 30957 w 78850"/>
                <a:gd name="connsiteY16" fmla="*/ 62214 h 86027"/>
                <a:gd name="connsiteX17" fmla="*/ 23813 w 78850"/>
                <a:gd name="connsiteY17" fmla="*/ 57452 h 86027"/>
                <a:gd name="connsiteX18" fmla="*/ 0 w 78850"/>
                <a:gd name="connsiteY18" fmla="*/ 43164 h 8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50" h="86027">
                  <a:moveTo>
                    <a:pt x="0" y="43164"/>
                  </a:moveTo>
                  <a:lnTo>
                    <a:pt x="0" y="43164"/>
                  </a:lnTo>
                  <a:cubicBezTo>
                    <a:pt x="2716" y="37732"/>
                    <a:pt x="8847" y="23500"/>
                    <a:pt x="14288" y="16971"/>
                  </a:cubicBezTo>
                  <a:cubicBezTo>
                    <a:pt x="16444" y="14384"/>
                    <a:pt x="19051" y="12208"/>
                    <a:pt x="21432" y="9827"/>
                  </a:cubicBezTo>
                  <a:cubicBezTo>
                    <a:pt x="22226" y="7446"/>
                    <a:pt x="21853" y="4251"/>
                    <a:pt x="23813" y="2683"/>
                  </a:cubicBezTo>
                  <a:cubicBezTo>
                    <a:pt x="29968" y="-2241"/>
                    <a:pt x="34685" y="751"/>
                    <a:pt x="40482" y="2683"/>
                  </a:cubicBezTo>
                  <a:cubicBezTo>
                    <a:pt x="46463" y="20630"/>
                    <a:pt x="38398" y="-1483"/>
                    <a:pt x="47625" y="16971"/>
                  </a:cubicBezTo>
                  <a:cubicBezTo>
                    <a:pt x="48748" y="19216"/>
                    <a:pt x="48884" y="21869"/>
                    <a:pt x="50007" y="24114"/>
                  </a:cubicBezTo>
                  <a:cubicBezTo>
                    <a:pt x="51287" y="26674"/>
                    <a:pt x="53489" y="28698"/>
                    <a:pt x="54769" y="31258"/>
                  </a:cubicBezTo>
                  <a:cubicBezTo>
                    <a:pt x="64623" y="50968"/>
                    <a:pt x="48269" y="25081"/>
                    <a:pt x="61913" y="45546"/>
                  </a:cubicBezTo>
                  <a:cubicBezTo>
                    <a:pt x="62707" y="47927"/>
                    <a:pt x="63172" y="50444"/>
                    <a:pt x="64294" y="52689"/>
                  </a:cubicBezTo>
                  <a:cubicBezTo>
                    <a:pt x="66033" y="56167"/>
                    <a:pt x="74585" y="67205"/>
                    <a:pt x="76200" y="69358"/>
                  </a:cubicBezTo>
                  <a:cubicBezTo>
                    <a:pt x="76994" y="71739"/>
                    <a:pt x="79704" y="74257"/>
                    <a:pt x="78582" y="76502"/>
                  </a:cubicBezTo>
                  <a:cubicBezTo>
                    <a:pt x="75699" y="82269"/>
                    <a:pt x="67351" y="84214"/>
                    <a:pt x="61913" y="86027"/>
                  </a:cubicBezTo>
                  <a:cubicBezTo>
                    <a:pt x="42862" y="79678"/>
                    <a:pt x="65088" y="89202"/>
                    <a:pt x="52388" y="76502"/>
                  </a:cubicBezTo>
                  <a:cubicBezTo>
                    <a:pt x="50613" y="74727"/>
                    <a:pt x="47625" y="74915"/>
                    <a:pt x="45244" y="74121"/>
                  </a:cubicBezTo>
                  <a:cubicBezTo>
                    <a:pt x="27500" y="62291"/>
                    <a:pt x="49299" y="77499"/>
                    <a:pt x="30957" y="62214"/>
                  </a:cubicBezTo>
                  <a:cubicBezTo>
                    <a:pt x="28758" y="60382"/>
                    <a:pt x="26194" y="59039"/>
                    <a:pt x="23813" y="57452"/>
                  </a:cubicBezTo>
                  <a:lnTo>
                    <a:pt x="0" y="43164"/>
                  </a:lnTo>
                  <a:close/>
                </a:path>
              </a:pathLst>
            </a:custGeom>
            <a:solidFill>
              <a:srgbClr val="87C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743575" y="3921919"/>
              <a:ext cx="164306" cy="111919"/>
            </a:xfrm>
            <a:custGeom>
              <a:avLst/>
              <a:gdLst>
                <a:gd name="connsiteX0" fmla="*/ 0 w 164306"/>
                <a:gd name="connsiteY0" fmla="*/ 90487 h 111919"/>
                <a:gd name="connsiteX1" fmla="*/ 0 w 164306"/>
                <a:gd name="connsiteY1" fmla="*/ 90487 h 111919"/>
                <a:gd name="connsiteX2" fmla="*/ 30956 w 164306"/>
                <a:gd name="connsiteY2" fmla="*/ 76200 h 111919"/>
                <a:gd name="connsiteX3" fmla="*/ 35719 w 164306"/>
                <a:gd name="connsiteY3" fmla="*/ 66675 h 111919"/>
                <a:gd name="connsiteX4" fmla="*/ 40481 w 164306"/>
                <a:gd name="connsiteY4" fmla="*/ 52387 h 111919"/>
                <a:gd name="connsiteX5" fmla="*/ 42863 w 164306"/>
                <a:gd name="connsiteY5" fmla="*/ 42862 h 111919"/>
                <a:gd name="connsiteX6" fmla="*/ 54769 w 164306"/>
                <a:gd name="connsiteY6" fmla="*/ 33337 h 111919"/>
                <a:gd name="connsiteX7" fmla="*/ 69056 w 164306"/>
                <a:gd name="connsiteY7" fmla="*/ 23812 h 111919"/>
                <a:gd name="connsiteX8" fmla="*/ 76200 w 164306"/>
                <a:gd name="connsiteY8" fmla="*/ 19050 h 111919"/>
                <a:gd name="connsiteX9" fmla="*/ 83344 w 164306"/>
                <a:gd name="connsiteY9" fmla="*/ 14287 h 111919"/>
                <a:gd name="connsiteX10" fmla="*/ 90488 w 164306"/>
                <a:gd name="connsiteY10" fmla="*/ 11906 h 111919"/>
                <a:gd name="connsiteX11" fmla="*/ 114300 w 164306"/>
                <a:gd name="connsiteY11" fmla="*/ 0 h 111919"/>
                <a:gd name="connsiteX12" fmla="*/ 121444 w 164306"/>
                <a:gd name="connsiteY12" fmla="*/ 2381 h 111919"/>
                <a:gd name="connsiteX13" fmla="*/ 123825 w 164306"/>
                <a:gd name="connsiteY13" fmla="*/ 9525 h 111919"/>
                <a:gd name="connsiteX14" fmla="*/ 133350 w 164306"/>
                <a:gd name="connsiteY14" fmla="*/ 23812 h 111919"/>
                <a:gd name="connsiteX15" fmla="*/ 147638 w 164306"/>
                <a:gd name="connsiteY15" fmla="*/ 30956 h 111919"/>
                <a:gd name="connsiteX16" fmla="*/ 154781 w 164306"/>
                <a:gd name="connsiteY16" fmla="*/ 38100 h 111919"/>
                <a:gd name="connsiteX17" fmla="*/ 159544 w 164306"/>
                <a:gd name="connsiteY17" fmla="*/ 52387 h 111919"/>
                <a:gd name="connsiteX18" fmla="*/ 164306 w 164306"/>
                <a:gd name="connsiteY18" fmla="*/ 59531 h 111919"/>
                <a:gd name="connsiteX19" fmla="*/ 161925 w 164306"/>
                <a:gd name="connsiteY19" fmla="*/ 69056 h 111919"/>
                <a:gd name="connsiteX20" fmla="*/ 140494 w 164306"/>
                <a:gd name="connsiteY20" fmla="*/ 85725 h 111919"/>
                <a:gd name="connsiteX21" fmla="*/ 109538 w 164306"/>
                <a:gd name="connsiteY21" fmla="*/ 80962 h 111919"/>
                <a:gd name="connsiteX22" fmla="*/ 100013 w 164306"/>
                <a:gd name="connsiteY22" fmla="*/ 78581 h 111919"/>
                <a:gd name="connsiteX23" fmla="*/ 95250 w 164306"/>
                <a:gd name="connsiteY23" fmla="*/ 71437 h 111919"/>
                <a:gd name="connsiteX24" fmla="*/ 78581 w 164306"/>
                <a:gd name="connsiteY24" fmla="*/ 73819 h 111919"/>
                <a:gd name="connsiteX25" fmla="*/ 76200 w 164306"/>
                <a:gd name="connsiteY25" fmla="*/ 83344 h 111919"/>
                <a:gd name="connsiteX26" fmla="*/ 66675 w 164306"/>
                <a:gd name="connsiteY26" fmla="*/ 111919 h 111919"/>
                <a:gd name="connsiteX27" fmla="*/ 45244 w 164306"/>
                <a:gd name="connsiteY27" fmla="*/ 109537 h 111919"/>
                <a:gd name="connsiteX28" fmla="*/ 40481 w 164306"/>
                <a:gd name="connsiteY28" fmla="*/ 102394 h 111919"/>
                <a:gd name="connsiteX29" fmla="*/ 0 w 164306"/>
                <a:gd name="connsiteY29" fmla="*/ 9048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4306" h="111919">
                  <a:moveTo>
                    <a:pt x="0" y="90487"/>
                  </a:moveTo>
                  <a:lnTo>
                    <a:pt x="0" y="90487"/>
                  </a:lnTo>
                  <a:cubicBezTo>
                    <a:pt x="10319" y="85725"/>
                    <a:pt x="21500" y="82504"/>
                    <a:pt x="30956" y="76200"/>
                  </a:cubicBezTo>
                  <a:cubicBezTo>
                    <a:pt x="33910" y="74231"/>
                    <a:pt x="34401" y="69971"/>
                    <a:pt x="35719" y="66675"/>
                  </a:cubicBezTo>
                  <a:cubicBezTo>
                    <a:pt x="37583" y="62014"/>
                    <a:pt x="39263" y="57257"/>
                    <a:pt x="40481" y="52387"/>
                  </a:cubicBezTo>
                  <a:cubicBezTo>
                    <a:pt x="41275" y="49212"/>
                    <a:pt x="41574" y="45870"/>
                    <a:pt x="42863" y="42862"/>
                  </a:cubicBezTo>
                  <a:cubicBezTo>
                    <a:pt x="47538" y="31956"/>
                    <a:pt x="46209" y="38093"/>
                    <a:pt x="54769" y="33337"/>
                  </a:cubicBezTo>
                  <a:cubicBezTo>
                    <a:pt x="59772" y="30557"/>
                    <a:pt x="64294" y="26987"/>
                    <a:pt x="69056" y="23812"/>
                  </a:cubicBezTo>
                  <a:lnTo>
                    <a:pt x="76200" y="19050"/>
                  </a:lnTo>
                  <a:cubicBezTo>
                    <a:pt x="78581" y="17462"/>
                    <a:pt x="80629" y="15192"/>
                    <a:pt x="83344" y="14287"/>
                  </a:cubicBezTo>
                  <a:lnTo>
                    <a:pt x="90488" y="11906"/>
                  </a:lnTo>
                  <a:cubicBezTo>
                    <a:pt x="107498" y="566"/>
                    <a:pt x="99222" y="3769"/>
                    <a:pt x="114300" y="0"/>
                  </a:cubicBezTo>
                  <a:cubicBezTo>
                    <a:pt x="116681" y="794"/>
                    <a:pt x="119669" y="606"/>
                    <a:pt x="121444" y="2381"/>
                  </a:cubicBezTo>
                  <a:cubicBezTo>
                    <a:pt x="123219" y="4156"/>
                    <a:pt x="122606" y="7331"/>
                    <a:pt x="123825" y="9525"/>
                  </a:cubicBezTo>
                  <a:cubicBezTo>
                    <a:pt x="126605" y="14528"/>
                    <a:pt x="128588" y="20637"/>
                    <a:pt x="133350" y="23812"/>
                  </a:cubicBezTo>
                  <a:cubicBezTo>
                    <a:pt x="142582" y="29967"/>
                    <a:pt x="137779" y="27670"/>
                    <a:pt x="147638" y="30956"/>
                  </a:cubicBezTo>
                  <a:cubicBezTo>
                    <a:pt x="150019" y="33337"/>
                    <a:pt x="153146" y="35156"/>
                    <a:pt x="154781" y="38100"/>
                  </a:cubicBezTo>
                  <a:cubicBezTo>
                    <a:pt x="157219" y="42488"/>
                    <a:pt x="156760" y="48210"/>
                    <a:pt x="159544" y="52387"/>
                  </a:cubicBezTo>
                  <a:lnTo>
                    <a:pt x="164306" y="59531"/>
                  </a:lnTo>
                  <a:cubicBezTo>
                    <a:pt x="163512" y="62706"/>
                    <a:pt x="163802" y="66375"/>
                    <a:pt x="161925" y="69056"/>
                  </a:cubicBezTo>
                  <a:cubicBezTo>
                    <a:pt x="152148" y="83024"/>
                    <a:pt x="151685" y="81995"/>
                    <a:pt x="140494" y="85725"/>
                  </a:cubicBezTo>
                  <a:cubicBezTo>
                    <a:pt x="130175" y="84137"/>
                    <a:pt x="119819" y="82776"/>
                    <a:pt x="109538" y="80962"/>
                  </a:cubicBezTo>
                  <a:cubicBezTo>
                    <a:pt x="106315" y="80393"/>
                    <a:pt x="102736" y="80396"/>
                    <a:pt x="100013" y="78581"/>
                  </a:cubicBezTo>
                  <a:cubicBezTo>
                    <a:pt x="97632" y="76993"/>
                    <a:pt x="96838" y="73818"/>
                    <a:pt x="95250" y="71437"/>
                  </a:cubicBezTo>
                  <a:cubicBezTo>
                    <a:pt x="89694" y="72231"/>
                    <a:pt x="83341" y="70844"/>
                    <a:pt x="78581" y="73819"/>
                  </a:cubicBezTo>
                  <a:cubicBezTo>
                    <a:pt x="75806" y="75554"/>
                    <a:pt x="76663" y="80104"/>
                    <a:pt x="76200" y="83344"/>
                  </a:cubicBezTo>
                  <a:cubicBezTo>
                    <a:pt x="72272" y="110846"/>
                    <a:pt x="80909" y="102429"/>
                    <a:pt x="66675" y="111919"/>
                  </a:cubicBezTo>
                  <a:cubicBezTo>
                    <a:pt x="59531" y="111125"/>
                    <a:pt x="51999" y="111993"/>
                    <a:pt x="45244" y="109537"/>
                  </a:cubicBezTo>
                  <a:cubicBezTo>
                    <a:pt x="42555" y="108559"/>
                    <a:pt x="41901" y="104879"/>
                    <a:pt x="40481" y="102394"/>
                  </a:cubicBezTo>
                  <a:cubicBezTo>
                    <a:pt x="40476" y="102386"/>
                    <a:pt x="6747" y="92471"/>
                    <a:pt x="0" y="90487"/>
                  </a:cubicBezTo>
                  <a:close/>
                </a:path>
              </a:pathLst>
            </a:custGeom>
            <a:solidFill>
              <a:srgbClr val="87C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985392"/>
      </p:ext>
    </p:extLst>
  </p:cSld>
  <p:clrMapOvr>
    <a:masterClrMapping/>
  </p:clrMapOvr>
  <p:transition>
    <p:fade/>
  </p:transition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45192-C5B6-0148-AAF2-A3913E231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43" y="-898902"/>
            <a:ext cx="6994374" cy="905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88010"/>
      </p:ext>
    </p:extLst>
  </p:cSld>
  <p:clrMapOvr>
    <a:masterClrMapping/>
  </p:clrMapOvr>
  <p:transition>
    <p:fade/>
  </p:transition>
</p:sld>
</file>

<file path=ppt/slides/slide7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BC990-47F9-4BAC-AACD-623C2FA6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35" y="351455"/>
            <a:ext cx="6419675" cy="567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544252-8A1F-496A-8A4D-9BDB402A7FFD}"/>
              </a:ext>
            </a:extLst>
          </p:cNvPr>
          <p:cNvSpPr txBox="1"/>
          <p:nvPr/>
        </p:nvSpPr>
        <p:spPr>
          <a:xfrm>
            <a:off x="7563944" y="2008098"/>
            <a:ext cx="4314825" cy="264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7000"/>
              </a:lnSpc>
              <a:defRPr/>
            </a:pPr>
            <a:r>
              <a:rPr lang="en-US" sz="8800">
                <a:latin typeface="Segoe UI Light" panose="020B0502040204020203" pitchFamily="34" charset="0"/>
                <a:cs typeface="Segoe UI Light" panose="020B0502040204020203" pitchFamily="34" charset="0"/>
              </a:rPr>
              <a:t>1.64M</a:t>
            </a:r>
          </a:p>
          <a:p>
            <a:pPr algn="ctr" defTabSz="914377">
              <a:lnSpc>
                <a:spcPts val="7000"/>
              </a:lnSpc>
              <a:defRPr/>
            </a:pPr>
            <a:r>
              <a:rPr lang="en-US" sz="8800">
                <a:latin typeface="Segoe UI Light" panose="020B0502040204020203" pitchFamily="34" charset="0"/>
                <a:cs typeface="Segoe UI Light" panose="020B0502040204020203" pitchFamily="34" charset="0"/>
              </a:rPr>
              <a:t>quests</a:t>
            </a:r>
            <a:r>
              <a:rPr lang="en-US" sz="40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US" sz="400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>
                <a:latin typeface="Segoe UI Light" panose="020B0502040204020203" pitchFamily="34" charset="0"/>
                <a:cs typeface="Segoe UI Light" panose="020B0502040204020203" pitchFamily="34" charset="0"/>
              </a:rPr>
              <a:t>Completed since Oct 2016</a:t>
            </a:r>
            <a:endParaRPr lang="en-US" sz="18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162684"/>
      </p:ext>
    </p:extLst>
  </p:cSld>
  <p:clrMapOvr>
    <a:masterClrMapping/>
  </p:clrMapOvr>
</p:sld>
</file>

<file path=ppt/slides/slide7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D9486-8465-4DDA-944F-6A6A25E04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83" b="49413" l="27757" r="58819">
                        <a14:backgroundMark x1="50145" y1="21219" x2="50145" y2="21219"/>
                        <a14:backgroundMark x1="52912" y1="41850" x2="52912" y2="41850"/>
                        <a14:backgroundMark x1="46923" y1="32305" x2="46923" y2="32305"/>
                        <a14:backgroundMark x1="39736" y1="37812" x2="39736" y2="37812"/>
                        <a14:backgroundMark x1="39447" y1="37078" x2="39447" y2="37078"/>
                        <a14:backgroundMark x1="41305" y1="39060" x2="41305" y2="39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6124" r="39617" b="48793"/>
          <a:stretch/>
        </p:blipFill>
        <p:spPr>
          <a:xfrm rot="20699650">
            <a:off x="2985462" y="1021663"/>
            <a:ext cx="4385211" cy="3320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D629F2-C383-4FD7-B2A7-0AE955218D6A}"/>
              </a:ext>
            </a:extLst>
          </p:cNvPr>
          <p:cNvSpPr txBox="1"/>
          <p:nvPr/>
        </p:nvSpPr>
        <p:spPr>
          <a:xfrm>
            <a:off x="-144966" y="413636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72404265"/>
      </p:ext>
    </p:extLst>
  </p:cSld>
  <p:clrMapOvr>
    <a:masterClrMapping/>
  </p:clrMapOvr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">
            <a:extLst>
              <a:ext uri="{FF2B5EF4-FFF2-40B4-BE49-F238E27FC236}">
                <a16:creationId xmlns:a16="http://schemas.microsoft.com/office/drawing/2014/main" id="{C1B9407B-B4F2-40A2-A841-B81C5CD1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90" y="39054"/>
            <a:ext cx="3000299" cy="399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F169B-FCFF-4BC0-A785-54B70A9E3030}"/>
              </a:ext>
            </a:extLst>
          </p:cNvPr>
          <p:cNvSpPr txBox="1"/>
          <p:nvPr/>
        </p:nvSpPr>
        <p:spPr>
          <a:xfrm>
            <a:off x="-267629" y="3930070"/>
            <a:ext cx="12192000" cy="265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8800">
                <a:latin typeface="Segoe UI Light" panose="020B0502040204020203" pitchFamily="34" charset="0"/>
                <a:cs typeface="Segoe UI Light" panose="020B0502040204020203" pitchFamily="34" charset="0"/>
              </a:rPr>
              <a:t>438,000 </a:t>
            </a:r>
          </a:p>
          <a:p>
            <a:pPr algn="ctr" defTabSz="914377">
              <a:defRPr/>
            </a:pPr>
            <a:r>
              <a:rPr lang="en-US" sz="4400">
                <a:latin typeface="Segoe UI Light" panose="020B0502040204020203" pitchFamily="34" charset="0"/>
                <a:cs typeface="Segoe UI Light" panose="020B0502040204020203" pitchFamily="34" charset="0"/>
              </a:rPr>
              <a:t>Insider problem reports fixed </a:t>
            </a:r>
          </a:p>
          <a:p>
            <a:pPr algn="ctr" defTabSz="914377">
              <a:defRPr/>
            </a:pPr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since Oct 2016</a:t>
            </a:r>
            <a:r>
              <a:rPr lang="en-US" sz="10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US" sz="200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05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83427"/>
      </p:ext>
    </p:extLst>
  </p:cSld>
  <p:clrMapOvr>
    <a:masterClrMapping/>
  </p:clrMapOvr>
  <p:transition>
    <p:fade/>
  </p:transition>
</p:sld>
</file>

<file path=ppt/slides/slide7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D41C-37C9-477C-B57B-88AC7F822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229706"/>
            <a:ext cx="9931400" cy="574453"/>
          </a:xfrm>
          <a:prstGeom prst="rect">
            <a:avLst/>
          </a:prstGeom>
        </p:spPr>
        <p:txBody>
          <a:bodyPr/>
          <a:lstStyle/>
          <a:p>
            <a:r>
              <a:rPr lang="en-US" sz="3733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Insider Data Informs Release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60C9B-DA44-493C-BA35-30D501FD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33" y="1107613"/>
            <a:ext cx="8487099" cy="506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763728"/>
      </p:ext>
    </p:extLst>
  </p:cSld>
  <p:clrMapOvr>
    <a:masterClrMapping/>
  </p:clrMapOvr>
  <p:transition>
    <p:fade/>
  </p:transition>
</p:sld>
</file>

<file path=ppt/slides/slide7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D2F73FB6-CE59-418E-9BCD-3628C26E6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7" r="-1" b="249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B434C-1409-4E04-83CB-AA661057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591509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SHARING IS CARING</a:t>
            </a:r>
          </a:p>
        </p:txBody>
      </p:sp>
    </p:spTree>
    <p:extLst>
      <p:ext uri="{BB962C8B-B14F-4D97-AF65-F5344CB8AC3E}">
        <p14:creationId xmlns:p14="http://schemas.microsoft.com/office/powerpoint/2010/main" val="4280118361"/>
      </p:ext>
    </p:extLst>
  </p:cSld>
  <p:clrMapOvr>
    <a:masterClrMapping/>
  </p:clrMapOvr>
  <p:transition>
    <p:fade/>
  </p:transition>
</p:sld>
</file>

<file path=ppt/slides/slide75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304223" y="1786111"/>
            <a:ext cx="2438275" cy="1344637"/>
          </a:xfrm>
          <a:prstGeom prst="rect">
            <a:avLst/>
          </a:prstGeom>
        </p:spPr>
        <p:txBody>
          <a:bodyPr vert="horz" wrap="square" lIns="448212" tIns="143428" rIns="268927" bIns="143428" rtlCol="0" anchor="t">
            <a:noAutofit/>
          </a:bodyPr>
          <a:lstStyle/>
          <a:p>
            <a:pPr marL="0" marR="0" lvl="0" indent="0" algn="l" defTabSz="9321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0" cap="none" spc="-29" normalizeH="0" baseline="0" noProof="0">
                <a:ln>
                  <a:noFill/>
                </a:ln>
                <a:solidFill>
                  <a:srgbClr val="0870C5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  <a:t>Areas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848217" y="1425253"/>
            <a:ext cx="2438275" cy="1725956"/>
            <a:chOff x="0" y="4775150"/>
            <a:chExt cx="2487168" cy="1760565"/>
          </a:xfrm>
        </p:grpSpPr>
        <p:sp>
          <p:nvSpPr>
            <p:cNvPr id="31" name="TextBox 30"/>
            <p:cNvSpPr txBox="1"/>
            <p:nvPr/>
          </p:nvSpPr>
          <p:spPr>
            <a:xfrm>
              <a:off x="0" y="5164115"/>
              <a:ext cx="2487168" cy="1371600"/>
            </a:xfrm>
            <a:prstGeom prst="rect">
              <a:avLst/>
            </a:prstGeom>
          </p:spPr>
          <p:txBody>
            <a:bodyPr vert="horz" wrap="square" lIns="448212" tIns="143428" rIns="268927" bIns="143428" rtlCol="0" anchor="t">
              <a:noAutofit/>
            </a:bodyPr>
            <a:lstStyle/>
            <a:p>
              <a:pPr marL="0" marR="0" lvl="0" indent="0" algn="l" defTabSz="93211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61" b="0" i="0" u="none" strike="noStrike" kern="0" cap="none" spc="-29" normalizeH="0" baseline="0" noProof="0" err="1">
                  <a:ln>
                    <a:noFill/>
                  </a:ln>
                  <a:solidFill>
                    <a:srgbClr val="0870C5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Owners</a:t>
              </a:r>
              <a:endParaRPr kumimoji="0" lang="fr-FR" sz="1961" b="0" i="0" u="none" strike="noStrike" kern="0" cap="none" spc="-29" normalizeH="0" baseline="0" noProof="0">
                <a:ln>
                  <a:noFill/>
                </a:ln>
                <a:solidFill>
                  <a:srgbClr val="0870C5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endParaRPr>
            </a:p>
          </p:txBody>
        </p:sp>
        <p:sp>
          <p:nvSpPr>
            <p:cNvPr id="41" name="Freeform 9"/>
            <p:cNvSpPr>
              <a:spLocks noChangeAspect="1" noEditPoints="1"/>
            </p:cNvSpPr>
            <p:nvPr/>
          </p:nvSpPr>
          <p:spPr bwMode="auto">
            <a:xfrm>
              <a:off x="706010" y="4775150"/>
              <a:ext cx="401569" cy="328792"/>
            </a:xfrm>
            <a:custGeom>
              <a:avLst/>
              <a:gdLst>
                <a:gd name="T0" fmla="*/ 116 w 128"/>
                <a:gd name="T1" fmla="*/ 36 h 104"/>
                <a:gd name="T2" fmla="*/ 124 w 128"/>
                <a:gd name="T3" fmla="*/ 20 h 104"/>
                <a:gd name="T4" fmla="*/ 104 w 128"/>
                <a:gd name="T5" fmla="*/ 0 h 104"/>
                <a:gd name="T6" fmla="*/ 84 w 128"/>
                <a:gd name="T7" fmla="*/ 20 h 104"/>
                <a:gd name="T8" fmla="*/ 92 w 128"/>
                <a:gd name="T9" fmla="*/ 36 h 104"/>
                <a:gd name="T10" fmla="*/ 84 w 128"/>
                <a:gd name="T11" fmla="*/ 43 h 104"/>
                <a:gd name="T12" fmla="*/ 64 w 128"/>
                <a:gd name="T13" fmla="*/ 32 h 104"/>
                <a:gd name="T14" fmla="*/ 44 w 128"/>
                <a:gd name="T15" fmla="*/ 43 h 104"/>
                <a:gd name="T16" fmla="*/ 36 w 128"/>
                <a:gd name="T17" fmla="*/ 36 h 104"/>
                <a:gd name="T18" fmla="*/ 44 w 128"/>
                <a:gd name="T19" fmla="*/ 20 h 104"/>
                <a:gd name="T20" fmla="*/ 24 w 128"/>
                <a:gd name="T21" fmla="*/ 0 h 104"/>
                <a:gd name="T22" fmla="*/ 4 w 128"/>
                <a:gd name="T23" fmla="*/ 20 h 104"/>
                <a:gd name="T24" fmla="*/ 12 w 128"/>
                <a:gd name="T25" fmla="*/ 36 h 104"/>
                <a:gd name="T26" fmla="*/ 0 w 128"/>
                <a:gd name="T27" fmla="*/ 56 h 104"/>
                <a:gd name="T28" fmla="*/ 8 w 128"/>
                <a:gd name="T29" fmla="*/ 56 h 104"/>
                <a:gd name="T30" fmla="*/ 24 w 128"/>
                <a:gd name="T31" fmla="*/ 40 h 104"/>
                <a:gd name="T32" fmla="*/ 40 w 128"/>
                <a:gd name="T33" fmla="*/ 56 h 104"/>
                <a:gd name="T34" fmla="*/ 50 w 128"/>
                <a:gd name="T35" fmla="*/ 76 h 104"/>
                <a:gd name="T36" fmla="*/ 32 w 128"/>
                <a:gd name="T37" fmla="*/ 104 h 104"/>
                <a:gd name="T38" fmla="*/ 40 w 128"/>
                <a:gd name="T39" fmla="*/ 104 h 104"/>
                <a:gd name="T40" fmla="*/ 64 w 128"/>
                <a:gd name="T41" fmla="*/ 80 h 104"/>
                <a:gd name="T42" fmla="*/ 88 w 128"/>
                <a:gd name="T43" fmla="*/ 104 h 104"/>
                <a:gd name="T44" fmla="*/ 96 w 128"/>
                <a:gd name="T45" fmla="*/ 104 h 104"/>
                <a:gd name="T46" fmla="*/ 78 w 128"/>
                <a:gd name="T47" fmla="*/ 76 h 104"/>
                <a:gd name="T48" fmla="*/ 88 w 128"/>
                <a:gd name="T49" fmla="*/ 56 h 104"/>
                <a:gd name="T50" fmla="*/ 104 w 128"/>
                <a:gd name="T51" fmla="*/ 40 h 104"/>
                <a:gd name="T52" fmla="*/ 120 w 128"/>
                <a:gd name="T53" fmla="*/ 56 h 104"/>
                <a:gd name="T54" fmla="*/ 128 w 128"/>
                <a:gd name="T55" fmla="*/ 56 h 104"/>
                <a:gd name="T56" fmla="*/ 116 w 128"/>
                <a:gd name="T57" fmla="*/ 36 h 104"/>
                <a:gd name="T58" fmla="*/ 12 w 128"/>
                <a:gd name="T59" fmla="*/ 20 h 104"/>
                <a:gd name="T60" fmla="*/ 24 w 128"/>
                <a:gd name="T61" fmla="*/ 8 h 104"/>
                <a:gd name="T62" fmla="*/ 36 w 128"/>
                <a:gd name="T63" fmla="*/ 20 h 104"/>
                <a:gd name="T64" fmla="*/ 24 w 128"/>
                <a:gd name="T65" fmla="*/ 32 h 104"/>
                <a:gd name="T66" fmla="*/ 12 w 128"/>
                <a:gd name="T67" fmla="*/ 20 h 104"/>
                <a:gd name="T68" fmla="*/ 64 w 128"/>
                <a:gd name="T69" fmla="*/ 72 h 104"/>
                <a:gd name="T70" fmla="*/ 48 w 128"/>
                <a:gd name="T71" fmla="*/ 56 h 104"/>
                <a:gd name="T72" fmla="*/ 64 w 128"/>
                <a:gd name="T73" fmla="*/ 40 h 104"/>
                <a:gd name="T74" fmla="*/ 80 w 128"/>
                <a:gd name="T75" fmla="*/ 56 h 104"/>
                <a:gd name="T76" fmla="*/ 64 w 128"/>
                <a:gd name="T77" fmla="*/ 72 h 104"/>
                <a:gd name="T78" fmla="*/ 92 w 128"/>
                <a:gd name="T79" fmla="*/ 20 h 104"/>
                <a:gd name="T80" fmla="*/ 104 w 128"/>
                <a:gd name="T81" fmla="*/ 8 h 104"/>
                <a:gd name="T82" fmla="*/ 116 w 128"/>
                <a:gd name="T83" fmla="*/ 20 h 104"/>
                <a:gd name="T84" fmla="*/ 104 w 128"/>
                <a:gd name="T85" fmla="*/ 32 h 104"/>
                <a:gd name="T86" fmla="*/ 92 w 128"/>
                <a:gd name="T87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" h="104">
                  <a:moveTo>
                    <a:pt x="116" y="36"/>
                  </a:moveTo>
                  <a:cubicBezTo>
                    <a:pt x="121" y="32"/>
                    <a:pt x="124" y="26"/>
                    <a:pt x="124" y="20"/>
                  </a:cubicBezTo>
                  <a:cubicBezTo>
                    <a:pt x="124" y="9"/>
                    <a:pt x="115" y="0"/>
                    <a:pt x="104" y="0"/>
                  </a:cubicBezTo>
                  <a:cubicBezTo>
                    <a:pt x="93" y="0"/>
                    <a:pt x="84" y="9"/>
                    <a:pt x="84" y="20"/>
                  </a:cubicBezTo>
                  <a:cubicBezTo>
                    <a:pt x="84" y="26"/>
                    <a:pt x="87" y="32"/>
                    <a:pt x="92" y="36"/>
                  </a:cubicBezTo>
                  <a:cubicBezTo>
                    <a:pt x="89" y="38"/>
                    <a:pt x="86" y="40"/>
                    <a:pt x="84" y="43"/>
                  </a:cubicBezTo>
                  <a:cubicBezTo>
                    <a:pt x="80" y="36"/>
                    <a:pt x="72" y="32"/>
                    <a:pt x="64" y="32"/>
                  </a:cubicBezTo>
                  <a:cubicBezTo>
                    <a:pt x="56" y="32"/>
                    <a:pt x="48" y="36"/>
                    <a:pt x="44" y="43"/>
                  </a:cubicBezTo>
                  <a:cubicBezTo>
                    <a:pt x="42" y="40"/>
                    <a:pt x="39" y="38"/>
                    <a:pt x="36" y="36"/>
                  </a:cubicBezTo>
                  <a:cubicBezTo>
                    <a:pt x="41" y="32"/>
                    <a:pt x="44" y="26"/>
                    <a:pt x="44" y="20"/>
                  </a:cubicBezTo>
                  <a:cubicBezTo>
                    <a:pt x="44" y="9"/>
                    <a:pt x="35" y="0"/>
                    <a:pt x="24" y="0"/>
                  </a:cubicBezTo>
                  <a:cubicBezTo>
                    <a:pt x="13" y="0"/>
                    <a:pt x="4" y="9"/>
                    <a:pt x="4" y="20"/>
                  </a:cubicBezTo>
                  <a:cubicBezTo>
                    <a:pt x="4" y="26"/>
                    <a:pt x="7" y="32"/>
                    <a:pt x="12" y="36"/>
                  </a:cubicBezTo>
                  <a:cubicBezTo>
                    <a:pt x="5" y="40"/>
                    <a:pt x="0" y="48"/>
                    <a:pt x="0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47"/>
                    <a:pt x="15" y="40"/>
                    <a:pt x="24" y="40"/>
                  </a:cubicBezTo>
                  <a:cubicBezTo>
                    <a:pt x="33" y="40"/>
                    <a:pt x="40" y="47"/>
                    <a:pt x="40" y="56"/>
                  </a:cubicBezTo>
                  <a:cubicBezTo>
                    <a:pt x="40" y="64"/>
                    <a:pt x="44" y="71"/>
                    <a:pt x="50" y="76"/>
                  </a:cubicBezTo>
                  <a:cubicBezTo>
                    <a:pt x="39" y="81"/>
                    <a:pt x="32" y="92"/>
                    <a:pt x="32" y="104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40" y="91"/>
                    <a:pt x="51" y="80"/>
                    <a:pt x="64" y="80"/>
                  </a:cubicBezTo>
                  <a:cubicBezTo>
                    <a:pt x="77" y="80"/>
                    <a:pt x="88" y="91"/>
                    <a:pt x="88" y="104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92"/>
                    <a:pt x="89" y="81"/>
                    <a:pt x="78" y="76"/>
                  </a:cubicBezTo>
                  <a:cubicBezTo>
                    <a:pt x="84" y="71"/>
                    <a:pt x="88" y="64"/>
                    <a:pt x="88" y="56"/>
                  </a:cubicBezTo>
                  <a:cubicBezTo>
                    <a:pt x="88" y="47"/>
                    <a:pt x="95" y="40"/>
                    <a:pt x="104" y="40"/>
                  </a:cubicBezTo>
                  <a:cubicBezTo>
                    <a:pt x="113" y="40"/>
                    <a:pt x="120" y="47"/>
                    <a:pt x="120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48"/>
                    <a:pt x="123" y="40"/>
                    <a:pt x="116" y="36"/>
                  </a:cubicBezTo>
                  <a:moveTo>
                    <a:pt x="12" y="20"/>
                  </a:moveTo>
                  <a:cubicBezTo>
                    <a:pt x="12" y="14"/>
                    <a:pt x="17" y="8"/>
                    <a:pt x="24" y="8"/>
                  </a:cubicBezTo>
                  <a:cubicBezTo>
                    <a:pt x="31" y="8"/>
                    <a:pt x="36" y="14"/>
                    <a:pt x="36" y="20"/>
                  </a:cubicBezTo>
                  <a:cubicBezTo>
                    <a:pt x="36" y="27"/>
                    <a:pt x="31" y="32"/>
                    <a:pt x="24" y="32"/>
                  </a:cubicBezTo>
                  <a:cubicBezTo>
                    <a:pt x="17" y="32"/>
                    <a:pt x="12" y="27"/>
                    <a:pt x="12" y="20"/>
                  </a:cubicBezTo>
                  <a:moveTo>
                    <a:pt x="64" y="72"/>
                  </a:moveTo>
                  <a:cubicBezTo>
                    <a:pt x="55" y="72"/>
                    <a:pt x="48" y="65"/>
                    <a:pt x="48" y="56"/>
                  </a:cubicBezTo>
                  <a:cubicBezTo>
                    <a:pt x="48" y="47"/>
                    <a:pt x="55" y="40"/>
                    <a:pt x="64" y="40"/>
                  </a:cubicBezTo>
                  <a:cubicBezTo>
                    <a:pt x="73" y="40"/>
                    <a:pt x="80" y="47"/>
                    <a:pt x="80" y="56"/>
                  </a:cubicBezTo>
                  <a:cubicBezTo>
                    <a:pt x="80" y="65"/>
                    <a:pt x="73" y="72"/>
                    <a:pt x="64" y="72"/>
                  </a:cubicBezTo>
                  <a:moveTo>
                    <a:pt x="92" y="20"/>
                  </a:moveTo>
                  <a:cubicBezTo>
                    <a:pt x="92" y="14"/>
                    <a:pt x="97" y="8"/>
                    <a:pt x="104" y="8"/>
                  </a:cubicBezTo>
                  <a:cubicBezTo>
                    <a:pt x="111" y="8"/>
                    <a:pt x="116" y="14"/>
                    <a:pt x="116" y="20"/>
                  </a:cubicBezTo>
                  <a:cubicBezTo>
                    <a:pt x="116" y="27"/>
                    <a:pt x="111" y="32"/>
                    <a:pt x="104" y="32"/>
                  </a:cubicBezTo>
                  <a:cubicBezTo>
                    <a:pt x="97" y="32"/>
                    <a:pt x="92" y="27"/>
                    <a:pt x="92" y="20"/>
                  </a:cubicBezTo>
                </a:path>
              </a:pathLst>
            </a:custGeom>
            <a:solidFill>
              <a:srgbClr val="0070C0">
                <a:alpha val="53000"/>
              </a:srgbClr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6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1" y="-381292"/>
            <a:ext cx="2438275" cy="89642"/>
          </a:xfrm>
          <a:prstGeom prst="rect">
            <a:avLst/>
          </a:prstGeom>
          <a:solidFill>
            <a:srgbClr val="B2B2B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438276" y="-381292"/>
            <a:ext cx="2438275" cy="89642"/>
          </a:xfrm>
          <a:prstGeom prst="rect">
            <a:avLst/>
          </a:prstGeom>
          <a:solidFill>
            <a:srgbClr val="F8F8F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76552" y="-381292"/>
            <a:ext cx="2438275" cy="89642"/>
          </a:xfrm>
          <a:prstGeom prst="rect">
            <a:avLst/>
          </a:prstGeom>
          <a:solidFill>
            <a:srgbClr val="B2B2B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4827" y="-381292"/>
            <a:ext cx="2438275" cy="89642"/>
          </a:xfrm>
          <a:prstGeom prst="rect">
            <a:avLst/>
          </a:prstGeom>
          <a:solidFill>
            <a:srgbClr val="F8F8F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753103" y="-381292"/>
            <a:ext cx="2438275" cy="89642"/>
          </a:xfrm>
          <a:prstGeom prst="rect">
            <a:avLst/>
          </a:prstGeom>
          <a:solidFill>
            <a:srgbClr val="B2B2B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5D4AF6-66CA-447D-B75A-35068A96C8AE}"/>
              </a:ext>
            </a:extLst>
          </p:cNvPr>
          <p:cNvSpPr txBox="1"/>
          <p:nvPr/>
        </p:nvSpPr>
        <p:spPr>
          <a:xfrm>
            <a:off x="486136" y="283148"/>
            <a:ext cx="926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Sharing Our Code Internally, In an Open Project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18B1CA0-FEAF-4C3E-951A-3818E697E1EF}"/>
              </a:ext>
            </a:extLst>
          </p:cNvPr>
          <p:cNvGrpSpPr/>
          <p:nvPr/>
        </p:nvGrpSpPr>
        <p:grpSpPr>
          <a:xfrm>
            <a:off x="5133601" y="4402811"/>
            <a:ext cx="2438275" cy="1854387"/>
            <a:chOff x="3370530" y="2220546"/>
            <a:chExt cx="2487168" cy="189157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828EA6D-42D4-47CE-B378-915E0DA0A768}"/>
                </a:ext>
              </a:extLst>
            </p:cNvPr>
            <p:cNvSpPr txBox="1"/>
            <p:nvPr/>
          </p:nvSpPr>
          <p:spPr>
            <a:xfrm>
              <a:off x="3370530" y="2740517"/>
              <a:ext cx="2487168" cy="1371600"/>
            </a:xfrm>
            <a:prstGeom prst="rect">
              <a:avLst/>
            </a:prstGeom>
          </p:spPr>
          <p:txBody>
            <a:bodyPr vert="horz" wrap="square" lIns="448212" tIns="143428" rIns="268927" bIns="143428" rtlCol="0" anchor="t">
              <a:noAutofit/>
            </a:bodyPr>
            <a:lstStyle/>
            <a:p>
              <a:pPr marL="0" marR="0" lvl="0" indent="0" algn="l" defTabSz="93211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1" b="0" i="0" u="none" strike="noStrike" kern="0" cap="none" spc="-29" normalizeH="0" baseline="0" noProof="0">
                  <a:ln>
                    <a:noFill/>
                  </a:ln>
                  <a:gradFill>
                    <a:gsLst>
                      <a:gs pos="30769">
                        <a:srgbClr val="505050"/>
                      </a:gs>
                      <a:gs pos="6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 Semibold" panose="020B0702040204020203" pitchFamily="34" charset="0"/>
                </a:rPr>
                <a:t>Widgets</a:t>
              </a:r>
              <a:endParaRPr kumimoji="0" lang="en-US" sz="1961" b="0" i="0" u="none" strike="noStrike" kern="0" cap="none" spc="-29" normalizeH="0" baseline="0" noProof="0">
                <a:ln>
                  <a:noFill/>
                </a:ln>
                <a:gradFill>
                  <a:gsLst>
                    <a:gs pos="4545">
                      <a:srgbClr val="525252"/>
                    </a:gs>
                    <a:gs pos="20130">
                      <a:srgbClr val="525252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65" name="Freeform 315">
              <a:extLst>
                <a:ext uri="{FF2B5EF4-FFF2-40B4-BE49-F238E27FC236}">
                  <a16:creationId xmlns:a16="http://schemas.microsoft.com/office/drawing/2014/main" id="{E3E8C280-AE91-4BFE-B869-3E6AF090257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43012" y="2220546"/>
              <a:ext cx="360515" cy="359143"/>
            </a:xfrm>
            <a:custGeom>
              <a:avLst/>
              <a:gdLst>
                <a:gd name="T0" fmla="*/ 386 w 772"/>
                <a:gd name="T1" fmla="*/ 386 h 772"/>
                <a:gd name="T2" fmla="*/ 724 w 772"/>
                <a:gd name="T3" fmla="*/ 386 h 772"/>
                <a:gd name="T4" fmla="*/ 722 w 772"/>
                <a:gd name="T5" fmla="*/ 429 h 772"/>
                <a:gd name="T6" fmla="*/ 718 w 772"/>
                <a:gd name="T7" fmla="*/ 470 h 772"/>
                <a:gd name="T8" fmla="*/ 709 w 772"/>
                <a:gd name="T9" fmla="*/ 511 h 772"/>
                <a:gd name="T10" fmla="*/ 695 w 772"/>
                <a:gd name="T11" fmla="*/ 551 h 772"/>
                <a:gd name="T12" fmla="*/ 639 w 772"/>
                <a:gd name="T13" fmla="*/ 642 h 772"/>
                <a:gd name="T14" fmla="*/ 562 w 772"/>
                <a:gd name="T15" fmla="*/ 712 h 772"/>
                <a:gd name="T16" fmla="*/ 467 w 772"/>
                <a:gd name="T17" fmla="*/ 756 h 772"/>
                <a:gd name="T18" fmla="*/ 362 w 772"/>
                <a:gd name="T19" fmla="*/ 772 h 772"/>
                <a:gd name="T20" fmla="*/ 265 w 772"/>
                <a:gd name="T21" fmla="*/ 759 h 772"/>
                <a:gd name="T22" fmla="*/ 179 w 772"/>
                <a:gd name="T23" fmla="*/ 723 h 772"/>
                <a:gd name="T24" fmla="*/ 105 w 772"/>
                <a:gd name="T25" fmla="*/ 666 h 772"/>
                <a:gd name="T26" fmla="*/ 49 w 772"/>
                <a:gd name="T27" fmla="*/ 593 h 772"/>
                <a:gd name="T28" fmla="*/ 12 w 772"/>
                <a:gd name="T29" fmla="*/ 506 h 772"/>
                <a:gd name="T30" fmla="*/ 0 w 772"/>
                <a:gd name="T31" fmla="*/ 410 h 772"/>
                <a:gd name="T32" fmla="*/ 12 w 772"/>
                <a:gd name="T33" fmla="*/ 314 h 772"/>
                <a:gd name="T34" fmla="*/ 49 w 772"/>
                <a:gd name="T35" fmla="*/ 227 h 772"/>
                <a:gd name="T36" fmla="*/ 105 w 772"/>
                <a:gd name="T37" fmla="*/ 154 h 772"/>
                <a:gd name="T38" fmla="*/ 179 w 772"/>
                <a:gd name="T39" fmla="*/ 97 h 772"/>
                <a:gd name="T40" fmla="*/ 265 w 772"/>
                <a:gd name="T41" fmla="*/ 61 h 772"/>
                <a:gd name="T42" fmla="*/ 362 w 772"/>
                <a:gd name="T43" fmla="*/ 48 h 772"/>
                <a:gd name="T44" fmla="*/ 386 w 772"/>
                <a:gd name="T45" fmla="*/ 48 h 772"/>
                <a:gd name="T46" fmla="*/ 386 w 772"/>
                <a:gd name="T47" fmla="*/ 386 h 772"/>
                <a:gd name="T48" fmla="*/ 337 w 772"/>
                <a:gd name="T49" fmla="*/ 434 h 772"/>
                <a:gd name="T50" fmla="*/ 337 w 772"/>
                <a:gd name="T51" fmla="*/ 97 h 772"/>
                <a:gd name="T52" fmla="*/ 259 w 772"/>
                <a:gd name="T53" fmla="*/ 113 h 772"/>
                <a:gd name="T54" fmla="*/ 190 w 772"/>
                <a:gd name="T55" fmla="*/ 147 h 772"/>
                <a:gd name="T56" fmla="*/ 132 w 772"/>
                <a:gd name="T57" fmla="*/ 197 h 772"/>
                <a:gd name="T58" fmla="*/ 87 w 772"/>
                <a:gd name="T59" fmla="*/ 259 h 772"/>
                <a:gd name="T60" fmla="*/ 58 w 772"/>
                <a:gd name="T61" fmla="*/ 331 h 772"/>
                <a:gd name="T62" fmla="*/ 48 w 772"/>
                <a:gd name="T63" fmla="*/ 410 h 772"/>
                <a:gd name="T64" fmla="*/ 59 w 772"/>
                <a:gd name="T65" fmla="*/ 493 h 772"/>
                <a:gd name="T66" fmla="*/ 91 w 772"/>
                <a:gd name="T67" fmla="*/ 568 h 772"/>
                <a:gd name="T68" fmla="*/ 140 w 772"/>
                <a:gd name="T69" fmla="*/ 632 h 772"/>
                <a:gd name="T70" fmla="*/ 203 w 772"/>
                <a:gd name="T71" fmla="*/ 681 h 772"/>
                <a:gd name="T72" fmla="*/ 278 w 772"/>
                <a:gd name="T73" fmla="*/ 713 h 772"/>
                <a:gd name="T74" fmla="*/ 362 w 772"/>
                <a:gd name="T75" fmla="*/ 724 h 772"/>
                <a:gd name="T76" fmla="*/ 441 w 772"/>
                <a:gd name="T77" fmla="*/ 714 h 772"/>
                <a:gd name="T78" fmla="*/ 513 w 772"/>
                <a:gd name="T79" fmla="*/ 685 h 772"/>
                <a:gd name="T80" fmla="*/ 575 w 772"/>
                <a:gd name="T81" fmla="*/ 640 h 772"/>
                <a:gd name="T82" fmla="*/ 624 w 772"/>
                <a:gd name="T83" fmla="*/ 582 h 772"/>
                <a:gd name="T84" fmla="*/ 659 w 772"/>
                <a:gd name="T85" fmla="*/ 512 h 772"/>
                <a:gd name="T86" fmla="*/ 675 w 772"/>
                <a:gd name="T87" fmla="*/ 434 h 772"/>
                <a:gd name="T88" fmla="*/ 337 w 772"/>
                <a:gd name="T89" fmla="*/ 434 h 772"/>
                <a:gd name="T90" fmla="*/ 434 w 772"/>
                <a:gd name="T91" fmla="*/ 0 h 772"/>
                <a:gd name="T92" fmla="*/ 524 w 772"/>
                <a:gd name="T93" fmla="*/ 12 h 772"/>
                <a:gd name="T94" fmla="*/ 605 w 772"/>
                <a:gd name="T95" fmla="*/ 46 h 772"/>
                <a:gd name="T96" fmla="*/ 673 w 772"/>
                <a:gd name="T97" fmla="*/ 99 h 772"/>
                <a:gd name="T98" fmla="*/ 726 w 772"/>
                <a:gd name="T99" fmla="*/ 167 h 772"/>
                <a:gd name="T100" fmla="*/ 760 w 772"/>
                <a:gd name="T101" fmla="*/ 248 h 772"/>
                <a:gd name="T102" fmla="*/ 772 w 772"/>
                <a:gd name="T103" fmla="*/ 338 h 772"/>
                <a:gd name="T104" fmla="*/ 434 w 772"/>
                <a:gd name="T105" fmla="*/ 338 h 772"/>
                <a:gd name="T106" fmla="*/ 434 w 772"/>
                <a:gd name="T107" fmla="*/ 0 h 772"/>
                <a:gd name="T108" fmla="*/ 482 w 772"/>
                <a:gd name="T109" fmla="*/ 289 h 772"/>
                <a:gd name="T110" fmla="*/ 720 w 772"/>
                <a:gd name="T111" fmla="*/ 289 h 772"/>
                <a:gd name="T112" fmla="*/ 691 w 772"/>
                <a:gd name="T113" fmla="*/ 204 h 772"/>
                <a:gd name="T114" fmla="*/ 639 w 772"/>
                <a:gd name="T115" fmla="*/ 133 h 772"/>
                <a:gd name="T116" fmla="*/ 568 w 772"/>
                <a:gd name="T117" fmla="*/ 81 h 772"/>
                <a:gd name="T118" fmla="*/ 482 w 772"/>
                <a:gd name="T119" fmla="*/ 52 h 772"/>
                <a:gd name="T120" fmla="*/ 482 w 772"/>
                <a:gd name="T121" fmla="*/ 289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2" h="772">
                  <a:moveTo>
                    <a:pt x="386" y="386"/>
                  </a:moveTo>
                  <a:cubicBezTo>
                    <a:pt x="724" y="386"/>
                    <a:pt x="724" y="386"/>
                    <a:pt x="724" y="386"/>
                  </a:cubicBezTo>
                  <a:cubicBezTo>
                    <a:pt x="724" y="401"/>
                    <a:pt x="723" y="415"/>
                    <a:pt x="722" y="429"/>
                  </a:cubicBezTo>
                  <a:cubicBezTo>
                    <a:pt x="722" y="443"/>
                    <a:pt x="720" y="456"/>
                    <a:pt x="718" y="470"/>
                  </a:cubicBezTo>
                  <a:cubicBezTo>
                    <a:pt x="716" y="484"/>
                    <a:pt x="713" y="497"/>
                    <a:pt x="709" y="511"/>
                  </a:cubicBezTo>
                  <a:cubicBezTo>
                    <a:pt x="706" y="524"/>
                    <a:pt x="701" y="538"/>
                    <a:pt x="695" y="551"/>
                  </a:cubicBezTo>
                  <a:cubicBezTo>
                    <a:pt x="681" y="585"/>
                    <a:pt x="662" y="615"/>
                    <a:pt x="639" y="642"/>
                  </a:cubicBezTo>
                  <a:cubicBezTo>
                    <a:pt x="617" y="670"/>
                    <a:pt x="591" y="693"/>
                    <a:pt x="562" y="712"/>
                  </a:cubicBezTo>
                  <a:cubicBezTo>
                    <a:pt x="533" y="731"/>
                    <a:pt x="501" y="746"/>
                    <a:pt x="467" y="756"/>
                  </a:cubicBezTo>
                  <a:cubicBezTo>
                    <a:pt x="433" y="767"/>
                    <a:pt x="398" y="772"/>
                    <a:pt x="362" y="772"/>
                  </a:cubicBezTo>
                  <a:cubicBezTo>
                    <a:pt x="328" y="772"/>
                    <a:pt x="296" y="768"/>
                    <a:pt x="265" y="759"/>
                  </a:cubicBezTo>
                  <a:cubicBezTo>
                    <a:pt x="234" y="751"/>
                    <a:pt x="206" y="739"/>
                    <a:pt x="179" y="723"/>
                  </a:cubicBezTo>
                  <a:cubicBezTo>
                    <a:pt x="152" y="707"/>
                    <a:pt x="127" y="688"/>
                    <a:pt x="105" y="666"/>
                  </a:cubicBezTo>
                  <a:cubicBezTo>
                    <a:pt x="83" y="644"/>
                    <a:pt x="64" y="620"/>
                    <a:pt x="49" y="593"/>
                  </a:cubicBezTo>
                  <a:cubicBezTo>
                    <a:pt x="33" y="566"/>
                    <a:pt x="21" y="537"/>
                    <a:pt x="12" y="506"/>
                  </a:cubicBezTo>
                  <a:cubicBezTo>
                    <a:pt x="4" y="476"/>
                    <a:pt x="0" y="444"/>
                    <a:pt x="0" y="410"/>
                  </a:cubicBezTo>
                  <a:cubicBezTo>
                    <a:pt x="0" y="377"/>
                    <a:pt x="4" y="345"/>
                    <a:pt x="12" y="314"/>
                  </a:cubicBezTo>
                  <a:cubicBezTo>
                    <a:pt x="21" y="283"/>
                    <a:pt x="33" y="254"/>
                    <a:pt x="49" y="227"/>
                  </a:cubicBezTo>
                  <a:cubicBezTo>
                    <a:pt x="64" y="200"/>
                    <a:pt x="83" y="176"/>
                    <a:pt x="105" y="154"/>
                  </a:cubicBezTo>
                  <a:cubicBezTo>
                    <a:pt x="127" y="132"/>
                    <a:pt x="152" y="113"/>
                    <a:pt x="179" y="97"/>
                  </a:cubicBezTo>
                  <a:cubicBezTo>
                    <a:pt x="206" y="82"/>
                    <a:pt x="234" y="69"/>
                    <a:pt x="265" y="61"/>
                  </a:cubicBezTo>
                  <a:cubicBezTo>
                    <a:pt x="296" y="52"/>
                    <a:pt x="328" y="48"/>
                    <a:pt x="362" y="48"/>
                  </a:cubicBezTo>
                  <a:cubicBezTo>
                    <a:pt x="386" y="48"/>
                    <a:pt x="386" y="48"/>
                    <a:pt x="386" y="48"/>
                  </a:cubicBezTo>
                  <a:lnTo>
                    <a:pt x="386" y="386"/>
                  </a:lnTo>
                  <a:close/>
                  <a:moveTo>
                    <a:pt x="337" y="434"/>
                  </a:moveTo>
                  <a:cubicBezTo>
                    <a:pt x="337" y="97"/>
                    <a:pt x="337" y="97"/>
                    <a:pt x="337" y="97"/>
                  </a:cubicBezTo>
                  <a:cubicBezTo>
                    <a:pt x="310" y="99"/>
                    <a:pt x="284" y="104"/>
                    <a:pt x="259" y="113"/>
                  </a:cubicBezTo>
                  <a:cubicBezTo>
                    <a:pt x="234" y="122"/>
                    <a:pt x="211" y="133"/>
                    <a:pt x="190" y="147"/>
                  </a:cubicBezTo>
                  <a:cubicBezTo>
                    <a:pt x="169" y="161"/>
                    <a:pt x="149" y="178"/>
                    <a:pt x="132" y="197"/>
                  </a:cubicBezTo>
                  <a:cubicBezTo>
                    <a:pt x="114" y="216"/>
                    <a:pt x="99" y="237"/>
                    <a:pt x="87" y="259"/>
                  </a:cubicBezTo>
                  <a:cubicBezTo>
                    <a:pt x="74" y="282"/>
                    <a:pt x="65" y="306"/>
                    <a:pt x="58" y="331"/>
                  </a:cubicBezTo>
                  <a:cubicBezTo>
                    <a:pt x="51" y="357"/>
                    <a:pt x="48" y="383"/>
                    <a:pt x="48" y="410"/>
                  </a:cubicBezTo>
                  <a:cubicBezTo>
                    <a:pt x="48" y="439"/>
                    <a:pt x="52" y="467"/>
                    <a:pt x="59" y="493"/>
                  </a:cubicBezTo>
                  <a:cubicBezTo>
                    <a:pt x="67" y="520"/>
                    <a:pt x="77" y="545"/>
                    <a:pt x="91" y="568"/>
                  </a:cubicBezTo>
                  <a:cubicBezTo>
                    <a:pt x="104" y="592"/>
                    <a:pt x="121" y="613"/>
                    <a:pt x="140" y="632"/>
                  </a:cubicBezTo>
                  <a:cubicBezTo>
                    <a:pt x="159" y="651"/>
                    <a:pt x="180" y="667"/>
                    <a:pt x="203" y="681"/>
                  </a:cubicBezTo>
                  <a:cubicBezTo>
                    <a:pt x="227" y="694"/>
                    <a:pt x="252" y="705"/>
                    <a:pt x="278" y="713"/>
                  </a:cubicBezTo>
                  <a:cubicBezTo>
                    <a:pt x="305" y="720"/>
                    <a:pt x="333" y="724"/>
                    <a:pt x="362" y="724"/>
                  </a:cubicBezTo>
                  <a:cubicBezTo>
                    <a:pt x="389" y="724"/>
                    <a:pt x="415" y="720"/>
                    <a:pt x="441" y="714"/>
                  </a:cubicBezTo>
                  <a:cubicBezTo>
                    <a:pt x="466" y="707"/>
                    <a:pt x="490" y="697"/>
                    <a:pt x="513" y="685"/>
                  </a:cubicBezTo>
                  <a:cubicBezTo>
                    <a:pt x="535" y="673"/>
                    <a:pt x="556" y="658"/>
                    <a:pt x="575" y="640"/>
                  </a:cubicBezTo>
                  <a:cubicBezTo>
                    <a:pt x="594" y="623"/>
                    <a:pt x="610" y="603"/>
                    <a:pt x="624" y="582"/>
                  </a:cubicBezTo>
                  <a:cubicBezTo>
                    <a:pt x="638" y="560"/>
                    <a:pt x="650" y="537"/>
                    <a:pt x="659" y="512"/>
                  </a:cubicBezTo>
                  <a:cubicBezTo>
                    <a:pt x="667" y="487"/>
                    <a:pt x="673" y="461"/>
                    <a:pt x="675" y="434"/>
                  </a:cubicBezTo>
                  <a:lnTo>
                    <a:pt x="337" y="434"/>
                  </a:lnTo>
                  <a:close/>
                  <a:moveTo>
                    <a:pt x="434" y="0"/>
                  </a:moveTo>
                  <a:cubicBezTo>
                    <a:pt x="465" y="0"/>
                    <a:pt x="495" y="4"/>
                    <a:pt x="524" y="12"/>
                  </a:cubicBezTo>
                  <a:cubicBezTo>
                    <a:pt x="553" y="20"/>
                    <a:pt x="580" y="31"/>
                    <a:pt x="605" y="46"/>
                  </a:cubicBezTo>
                  <a:cubicBezTo>
                    <a:pt x="630" y="61"/>
                    <a:pt x="652" y="78"/>
                    <a:pt x="673" y="99"/>
                  </a:cubicBezTo>
                  <a:cubicBezTo>
                    <a:pt x="693" y="119"/>
                    <a:pt x="711" y="142"/>
                    <a:pt x="726" y="167"/>
                  </a:cubicBezTo>
                  <a:cubicBezTo>
                    <a:pt x="740" y="192"/>
                    <a:pt x="752" y="219"/>
                    <a:pt x="760" y="248"/>
                  </a:cubicBezTo>
                  <a:cubicBezTo>
                    <a:pt x="768" y="277"/>
                    <a:pt x="772" y="307"/>
                    <a:pt x="772" y="338"/>
                  </a:cubicBezTo>
                  <a:cubicBezTo>
                    <a:pt x="434" y="338"/>
                    <a:pt x="434" y="338"/>
                    <a:pt x="434" y="338"/>
                  </a:cubicBezTo>
                  <a:lnTo>
                    <a:pt x="434" y="0"/>
                  </a:lnTo>
                  <a:close/>
                  <a:moveTo>
                    <a:pt x="482" y="289"/>
                  </a:moveTo>
                  <a:cubicBezTo>
                    <a:pt x="720" y="289"/>
                    <a:pt x="720" y="289"/>
                    <a:pt x="720" y="289"/>
                  </a:cubicBezTo>
                  <a:cubicBezTo>
                    <a:pt x="715" y="259"/>
                    <a:pt x="705" y="231"/>
                    <a:pt x="691" y="204"/>
                  </a:cubicBezTo>
                  <a:cubicBezTo>
                    <a:pt x="677" y="178"/>
                    <a:pt x="660" y="154"/>
                    <a:pt x="639" y="133"/>
                  </a:cubicBezTo>
                  <a:cubicBezTo>
                    <a:pt x="618" y="112"/>
                    <a:pt x="594" y="95"/>
                    <a:pt x="568" y="81"/>
                  </a:cubicBezTo>
                  <a:cubicBezTo>
                    <a:pt x="541" y="67"/>
                    <a:pt x="513" y="57"/>
                    <a:pt x="482" y="52"/>
                  </a:cubicBezTo>
                  <a:lnTo>
                    <a:pt x="482" y="28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6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48CD051-6EEA-442B-A543-286155809155}"/>
              </a:ext>
            </a:extLst>
          </p:cNvPr>
          <p:cNvGrpSpPr/>
          <p:nvPr/>
        </p:nvGrpSpPr>
        <p:grpSpPr>
          <a:xfrm>
            <a:off x="3569889" y="5710630"/>
            <a:ext cx="4799377" cy="367019"/>
            <a:chOff x="188396" y="2513281"/>
            <a:chExt cx="4895614" cy="37437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CB06A1-8C8C-4693-B319-57E66CE5F7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6246" y="2887659"/>
              <a:ext cx="2384856" cy="0"/>
            </a:xfrm>
            <a:prstGeom prst="line">
              <a:avLst/>
            </a:prstGeom>
            <a:ln w="12700">
              <a:solidFill>
                <a:srgbClr val="B2B2B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6CEB990-0576-4774-B758-535DD3A95C71}"/>
                </a:ext>
              </a:extLst>
            </p:cNvPr>
            <p:cNvSpPr txBox="1"/>
            <p:nvPr/>
          </p:nvSpPr>
          <p:spPr>
            <a:xfrm>
              <a:off x="188396" y="2513281"/>
              <a:ext cx="4895614" cy="249327"/>
            </a:xfrm>
            <a:prstGeom prst="rect">
              <a:avLst/>
            </a:prstGeom>
            <a:noFill/>
          </p:spPr>
          <p:txBody>
            <a:bodyPr wrap="none" lIns="179285" tIns="0" rIns="179285" bIns="0" rtlCol="0" anchor="ctr">
              <a:spAutoFit/>
            </a:bodyPr>
            <a:lstStyle/>
            <a:p>
              <a:pPr marL="0" marR="0" lvl="0" indent="0" algn="ctr" defTabSz="8963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spc="294" dirty="0">
                  <a:gradFill>
                    <a:gsLst>
                      <a:gs pos="30769">
                        <a:srgbClr val="505050"/>
                      </a:gs>
                      <a:gs pos="60000">
                        <a:srgbClr val="505050"/>
                      </a:gs>
                    </a:gsLst>
                    <a:lin ang="5400000" scaled="0"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Open Microsoft</a:t>
              </a:r>
              <a:r>
                <a:rPr kumimoji="0" lang="en-US" sz="1765" b="0" i="0" u="none" strike="noStrike" kern="0" cap="none" spc="294" normalizeH="0" baseline="0" noProof="0" dirty="0">
                  <a:ln>
                    <a:noFill/>
                  </a:ln>
                  <a:gradFill>
                    <a:gsLst>
                      <a:gs pos="30769">
                        <a:srgbClr val="505050"/>
                      </a:gs>
                      <a:gs pos="6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backlog projects</a:t>
              </a:r>
            </a:p>
          </p:txBody>
        </p:sp>
      </p:grpSp>
      <p:pic>
        <p:nvPicPr>
          <p:cNvPr id="33" name="Graphic 32" descr="Hierarchy">
            <a:extLst>
              <a:ext uri="{FF2B5EF4-FFF2-40B4-BE49-F238E27FC236}">
                <a16:creationId xmlns:a16="http://schemas.microsoft.com/office/drawing/2014/main" id="{1805606E-2E68-4553-9695-F443115D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7655" y="1324745"/>
            <a:ext cx="463804" cy="46380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457CAB4-3383-42BE-954B-24691B7D4381}"/>
              </a:ext>
            </a:extLst>
          </p:cNvPr>
          <p:cNvSpPr txBox="1"/>
          <p:nvPr/>
        </p:nvSpPr>
        <p:spPr>
          <a:xfrm>
            <a:off x="2403951" y="4912561"/>
            <a:ext cx="2438275" cy="1344637"/>
          </a:xfrm>
          <a:prstGeom prst="rect">
            <a:avLst/>
          </a:prstGeom>
        </p:spPr>
        <p:txBody>
          <a:bodyPr vert="horz" wrap="square" lIns="448212" tIns="143428" rIns="268927" bIns="143428" rtlCol="0" anchor="t">
            <a:noAutofit/>
          </a:bodyPr>
          <a:lstStyle/>
          <a:p>
            <a:pPr marL="0" marR="0" lvl="0" indent="0" algn="l" defTabSz="9321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0" cap="none" spc="-29" normalizeH="0" baseline="0" noProof="0">
                <a:ln>
                  <a:noFill/>
                </a:ln>
                <a:gradFill>
                  <a:gsLst>
                    <a:gs pos="30769">
                      <a:srgbClr val="505050"/>
                    </a:gs>
                    <a:gs pos="6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 Semibold" panose="020B0702040204020203" pitchFamily="34" charset="0"/>
              </a:rPr>
              <a:t>Trackers</a:t>
            </a:r>
            <a:endParaRPr kumimoji="0" lang="en-US" sz="1961" b="0" i="0" u="none" strike="noStrike" kern="0" cap="none" spc="-29" normalizeH="0" baseline="0" noProof="0">
              <a:ln>
                <a:noFill/>
              </a:ln>
              <a:gradFill>
                <a:gsLst>
                  <a:gs pos="4545">
                    <a:srgbClr val="525252"/>
                  </a:gs>
                  <a:gs pos="20130">
                    <a:srgbClr val="525252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8" name="Graphic 87" descr="Upward trend">
            <a:extLst>
              <a:ext uri="{FF2B5EF4-FFF2-40B4-BE49-F238E27FC236}">
                <a16:creationId xmlns:a16="http://schemas.microsoft.com/office/drawing/2014/main" id="{464F1E92-1476-4DC4-BA23-13E96CEDC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9609" y="4267604"/>
            <a:ext cx="541218" cy="541218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45FAD9F5-20F8-45B0-8A1F-1E1C5804E161}"/>
              </a:ext>
            </a:extLst>
          </p:cNvPr>
          <p:cNvGrpSpPr/>
          <p:nvPr/>
        </p:nvGrpSpPr>
        <p:grpSpPr>
          <a:xfrm>
            <a:off x="2207433" y="2763729"/>
            <a:ext cx="7449781" cy="367019"/>
            <a:chOff x="-1163360" y="2513281"/>
            <a:chExt cx="7599175" cy="374378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333A013-16CB-4586-91ED-E5D2279FF2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545" y="2887659"/>
              <a:ext cx="3658492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D044F73-C60E-42E7-90DE-AF1B3547D6D6}"/>
                </a:ext>
              </a:extLst>
            </p:cNvPr>
            <p:cNvSpPr txBox="1"/>
            <p:nvPr/>
          </p:nvSpPr>
          <p:spPr>
            <a:xfrm>
              <a:off x="-1163360" y="2513281"/>
              <a:ext cx="7599175" cy="249327"/>
            </a:xfrm>
            <a:prstGeom prst="rect">
              <a:avLst/>
            </a:prstGeom>
            <a:noFill/>
          </p:spPr>
          <p:txBody>
            <a:bodyPr wrap="none" lIns="179285" tIns="0" rIns="179285" bIns="0" rtlCol="0" anchor="ctr">
              <a:spAutoFit/>
            </a:bodyPr>
            <a:lstStyle/>
            <a:p>
              <a:pPr marL="0" marR="0" lvl="0" indent="0" algn="ctr" defTabSz="8963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0" cap="none" spc="294" normalizeH="0" baseline="0" noProof="0">
                  <a:ln>
                    <a:noFill/>
                  </a:ln>
                  <a:solidFill>
                    <a:srgbClr val="0870C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Features available now in an</a:t>
              </a:r>
              <a:r>
                <a:rPr lang="en-US" kern="0" spc="294">
                  <a:solidFill>
                    <a:srgbClr val="0870C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open Microsoft project</a:t>
              </a:r>
              <a:endParaRPr kumimoji="0" lang="en-US" sz="1765" b="0" i="0" u="none" strike="noStrike" kern="0" cap="none" spc="294" normalizeH="0" baseline="0" noProof="0">
                <a:ln>
                  <a:noFill/>
                </a:ln>
                <a:solidFill>
                  <a:srgbClr val="0870C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CF8DA92-829F-42B4-AC52-721343445497}"/>
              </a:ext>
            </a:extLst>
          </p:cNvPr>
          <p:cNvSpPr txBox="1"/>
          <p:nvPr/>
        </p:nvSpPr>
        <p:spPr>
          <a:xfrm>
            <a:off x="7982844" y="4864176"/>
            <a:ext cx="2438275" cy="1344637"/>
          </a:xfrm>
          <a:prstGeom prst="rect">
            <a:avLst/>
          </a:prstGeom>
        </p:spPr>
        <p:txBody>
          <a:bodyPr vert="horz" wrap="square" lIns="448212" tIns="143428" rIns="268927" bIns="143428" rtlCol="0" anchor="t">
            <a:noAutofit/>
          </a:bodyPr>
          <a:lstStyle>
            <a:defPPr>
              <a:defRPr lang="en-US"/>
            </a:defPPr>
            <a:lvl1pPr marR="0" lvl="0" indent="0" defTabSz="932112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961" b="0" i="0" u="none" strike="noStrike" kern="0" cap="none" spc="-29" normalizeH="0" baseline="0">
                <a:ln>
                  <a:noFill/>
                </a:ln>
                <a:gradFill>
                  <a:gsLst>
                    <a:gs pos="30769">
                      <a:srgbClr val="505050"/>
                    </a:gs>
                    <a:gs pos="6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ea typeface="Segoe UI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321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Segoe UI"/>
              </a:rPr>
              <a:t>Dev Productivity</a:t>
            </a:r>
            <a:endParaRPr kumimoji="0" lang="en-US" sz="1961" b="0" i="0" u="none" strike="noStrike" kern="0" cap="none" spc="-29" normalizeH="0" baseline="0" noProof="0">
              <a:ln>
                <a:noFill/>
              </a:ln>
              <a:gradFill>
                <a:gsLst>
                  <a:gs pos="30769">
                    <a:srgbClr val="505050"/>
                  </a:gs>
                  <a:gs pos="6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"/>
              <a:cs typeface="Segoe UI Semibold" panose="020B0702040204020203" pitchFamily="34" charset="0"/>
            </a:endParaRPr>
          </a:p>
        </p:txBody>
      </p:sp>
      <p:pic>
        <p:nvPicPr>
          <p:cNvPr id="29" name="Graphic 28" descr="Run">
            <a:extLst>
              <a:ext uri="{FF2B5EF4-FFF2-40B4-BE49-F238E27FC236}">
                <a16:creationId xmlns:a16="http://schemas.microsoft.com/office/drawing/2014/main" id="{B595C6FB-A291-487C-A30D-560C8E2F1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6943" y="4402811"/>
            <a:ext cx="463804" cy="4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19917"/>
      </p:ext>
    </p:extLst>
  </p:cSld>
  <p:clrMapOvr>
    <a:masterClrMapping/>
  </p:clrMapOvr>
  <p:transition spd="med">
    <p:pull/>
  </p:transition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D96C84-CE2F-46FE-9892-6F2344B37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76" y="549660"/>
            <a:ext cx="5334000" cy="5334000"/>
          </a:xfrm>
          <a:prstGeom prst="rect">
            <a:avLst/>
          </a:prstGeom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917DED41-A23E-4DF4-AA52-A3B79485D0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395730"/>
            <a:ext cx="11917363" cy="553998"/>
          </a:xfrm>
        </p:spPr>
        <p:txBody>
          <a:bodyPr/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Now Sharing That Same Code Out with the World</a:t>
            </a:r>
          </a:p>
        </p:txBody>
      </p:sp>
    </p:spTree>
    <p:extLst>
      <p:ext uri="{BB962C8B-B14F-4D97-AF65-F5344CB8AC3E}">
        <p14:creationId xmlns:p14="http://schemas.microsoft.com/office/powerpoint/2010/main" val="1878735913"/>
      </p:ext>
    </p:extLst>
  </p:cSld>
  <p:clrMapOvr>
    <a:masterClrMapping/>
  </p:clrMapOvr>
  <p:transition>
    <p:fade/>
  </p:transition>
</p:sld>
</file>

<file path=ppt/slides/slide7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314D-D020-4561-8FC4-00CC02E3E2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3163" y="5994400"/>
            <a:ext cx="11018837" cy="554038"/>
          </a:xfrm>
        </p:spPr>
        <p:txBody>
          <a:bodyPr/>
          <a:lstStyle/>
          <a:p>
            <a:r>
              <a:rPr lang="en-US" dirty="0">
                <a:hlinkClick r:id="rId4"/>
              </a:rPr>
              <a:t>http://Aka.ms/WiMigrator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75EB57-168F-4C9B-8D19-DF7EA64A1ADD}"/>
              </a:ext>
            </a:extLst>
          </p:cNvPr>
          <p:cNvSpPr txBox="1">
            <a:spLocks/>
          </p:cNvSpPr>
          <p:nvPr/>
        </p:nvSpPr>
        <p:spPr>
          <a:xfrm>
            <a:off x="3280257" y="104852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WORK ITEM MIGRATOR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CD4B8-F255-4FD2-91F8-F9B6EDE06054}"/>
              </a:ext>
            </a:extLst>
          </p:cNvPr>
          <p:cNvSpPr txBox="1"/>
          <p:nvPr/>
        </p:nvSpPr>
        <p:spPr>
          <a:xfrm>
            <a:off x="80467" y="1130462"/>
            <a:ext cx="6847028" cy="43088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20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WiMigrator</a:t>
            </a: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is a command line tool for migrating work items between VSTS/TFS projects.  This tool was built to archive of the WDG account, but is a general purpose tool for any time work items need to be migrated between accounts.</a:t>
            </a:r>
          </a:p>
          <a:p>
            <a:endParaRPr lang="en-US" sz="2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r>
              <a:rPr lang="en-US" sz="20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Features:</a:t>
            </a:r>
          </a:p>
          <a:p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Migrate the latest revision of a work item or set of work items based on the provided query, including: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Work item links (for work items within the query results set)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Attachments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Git commit links (link to the source git commit)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Work item history (last 200 revisions as an attachment)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Tagging of the source items that have been migrated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457629-3431-454C-80C8-017310B61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53" y="-51206"/>
            <a:ext cx="848075" cy="848075"/>
          </a:xfrm>
          <a:prstGeom prst="rect">
            <a:avLst/>
          </a:prstGeom>
        </p:spPr>
      </p:pic>
      <p:pic>
        <p:nvPicPr>
          <p:cNvPr id="7" name="WIMigrator-t3">
            <a:hlinkClick r:id="" action="ppaction://media"/>
            <a:extLst>
              <a:ext uri="{FF2B5EF4-FFF2-40B4-BE49-F238E27FC236}">
                <a16:creationId xmlns:a16="http://schemas.microsoft.com/office/drawing/2014/main" id="{1A89A237-1601-40AE-A9E0-4130B1ACD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1113" y="1410863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314D-D020-4561-8FC4-00CC02E3E2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0188" y="5994400"/>
            <a:ext cx="6881812" cy="554038"/>
          </a:xfrm>
        </p:spPr>
        <p:txBody>
          <a:bodyPr/>
          <a:lstStyle/>
          <a:p>
            <a:r>
              <a:rPr lang="en-US" dirty="0">
                <a:hlinkClick r:id="rId2"/>
              </a:rPr>
              <a:t>http://Aka.ms/WorkItemOneClick</a:t>
            </a:r>
            <a:r>
              <a:rPr lang="en-US" dirty="0"/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75EB57-168F-4C9B-8D19-DF7EA64A1ADD}"/>
              </a:ext>
            </a:extLst>
          </p:cNvPr>
          <p:cNvSpPr txBox="1">
            <a:spLocks/>
          </p:cNvSpPr>
          <p:nvPr/>
        </p:nvSpPr>
        <p:spPr>
          <a:xfrm>
            <a:off x="3280257" y="104852"/>
            <a:ext cx="4942028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WORK ITEM ONE CLICK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CD4B8-F255-4FD2-91F8-F9B6EDE06054}"/>
              </a:ext>
            </a:extLst>
          </p:cNvPr>
          <p:cNvSpPr txBox="1"/>
          <p:nvPr/>
        </p:nvSpPr>
        <p:spPr>
          <a:xfrm>
            <a:off x="751331" y="1119892"/>
            <a:ext cx="10718903" cy="1846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Built to help create personalized default values that can be used on any form with “one click”, the work item form group extension lets users perform multiple actions on a </a:t>
            </a:r>
            <a:r>
              <a:rPr lang="en-US" sz="20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workitem</a:t>
            </a: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by just a single click. It shows up as a group in work item form where users can manage and perform one click actions. These rules are based on current work item type, project and user's rule subscriptions.</a:t>
            </a:r>
          </a:p>
          <a:p>
            <a:pPr algn="l"/>
            <a:endParaRPr lang="en-US" sz="2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D3DC9-ED9C-4AA8-968A-CC1D09643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53" y="-51206"/>
            <a:ext cx="848075" cy="84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9B1F5-4B1D-4A2D-A69D-F16A56B77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52" y="3289574"/>
            <a:ext cx="9319223" cy="2361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8301536"/>
      </p:ext>
    </p:extLst>
  </p:cSld>
  <p:clrMapOvr>
    <a:masterClrMapping/>
  </p:clrMapOvr>
  <p:transition>
    <p:fade/>
  </p:transition>
</p:sld>
</file>

<file path=ppt/slides/slide7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314D-D020-4561-8FC4-00CC02E3E2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5342" y="6150517"/>
            <a:ext cx="8227741" cy="553998"/>
          </a:xfrm>
        </p:spPr>
        <p:txBody>
          <a:bodyPr/>
          <a:lstStyle/>
          <a:p>
            <a:r>
              <a:rPr lang="en-US" dirty="0">
                <a:hlinkClick r:id="rId2"/>
              </a:rPr>
              <a:t>http://Aka.ms/DependencyTracker</a:t>
            </a:r>
            <a:r>
              <a:rPr lang="en-US" dirty="0"/>
              <a:t>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75EB57-168F-4C9B-8D19-DF7EA64A1ADD}"/>
              </a:ext>
            </a:extLst>
          </p:cNvPr>
          <p:cNvSpPr txBox="1">
            <a:spLocks/>
          </p:cNvSpPr>
          <p:nvPr/>
        </p:nvSpPr>
        <p:spPr>
          <a:xfrm>
            <a:off x="3280257" y="104852"/>
            <a:ext cx="4942028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DEPENDENCY TRACKER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CD4B8-F255-4FD2-91F8-F9B6EDE06054}"/>
              </a:ext>
            </a:extLst>
          </p:cNvPr>
          <p:cNvSpPr txBox="1"/>
          <p:nvPr/>
        </p:nvSpPr>
        <p:spPr>
          <a:xfrm>
            <a:off x="496230" y="712873"/>
            <a:ext cx="10856917" cy="8510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Dependency Tracker allows planning and tracking dependencies across multiple areas. It helps provide  visibility into the health of the dependencies and gives an overall status at a quick glance.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3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1C6E7C-5A92-418B-A07F-D5253DD0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361" y="1883353"/>
            <a:ext cx="6549254" cy="3695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97B21-BD32-48D8-B6F8-961AC7634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4" y="1883353"/>
            <a:ext cx="4716880" cy="262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795192"/>
      </p:ext>
    </p:extLst>
  </p:cSld>
  <p:clrMapOvr>
    <a:masterClrMapping/>
  </p:clrMapOvr>
  <p:transition>
    <p:fade/>
  </p:transition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One Engineering System (”1ES”)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CE660-9DE1-F040-9F1E-BF044E6B4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64" y="972"/>
            <a:ext cx="4571353" cy="68570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CC18D7-EC5C-8849-8B89-1B21746EA538}"/>
              </a:ext>
            </a:extLst>
          </p:cNvPr>
          <p:cNvSpPr/>
          <p:nvPr/>
        </p:nvSpPr>
        <p:spPr bwMode="auto">
          <a:xfrm>
            <a:off x="8467275" y="972"/>
            <a:ext cx="45719" cy="68570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74974E0-1E8D-B34E-8512-153FD19439B1}"/>
              </a:ext>
            </a:extLst>
          </p:cNvPr>
          <p:cNvSpPr txBox="1">
            <a:spLocks/>
          </p:cNvSpPr>
          <p:nvPr/>
        </p:nvSpPr>
        <p:spPr>
          <a:xfrm>
            <a:off x="495275" y="1376635"/>
            <a:ext cx="7198962" cy="4991944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There cannot be a more important thing for an engineer, for a product team, than to work on the systems that drive our productivity. </a:t>
            </a:r>
          </a:p>
          <a:p>
            <a:pPr marL="0" marR="0" lvl="0" indent="0" algn="l" defTabSz="932742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gradFill>
                <a:gsLst>
                  <a:gs pos="125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32742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 I would, any day of the week, trade off features for our own productivity. </a:t>
            </a:r>
          </a:p>
          <a:p>
            <a:pPr marL="0" marR="0" lvl="0" indent="0" algn="l" defTabSz="932742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gradFill>
                <a:gsLst>
                  <a:gs pos="125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32742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 want our best engineers to work on our engineering systems, so that we can later on come back and build all of the new concepts we want.</a:t>
            </a:r>
          </a:p>
          <a:p>
            <a:pPr marL="0" marR="0" lvl="0" indent="0" algn="r" defTabSz="932742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Satya Nadella</a:t>
            </a:r>
          </a:p>
        </p:txBody>
      </p:sp>
    </p:spTree>
    <p:extLst>
      <p:ext uri="{BB962C8B-B14F-4D97-AF65-F5344CB8AC3E}">
        <p14:creationId xmlns:p14="http://schemas.microsoft.com/office/powerpoint/2010/main" val="53357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956" y="4749589"/>
            <a:ext cx="6400800" cy="498598"/>
          </a:xfrm>
        </p:spPr>
        <p:txBody>
          <a:bodyPr/>
          <a:lstStyle/>
          <a:p>
            <a:r>
              <a:rPr lang="en-US" sz="6600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Jill Campbell</a:t>
            </a:r>
            <a:br>
              <a:rPr lang="en-US" dirty="0"/>
            </a:br>
            <a:r>
              <a:rPr lang="en-US" dirty="0"/>
              <a:t>jillhous@microsoft.com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Edward Thomson  </a:t>
            </a:r>
            <a:r>
              <a:rPr lang="en-US" b="0" dirty="0">
                <a:latin typeface="+mn-lt"/>
              </a:rPr>
              <a:t>@</a:t>
            </a:r>
            <a:r>
              <a:rPr lang="en-US" b="0" dirty="0" err="1">
                <a:latin typeface="+mn-lt"/>
              </a:rPr>
              <a:t>ethomson</a:t>
            </a:r>
            <a:br>
              <a:rPr lang="en-US" dirty="0"/>
            </a:br>
            <a:r>
              <a:rPr lang="en-US" dirty="0"/>
              <a:t>ethomson@microsoft.com</a:t>
            </a:r>
          </a:p>
        </p:txBody>
      </p:sp>
    </p:spTree>
    <p:extLst>
      <p:ext uri="{BB962C8B-B14F-4D97-AF65-F5344CB8AC3E}">
        <p14:creationId xmlns:p14="http://schemas.microsoft.com/office/powerpoint/2010/main" val="2424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C823DF-EC34-41F2-A2D0-BBC3CA4A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861774"/>
          </a:xfrm>
        </p:spPr>
        <p:txBody>
          <a:bodyPr/>
          <a:lstStyle/>
          <a:p>
            <a:r>
              <a:rPr lang="en-US" dirty="0"/>
              <a:t>Please evaluate this session</a:t>
            </a:r>
            <a:br>
              <a:rPr lang="en-US" dirty="0"/>
            </a:br>
            <a:r>
              <a:rPr lang="en-US" sz="2000" spc="0" dirty="0">
                <a:latin typeface="+mn-lt"/>
              </a:rPr>
              <a:t>Your feedback is important to us!</a:t>
            </a:r>
            <a:endParaRPr lang="en-US" spc="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5DC89-AD72-4374-B620-726EF1494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9267" y="1635896"/>
            <a:ext cx="6769045" cy="1793104"/>
          </a:xfrm>
        </p:spPr>
        <p:txBody>
          <a:bodyPr/>
          <a:lstStyle/>
          <a:p>
            <a:r>
              <a:rPr lang="en-US" sz="2800" dirty="0"/>
              <a:t>Please evaluate this session through </a:t>
            </a:r>
            <a:r>
              <a:rPr lang="en-US" sz="2800" dirty="0" err="1"/>
              <a:t>MyEvaluations</a:t>
            </a:r>
            <a:r>
              <a:rPr lang="en-US" sz="2800" dirty="0"/>
              <a:t> on the mobile app</a:t>
            </a:r>
            <a:br>
              <a:rPr lang="en-US" sz="2800" dirty="0"/>
            </a:br>
            <a:r>
              <a:rPr lang="en-US" sz="2800" dirty="0"/>
              <a:t>or website.</a:t>
            </a:r>
          </a:p>
          <a:p>
            <a:r>
              <a:rPr lang="en-US" sz="2400" dirty="0">
                <a:latin typeface="+mj-lt"/>
              </a:rPr>
              <a:t>Download the app:</a:t>
            </a:r>
            <a:br>
              <a:rPr lang="en-US" sz="2400" dirty="0">
                <a:latin typeface="+mj-lt"/>
              </a:rPr>
            </a:br>
            <a:r>
              <a:rPr lang="en-US" dirty="0">
                <a:hlinkClick r:id="rId3"/>
              </a:rPr>
              <a:t>https://aka.ms/ignite.mobileApp</a:t>
            </a:r>
            <a:endParaRPr lang="en-US" dirty="0"/>
          </a:p>
          <a:p>
            <a:r>
              <a:rPr lang="en-US" sz="2400" dirty="0">
                <a:latin typeface="+mj-lt"/>
              </a:rPr>
              <a:t>Go to the website: </a:t>
            </a:r>
            <a:r>
              <a:rPr lang="en-US" dirty="0">
                <a:hlinkClick r:id="rId4"/>
              </a:rPr>
              <a:t>https://myignite.techcommunity.microsoft.com/evaluations</a:t>
            </a:r>
            <a:r>
              <a:rPr lang="en-US" dirty="0"/>
              <a:t>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0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E73643-45A1-4573-95D2-AC08C8762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50" y="1765250"/>
            <a:ext cx="7699512" cy="5133007"/>
          </a:xfrm>
          <a:prstGeom prst="rect">
            <a:avLst/>
          </a:prstGeom>
        </p:spPr>
      </p:pic>
      <p:sp>
        <p:nvSpPr>
          <p:cNvPr id="5" name="Title 16">
            <a:extLst>
              <a:ext uri="{FF2B5EF4-FFF2-40B4-BE49-F238E27FC236}">
                <a16:creationId xmlns:a16="http://schemas.microsoft.com/office/drawing/2014/main" id="{38B2CFB5-BE84-4998-8D45-75F4743DAC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11607800" cy="554038"/>
          </a:xfrm>
        </p:spPr>
        <p:txBody>
          <a:bodyPr/>
          <a:lstStyle/>
          <a:p>
            <a:r>
              <a:rPr lang="en-US" b="0" dirty="0"/>
              <a:t>One Engineering System with Azure DevOps</a:t>
            </a:r>
          </a:p>
        </p:txBody>
      </p:sp>
    </p:spTree>
    <p:extLst>
      <p:ext uri="{BB962C8B-B14F-4D97-AF65-F5344CB8AC3E}">
        <p14:creationId xmlns:p14="http://schemas.microsoft.com/office/powerpoint/2010/main" val="183684763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6B10D3DC-79BB-41E0-87BB-BE6A83771BAF}" vid="{4B527ED0-5366-44B3-B1C1-D0D1A74DA9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606EF5350B4AC34299E527B9221D6B5E001A2DF7EB5935C14F830206357EC2322C" ma:contentTypeVersion="28" ma:contentTypeDescription="" ma:contentTypeScope="" ma:versionID="89820f8793a6ca73003c656d7991e932">
  <xsd:schema xmlns:xsd="http://www.w3.org/2001/XMLSchema" xmlns:xs="http://www.w3.org/2001/XMLSchema" xmlns:p="http://schemas.microsoft.com/office/2006/metadata/properties" xmlns:ns1="http://schemas.microsoft.com/sharepoint/v3" xmlns:ns2="5a4b3278-325d-441a-b38f-6f1926bc734e" xmlns:ns3="230e9df3-be65-4c73-a93b-d1236ebd677e" xmlns:ns5="9d1f81f6-e953-47ea-988e-33ed651c58e6" targetNamespace="http://schemas.microsoft.com/office/2006/metadata/properties" ma:root="true" ma:fieldsID="d4fe6f4c1c2f9fef057ecaf6d3d71565" ns1:_="" ns2:_="" ns3:_="" ns5:_="">
    <xsd:import namespace="http://schemas.microsoft.com/sharepoint/v3"/>
    <xsd:import namespace="5a4b3278-325d-441a-b38f-6f1926bc734e"/>
    <xsd:import namespace="230e9df3-be65-4c73-a93b-d1236ebd677e"/>
    <xsd:import namespace="9d1f81f6-e953-47ea-988e-33ed651c58e6"/>
    <xsd:element name="properties">
      <xsd:complexType>
        <xsd:sequence>
          <xsd:element name="documentManagement">
            <xsd:complexType>
              <xsd:all>
                <xsd:element ref="ns2:o33121adfc264c7dbcad13be7db3ea4b" minOccurs="0"/>
                <xsd:element ref="ns3:TaxCatchAll" minOccurs="0"/>
                <xsd:element ref="ns3:TaxCatchAllLabel" minOccurs="0"/>
                <xsd:element ref="ns2:c4b02e5b2c48420dbed84c0f2f02e9a3" minOccurs="0"/>
                <xsd:element ref="ns2:ba5aa7e3a41a404e868a451481761228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j129f3114929433a812312450a84994c" minOccurs="0"/>
                <xsd:element ref="ns2:e1750f71052543bd8c4d7217e9f56da0" minOccurs="0"/>
                <xsd:element ref="ns2:Session_x0020_Code" minOccurs="0"/>
                <xsd:element ref="ns2:MS_x0020_Content_x0020_Owner" minOccurs="0"/>
                <xsd:element ref="ns2:j478fa01fff54a9d85f93cc1f742caa8" minOccurs="0"/>
                <xsd:element ref="ns2:n26c0b7259a14f82a9880173edc4cb73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5:MediaServiceMetadata" minOccurs="0"/>
                <xsd:element ref="ns5:MediaServiceFastMetadata" minOccurs="0"/>
                <xsd:element ref="ns5:MediaServiceEventHashCode" minOccurs="0"/>
                <xsd:element ref="ns5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b3278-325d-441a-b38f-6f1926bc734e" elementFormDefault="qualified">
    <xsd:import namespace="http://schemas.microsoft.com/office/2006/documentManagement/types"/>
    <xsd:import namespace="http://schemas.microsoft.com/office/infopath/2007/PartnerControls"/>
    <xsd:element name="o33121adfc264c7dbcad13be7db3ea4b" ma:index="8" nillable="true" ma:taxonomy="true" ma:internalName="o33121adfc264c7dbcad13be7db3ea4b" ma:taxonomyFieldName="Event_x0020_Name" ma:displayName="Event Name" ma:default="" ma:fieldId="{833121ad-fc26-4c7d-bcad-13be7db3ea4b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c4b02e5b2c48420dbed84c0f2f02e9a3" ma:index="12" nillable="true" ma:taxonomy="true" ma:internalName="c4b02e5b2c48420dbed84c0f2f02e9a3" ma:taxonomyFieldName="Event_x0020_Location" ma:displayName="Event Location" ma:default="" ma:fieldId="{c4b02e5b-2c48-420d-bed8-4c0f2f02e9a3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5aa7e3a41a404e868a451481761228" ma:index="14" nillable="true" ma:taxonomy="true" ma:internalName="ba5aa7e3a41a404e868a451481761228" ma:taxonomyFieldName="Event_x0020_Venue" ma:displayName="Event Venue" ma:default="" ma:fieldId="{ba5aa7e3-a41a-404e-868a-451481761228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j129f3114929433a812312450a84994c" ma:index="21" nillable="true" ma:taxonomy="true" ma:internalName="j129f3114929433a812312450a84994c" ma:taxonomyFieldName="Product" ma:displayName="Product" ma:default="" ma:fieldId="{3129f311-4929-433a-8123-12450a84994c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750f71052543bd8c4d7217e9f56da0" ma:index="23" nillable="true" ma:taxonomy="true" ma:internalName="e1750f71052543bd8c4d7217e9f56da0" ma:taxonomyFieldName="Campaign" ma:displayName="Campaign" ma:default="" ma:fieldId="{e1750f71-0525-43bd-8c4d-7217e9f56da0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j478fa01fff54a9d85f93cc1f742caa8" ma:index="27" nillable="true" ma:taxonomy="true" ma:internalName="j478fa01fff54a9d85f93cc1f742caa8" ma:taxonomyFieldName="Track" ma:displayName="Track" ma:default="" ma:fieldId="{3478fa01-fff5-4a9d-85f9-3cc1f742caa8}" ma:sspId="e385fb40-52d4-4fae-9c5b-3e8ff8a5878e" ma:termSetId="3d852f0a-ed69-4ada-86bc-dbe628c826a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n26c0b7259a14f82a9880173edc4cb73" ma:index="29" nillable="true" ma:taxonomy="true" ma:internalName="n26c0b7259a14f82a9880173edc4cb73" ma:taxonomyFieldName="Audience1" ma:displayName="Audience" ma:default="" ma:fieldId="{726c0b72-59a1-4f82-a988-0173edc4cb73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0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8a521885-91de-4219-9471-899125a19f6f}" ma:internalName="TaxCatchAll" ma:showField="CatchAllData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8a521885-91de-4219-9471-899125a19f6f}" ma:internalName="TaxCatchAllLabel" ma:readOnly="true" ma:showField="CatchAllDataLabel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f81f6-e953-47ea-988e-33ed651c5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4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ernal_x0020_Speaker xmlns="5a4b3278-325d-441a-b38f-6f1926bc734e">Edward Thomson; Jill Campbell</External_x0020_Speaker>
    <j478fa01fff54a9d85f93cc1f742caa8 xmlns="5a4b3278-325d-441a-b38f-6f1926bc734e">
      <Terms xmlns="http://schemas.microsoft.com/office/infopath/2007/PartnerControls"/>
    </j478fa01fff54a9d85f93cc1f742caa8>
    <Event_x0020_End_x0020_Date xmlns="5a4b3278-325d-441a-b38f-6f1926bc734e">2018-09-29T04:00:00+00:00</Event_x0020_End_x0020_Date>
    <LikesCount xmlns="http://schemas.microsoft.com/sharepoint/v3" xsi:nil="true"/>
    <MS_x0020_Speaker xmlns="5a4b3278-325d-441a-b38f-6f1926bc734e">
      <UserInfo>
        <DisplayName/>
        <AccountId xsi:nil="true"/>
        <AccountType/>
      </UserInfo>
    </MS_x0020_Speaker>
    <o33121adfc264c7dbcad13be7db3ea4b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o33121adfc264c7dbcad13be7db3ea4b>
    <Session_x0020_Code xmlns="5a4b3278-325d-441a-b38f-6f1926bc734e">BRK1097</Session_x0020_Code>
    <Presentation_x0020_Date xmlns="5a4b3278-325d-441a-b38f-6f1926bc734e" xsi:nil="true"/>
    <ba5aa7e3a41a404e868a451481761228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Orange County Convention Center</TermName>
          <TermId xmlns="http://schemas.microsoft.com/office/infopath/2007/PartnerControls">bd993e89-aa48-4695-84e0-3b53e88b1a79</TermId>
        </TermInfo>
      </Terms>
    </ba5aa7e3a41a404e868a451481761228>
    <n26c0b7259a14f82a9880173edc4cb73 xmlns="5a4b3278-325d-441a-b38f-6f1926bc734e">
      <Terms xmlns="http://schemas.microsoft.com/office/infopath/2007/PartnerControls"/>
    </n26c0b7259a14f82a9880173edc4cb73>
    <c4b02e5b2c48420dbed84c0f2f02e9a3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Orlando</TermName>
          <TermId xmlns="http://schemas.microsoft.com/office/infopath/2007/PartnerControls">8cc4ed56-1866-4501-a22c-89aafde6f59b</TermId>
        </TermInfo>
      </Terms>
    </c4b02e5b2c48420dbed84c0f2f02e9a3>
    <Event_x0020_Start_x0020_Date xmlns="5a4b3278-325d-441a-b38f-6f1926bc734e">2018-09-22T04:00:00+00:00</Event_x0020_Start_x0020_Date>
    <MS_x0020_Content_x0020_Owner xmlns="5a4b3278-325d-441a-b38f-6f1926bc734e">
      <UserInfo>
        <DisplayName/>
        <AccountId xsi:nil="true"/>
        <AccountType/>
      </UserInfo>
    </MS_x0020_Content_x0020_Own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TaxKeywordTaxHTField>
    <j129f3114929433a812312450a84994c xmlns="5a4b3278-325d-441a-b38f-6f1926bc734e">
      <Terms xmlns="http://schemas.microsoft.com/office/infopath/2007/PartnerControls"/>
    </j129f3114929433a812312450a84994c>
    <TaxCatchAll xmlns="230e9df3-be65-4c73-a93b-d1236ebd677e">
      <Value>88</Value>
      <Value>87</Value>
      <Value>36</Value>
      <Value>35</Value>
    </TaxCatchAll>
    <e1750f71052543bd8c4d7217e9f56da0 xmlns="5a4b3278-325d-441a-b38f-6f1926bc734e">
      <Terms xmlns="http://schemas.microsoft.com/office/infopath/2007/PartnerControls"/>
    </e1750f71052543bd8c4d7217e9f56da0>
  </documentManagement>
</p:properties>
</file>

<file path=customXml/itemProps1.xml><?xml version="1.0" encoding="utf-8"?>
<ds:datastoreItem xmlns:ds="http://schemas.openxmlformats.org/officeDocument/2006/customXml" ds:itemID="{4A112D32-9A39-40DC-A1BD-8DC19494BBA8}"/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9d1f81f6-e953-47ea-988e-33ed651c58e6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5a4b3278-325d-441a-b38f-6f1926bc734e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5936</TotalTime>
  <Words>3937</Words>
  <Application>Microsoft Office PowerPoint</Application>
  <PresentationFormat>Widescreen</PresentationFormat>
  <Paragraphs>831</Paragraphs>
  <Slides>82</Slides>
  <Notes>67</Notes>
  <HiddenSlides>8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7" baseType="lpstr">
      <vt:lpstr>MS PGothic</vt:lpstr>
      <vt:lpstr>Arial</vt:lpstr>
      <vt:lpstr>Calibri</vt:lpstr>
      <vt:lpstr>Cambria Math</vt:lpstr>
      <vt:lpstr>Candara</vt:lpstr>
      <vt:lpstr>Consolas</vt:lpstr>
      <vt:lpstr>Rockwell Extra Bold</vt:lpstr>
      <vt:lpstr>Segoe UI</vt:lpstr>
      <vt:lpstr>Segoe UI Black</vt:lpstr>
      <vt:lpstr>Segoe UI Light</vt:lpstr>
      <vt:lpstr>Segoe UI Semibold</vt:lpstr>
      <vt:lpstr>Segoe UI Semilight</vt:lpstr>
      <vt:lpstr>Wingdings</vt:lpstr>
      <vt:lpstr>5-50203_Microsoft_Ignite_Template</vt:lpstr>
      <vt:lpstr>think-cell Slide</vt:lpstr>
      <vt:lpstr>PowerPoint Presentation</vt:lpstr>
      <vt:lpstr>How Microsoft Builds Software and Services like Windows, powered by Azure DevOps</vt:lpstr>
      <vt:lpstr>Azure DevOps</vt:lpstr>
      <vt:lpstr>What is DevOps?</vt:lpstr>
      <vt:lpstr>Introducing Azure DevOps</vt:lpstr>
      <vt:lpstr>Before Azure DevOps</vt:lpstr>
      <vt:lpstr>PowerPoint Presentation</vt:lpstr>
      <vt:lpstr>One Engineering System (”1ES”)</vt:lpstr>
      <vt:lpstr>One Engineering System with Azure DevOps</vt:lpstr>
      <vt:lpstr>Azure DevOps: Most of Microsoft</vt:lpstr>
      <vt:lpstr>1ES Adoption within Microsoft</vt:lpstr>
      <vt:lpstr>One Engineering System with Azure DevOps</vt:lpstr>
      <vt:lpstr>One Engineering System with Azure DevOps</vt:lpstr>
      <vt:lpstr>PowerPoint Presentation</vt:lpstr>
      <vt:lpstr>PowerPoint Presentation</vt:lpstr>
      <vt:lpstr>Software Products</vt:lpstr>
      <vt:lpstr>Windows and Devices is Larger Than Many Companies</vt:lpstr>
      <vt:lpstr>Scale</vt:lpstr>
      <vt:lpstr>Frequency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Big Problems to Solve</vt:lpstr>
      <vt:lpstr>Demo</vt:lpstr>
      <vt:lpstr>PowerPoint Presentation</vt:lpstr>
      <vt:lpstr>PowerPoint Presentation</vt:lpstr>
      <vt:lpstr>PowerPoint Presentation</vt:lpstr>
      <vt:lpstr>AT A GLANCE - CUSTOMIZED WIDGETS FOR DASHBOARDS</vt:lpstr>
      <vt:lpstr>PowerPoint Presentation</vt:lpstr>
      <vt:lpstr>PowerPoint Presentation</vt:lpstr>
      <vt:lpstr>PowerPoint Presentation</vt:lpstr>
      <vt:lpstr>Coding</vt:lpstr>
      <vt:lpstr>Why Did We Pick Git as a Starting Point</vt:lpstr>
      <vt:lpstr>PowerPoint Presentation</vt:lpstr>
      <vt:lpstr>PowerPoint Presentation</vt:lpstr>
      <vt:lpstr>PowerPoint Presentation</vt:lpstr>
      <vt:lpstr>PowerPoint Presentation</vt:lpstr>
      <vt:lpstr>Git on Windows repository</vt:lpstr>
      <vt:lpstr>PowerPoint Presentation</vt:lpstr>
      <vt:lpstr>Git + GVFS on Windows repository</vt:lpstr>
      <vt:lpstr>Virtual Filesystem for Git</vt:lpstr>
      <vt:lpstr>Virtual Filesystem for Git</vt:lpstr>
      <vt:lpstr>Virtual Filesystem for Git</vt:lpstr>
      <vt:lpstr>Virtual Filesystem for Git</vt:lpstr>
      <vt:lpstr>Virtual Filesystem for Git</vt:lpstr>
      <vt:lpstr>Git Crossover – No Drop in Productivity</vt:lpstr>
      <vt:lpstr>PowerPoint Presentation</vt:lpstr>
      <vt:lpstr>How Do We Flow All That Code?</vt:lpstr>
      <vt:lpstr>PowerPoint Presentation</vt:lpstr>
      <vt:lpstr>PowerPoint Presentation</vt:lpstr>
      <vt:lpstr>Branching to Isolate Development</vt:lpstr>
      <vt:lpstr>Demo</vt:lpstr>
      <vt:lpstr>PowerPoint Presentation</vt:lpstr>
      <vt:lpstr>PowerPoint Presentation</vt:lpstr>
      <vt:lpstr>PowerPoint Presentation</vt:lpstr>
      <vt:lpstr>PowerPoint Presentation</vt:lpstr>
      <vt:lpstr>But Isolation Can Create Time Challenges</vt:lpstr>
      <vt:lpstr>Which is why we’re working with Azure Repos on a Windows-Scale PCV</vt:lpstr>
      <vt:lpstr>PowerPoint Presentation</vt:lpstr>
      <vt:lpstr>PowerPoint Presentation</vt:lpstr>
      <vt:lpstr>PowerPoint Presentation</vt:lpstr>
      <vt:lpstr>Windows Insider Program</vt:lpstr>
      <vt:lpstr>Why Insiders?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Insider Data Informs Release Decisions</vt:lpstr>
      <vt:lpstr>SHARING IS CARING</vt:lpstr>
      <vt:lpstr>PowerPoint Presentation</vt:lpstr>
      <vt:lpstr>Now Sharing That Same Code Out with the World</vt:lpstr>
      <vt:lpstr>http://Aka.ms/WiMigrator </vt:lpstr>
      <vt:lpstr>http://Aka.ms/WorkItemOneClick  </vt:lpstr>
      <vt:lpstr>http://Aka.ms/DependencyTracker    </vt:lpstr>
      <vt:lpstr>THANK YOU!  Jill Campbell jillhous@microsoft.com  Edward Thomson  @ethomson ethomson@microsoft.com</vt:lpstr>
      <vt:lpstr>Please evaluate this session Your feedback is important to us!</vt:lpstr>
      <vt:lpstr>PowerPoint Presentation</vt:lpstr>
    </vt:vector>
  </TitlesOfParts>
  <Manager>&lt;Comms manager name here&gt;</Manager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Microsoft builds software and services like Windows, Office, Bing, Minecraft, and others powered by Azure DevOps</dc:title>
  <dc:subject>Microsoft Ignite</dc:subject>
  <dc:creator>&lt;Speaker Name&gt;</dc:creator>
  <cp:keywords>Microsoft Ignite</cp:keywords>
  <dc:description/>
  <cp:lastModifiedBy>SYSTEM</cp:lastModifiedBy>
  <cp:revision>139</cp:revision>
  <dcterms:created xsi:type="dcterms:W3CDTF">2018-02-03T21:16:38Z</dcterms:created>
  <dcterms:modified xsi:type="dcterms:W3CDTF">2018-09-27T19:05:30Z</dcterms:modified>
  <cp:category>Microsoft Ignite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0x010100606EF5350B4AC34299E527B9221D6B5E001A2DF7EB5935C14F830206357EC2322C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36;#Orange County Convention Center|bd993e89-aa48-4695-84e0-3b53e88b1a79</vt:lpwstr>
  </property>
  <property fmtid="{D5CDD505-2E9C-101B-9397-08002B2CF9AE}" pid="7" name="Track">
    <vt:lpwstr/>
  </property>
  <property fmtid="{D5CDD505-2E9C-101B-9397-08002B2CF9AE}" pid="8" name="Event Location">
    <vt:lpwstr>88;#Orlando|8cc4ed56-1866-4501-a22c-89aafde6f59b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maryfj@microsoft.com</vt:lpwstr>
  </property>
  <property fmtid="{D5CDD505-2E9C-101B-9397-08002B2CF9AE}" pid="15" name="MSIP_Label_f42aa342-8706-4288-bd11-ebb85995028c_SetDate">
    <vt:lpwstr>2017-08-29T14:27:20.8568347-07:00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  <property fmtid="{D5CDD505-2E9C-101B-9397-08002B2CF9AE}" pid="20" name="TaxKeyword">
    <vt:lpwstr>87;#Microsoft Ignite|9323c522-fe4b-4922-816b-10a1920d7afb</vt:lpwstr>
  </property>
  <property fmtid="{D5CDD505-2E9C-101B-9397-08002B2CF9AE}" pid="21" name="Event Name">
    <vt:lpwstr>35;#Microsoft Ignite|9323c522-fe4b-4922-816b-10a1920d7afb</vt:lpwstr>
  </property>
  <property fmtid="{D5CDD505-2E9C-101B-9397-08002B2CF9AE}" pid="22" name="Audience1">
    <vt:lpwstr/>
  </property>
</Properties>
</file>