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4671" r:id="rId4"/>
    <p:sldMasterId id="2147484731" r:id="rId5"/>
    <p:sldMasterId id="2147484760" r:id="rId6"/>
    <p:sldMasterId id="2147484782" r:id="rId7"/>
  </p:sldMasterIdLst>
  <p:notesMasterIdLst>
    <p:notesMasterId r:id="rId63"/>
  </p:notesMasterIdLst>
  <p:handoutMasterIdLst>
    <p:handoutMasterId r:id="rId64"/>
  </p:handoutMasterIdLst>
  <p:sldIdLst>
    <p:sldId id="1860" r:id="rId8"/>
    <p:sldId id="1861" r:id="rId9"/>
    <p:sldId id="1825" r:id="rId10"/>
    <p:sldId id="1878" r:id="rId11"/>
    <p:sldId id="370" r:id="rId12"/>
    <p:sldId id="2254" r:id="rId13"/>
    <p:sldId id="259" r:id="rId14"/>
    <p:sldId id="326" r:id="rId15"/>
    <p:sldId id="420" r:id="rId16"/>
    <p:sldId id="386" r:id="rId17"/>
    <p:sldId id="426" r:id="rId18"/>
    <p:sldId id="1324" r:id="rId19"/>
    <p:sldId id="3744" r:id="rId20"/>
    <p:sldId id="421" r:id="rId21"/>
    <p:sldId id="1597" r:id="rId22"/>
    <p:sldId id="375" r:id="rId23"/>
    <p:sldId id="533" r:id="rId24"/>
    <p:sldId id="534" r:id="rId25"/>
    <p:sldId id="1600" r:id="rId26"/>
    <p:sldId id="1879" r:id="rId27"/>
    <p:sldId id="327" r:id="rId28"/>
    <p:sldId id="357" r:id="rId29"/>
    <p:sldId id="3753" r:id="rId30"/>
    <p:sldId id="536" r:id="rId31"/>
    <p:sldId id="270" r:id="rId32"/>
    <p:sldId id="335" r:id="rId33"/>
    <p:sldId id="336" r:id="rId34"/>
    <p:sldId id="523" r:id="rId35"/>
    <p:sldId id="502" r:id="rId36"/>
    <p:sldId id="503" r:id="rId37"/>
    <p:sldId id="504" r:id="rId38"/>
    <p:sldId id="505" r:id="rId39"/>
    <p:sldId id="506" r:id="rId40"/>
    <p:sldId id="507" r:id="rId41"/>
    <p:sldId id="508" r:id="rId42"/>
    <p:sldId id="509" r:id="rId43"/>
    <p:sldId id="510" r:id="rId44"/>
    <p:sldId id="511" r:id="rId45"/>
    <p:sldId id="512" r:id="rId46"/>
    <p:sldId id="513" r:id="rId47"/>
    <p:sldId id="514" r:id="rId48"/>
    <p:sldId id="515" r:id="rId49"/>
    <p:sldId id="3754" r:id="rId50"/>
    <p:sldId id="389" r:id="rId51"/>
    <p:sldId id="532" r:id="rId52"/>
    <p:sldId id="371" r:id="rId53"/>
    <p:sldId id="1882" r:id="rId54"/>
    <p:sldId id="3624" r:id="rId55"/>
    <p:sldId id="3617" r:id="rId56"/>
    <p:sldId id="440" r:id="rId57"/>
    <p:sldId id="1883" r:id="rId58"/>
    <p:sldId id="1884" r:id="rId59"/>
    <p:sldId id="4350" r:id="rId60"/>
    <p:sldId id="4351" r:id="rId61"/>
    <p:sldId id="1840" r:id="rId6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Template" id="{888AB95E-1B7E-4E95-8F39-C5D0E8372BC2}">
          <p14:sldIdLst>
            <p14:sldId id="1860"/>
            <p14:sldId id="1861"/>
            <p14:sldId id="1825"/>
            <p14:sldId id="1878"/>
            <p14:sldId id="370"/>
            <p14:sldId id="2254"/>
            <p14:sldId id="259"/>
            <p14:sldId id="326"/>
            <p14:sldId id="420"/>
            <p14:sldId id="386"/>
            <p14:sldId id="426"/>
            <p14:sldId id="1324"/>
            <p14:sldId id="3744"/>
            <p14:sldId id="421"/>
            <p14:sldId id="1597"/>
            <p14:sldId id="375"/>
            <p14:sldId id="533"/>
            <p14:sldId id="534"/>
            <p14:sldId id="1600"/>
            <p14:sldId id="1879"/>
            <p14:sldId id="327"/>
            <p14:sldId id="357"/>
            <p14:sldId id="3753"/>
            <p14:sldId id="536"/>
            <p14:sldId id="270"/>
            <p14:sldId id="335"/>
            <p14:sldId id="336"/>
            <p14:sldId id="523"/>
            <p14:sldId id="502"/>
            <p14:sldId id="503"/>
            <p14:sldId id="504"/>
            <p14:sldId id="505"/>
            <p14:sldId id="506"/>
            <p14:sldId id="507"/>
            <p14:sldId id="508"/>
            <p14:sldId id="509"/>
            <p14:sldId id="510"/>
            <p14:sldId id="511"/>
            <p14:sldId id="512"/>
            <p14:sldId id="513"/>
            <p14:sldId id="514"/>
            <p14:sldId id="515"/>
            <p14:sldId id="3754"/>
            <p14:sldId id="389"/>
            <p14:sldId id="532"/>
            <p14:sldId id="371"/>
            <p14:sldId id="1882"/>
            <p14:sldId id="3624"/>
            <p14:sldId id="3617"/>
            <p14:sldId id="440"/>
            <p14:sldId id="1883"/>
            <p14:sldId id="1884"/>
            <p14:sldId id="4350"/>
            <p14:sldId id="4351"/>
            <p14:sldId id="1840"/>
          </p14:sldIdLst>
        </p14:section>
        <p14:section name="Default Section" id="{20B5451D-B5AA-4FC6-A17D-6733D043E1AC}">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DBD"/>
    <a:srgbClr val="D83B01"/>
    <a:srgbClr val="D2D2D2"/>
    <a:srgbClr val="E6E6E6"/>
    <a:srgbClr val="FFB900"/>
    <a:srgbClr val="303030"/>
    <a:srgbClr val="737373"/>
    <a:srgbClr val="F14001"/>
    <a:srgbClr val="E8E8E8"/>
    <a:srgbClr val="2A1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4" autoAdjust="0"/>
    <p:restoredTop sz="95900" autoAdjust="0"/>
  </p:normalViewPr>
  <p:slideViewPr>
    <p:cSldViewPr snapToGrid="0">
      <p:cViewPr varScale="1">
        <p:scale>
          <a:sx n="92" d="100"/>
          <a:sy n="92" d="100"/>
        </p:scale>
        <p:origin x="33" y="141"/>
      </p:cViewPr>
      <p:guideLst/>
    </p:cSldViewPr>
  </p:slideViewPr>
  <p:outlineViewPr>
    <p:cViewPr>
      <p:scale>
        <a:sx n="33" d="100"/>
        <a:sy n="33" d="100"/>
      </p:scale>
      <p:origin x="0" y="-6516"/>
    </p:cViewPr>
  </p:outlineViewPr>
  <p:notesTextViewPr>
    <p:cViewPr>
      <p:scale>
        <a:sx n="3" d="2"/>
        <a:sy n="3" d="2"/>
      </p:scale>
      <p:origin x="0" y="0"/>
    </p:cViewPr>
  </p:notesTextViewPr>
  <p:sorterViewPr>
    <p:cViewPr>
      <p:scale>
        <a:sx n="66" d="100"/>
        <a:sy n="66" d="100"/>
      </p:scale>
      <p:origin x="0" y="-1029"/>
    </p:cViewPr>
  </p:sorterViewPr>
  <p:notesViewPr>
    <p:cSldViewPr snapToGrid="0" showGuides="1">
      <p:cViewPr varScale="1">
        <p:scale>
          <a:sx n="75" d="100"/>
          <a:sy n="75" d="100"/>
        </p:scale>
        <p:origin x="2766" y="36"/>
      </p:cViewPr>
      <p:guideLst>
        <p:guide orient="horz" pos="2880"/>
        <p:guide pos="2160"/>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6.xml" Id="rId13" /><Relationship Type="http://schemas.openxmlformats.org/officeDocument/2006/relationships/slide" Target="slides/slide11.xml" Id="rId18" /><Relationship Type="http://schemas.openxmlformats.org/officeDocument/2006/relationships/slide" Target="slides/slide19.xml" Id="rId26" /><Relationship Type="http://schemas.openxmlformats.org/officeDocument/2006/relationships/slide" Target="slides/slide32.xml" Id="rId39" /><Relationship Type="http://schemas.openxmlformats.org/officeDocument/2006/relationships/slide" Target="slides/slide14.xml" Id="rId21" /><Relationship Type="http://schemas.openxmlformats.org/officeDocument/2006/relationships/slide" Target="slides/slide27.xml" Id="rId34" /><Relationship Type="http://schemas.openxmlformats.org/officeDocument/2006/relationships/slide" Target="slides/slide35.xml" Id="rId42" /><Relationship Type="http://schemas.openxmlformats.org/officeDocument/2006/relationships/slide" Target="slides/slide40.xml" Id="rId47" /><Relationship Type="http://schemas.openxmlformats.org/officeDocument/2006/relationships/slide" Target="slides/slide43.xml" Id="rId50" /><Relationship Type="http://schemas.openxmlformats.org/officeDocument/2006/relationships/slide" Target="slides/slide48.xml" Id="rId55" /><Relationship Type="http://schemas.openxmlformats.org/officeDocument/2006/relationships/notesMaster" Target="notesMasters/notesMaster1.xml" Id="rId63" /><Relationship Type="http://schemas.openxmlformats.org/officeDocument/2006/relationships/theme" Target="theme/theme1.xml" Id="rId68" /><Relationship Type="http://schemas.openxmlformats.org/officeDocument/2006/relationships/slideMaster" Target="slideMasters/slideMaster4.xml" Id="rId7" /><Relationship Type="http://schemas.openxmlformats.org/officeDocument/2006/relationships/customXml" Target="../customXml/item2.xml" Id="rId2" /><Relationship Type="http://schemas.openxmlformats.org/officeDocument/2006/relationships/slide" Target="slides/slide9.xml" Id="rId16" /><Relationship Type="http://schemas.openxmlformats.org/officeDocument/2006/relationships/slide" Target="slides/slide22.xml" Id="rId29" /><Relationship Type="http://schemas.openxmlformats.org/officeDocument/2006/relationships/customXml" Target="../customXml/item1.xml" Id="rId1" /><Relationship Type="http://schemas.openxmlformats.org/officeDocument/2006/relationships/slideMaster" Target="slideMasters/slideMaster3.xml" Id="rId6" /><Relationship Type="http://schemas.openxmlformats.org/officeDocument/2006/relationships/slide" Target="slides/slide4.xml" Id="rId11" /><Relationship Type="http://schemas.openxmlformats.org/officeDocument/2006/relationships/slide" Target="slides/slide17.xml" Id="rId24" /><Relationship Type="http://schemas.openxmlformats.org/officeDocument/2006/relationships/slide" Target="slides/slide25.xml" Id="rId32" /><Relationship Type="http://schemas.openxmlformats.org/officeDocument/2006/relationships/slide" Target="slides/slide30.xml" Id="rId37" /><Relationship Type="http://schemas.openxmlformats.org/officeDocument/2006/relationships/slide" Target="slides/slide33.xml" Id="rId40" /><Relationship Type="http://schemas.openxmlformats.org/officeDocument/2006/relationships/slide" Target="slides/slide38.xml" Id="rId45" /><Relationship Type="http://schemas.openxmlformats.org/officeDocument/2006/relationships/slide" Target="slides/slide46.xml" Id="rId53" /><Relationship Type="http://schemas.openxmlformats.org/officeDocument/2006/relationships/slide" Target="slides/slide51.xml" Id="rId58" /><Relationship Type="http://schemas.openxmlformats.org/officeDocument/2006/relationships/presProps" Target="presProps.xml" Id="rId66" /><Relationship Type="http://schemas.openxmlformats.org/officeDocument/2006/relationships/slideMaster" Target="slideMasters/slideMaster2.xml" Id="rId5" /><Relationship Type="http://schemas.openxmlformats.org/officeDocument/2006/relationships/slide" Target="slides/slide8.xml" Id="rId15" /><Relationship Type="http://schemas.openxmlformats.org/officeDocument/2006/relationships/slide" Target="slides/slide16.xml" Id="rId23" /><Relationship Type="http://schemas.openxmlformats.org/officeDocument/2006/relationships/slide" Target="slides/slide21.xml" Id="rId28" /><Relationship Type="http://schemas.openxmlformats.org/officeDocument/2006/relationships/slide" Target="slides/slide29.xml" Id="rId36" /><Relationship Type="http://schemas.openxmlformats.org/officeDocument/2006/relationships/slide" Target="slides/slide42.xml" Id="rId49" /><Relationship Type="http://schemas.openxmlformats.org/officeDocument/2006/relationships/slide" Target="slides/slide50.xml" Id="rId57" /><Relationship Type="http://schemas.openxmlformats.org/officeDocument/2006/relationships/slide" Target="slides/slide54.xml" Id="rId61" /><Relationship Type="http://schemas.openxmlformats.org/officeDocument/2006/relationships/slide" Target="slides/slide3.xml" Id="rId10" /><Relationship Type="http://schemas.openxmlformats.org/officeDocument/2006/relationships/slide" Target="slides/slide12.xml" Id="rId19" /><Relationship Type="http://schemas.openxmlformats.org/officeDocument/2006/relationships/slide" Target="slides/slide24.xml" Id="rId31" /><Relationship Type="http://schemas.openxmlformats.org/officeDocument/2006/relationships/slide" Target="slides/slide37.xml" Id="rId44" /><Relationship Type="http://schemas.openxmlformats.org/officeDocument/2006/relationships/slide" Target="slides/slide45.xml" Id="rId52" /><Relationship Type="http://schemas.openxmlformats.org/officeDocument/2006/relationships/slide" Target="slides/slide53.xml" Id="rId60" /><Relationship Type="http://schemas.openxmlformats.org/officeDocument/2006/relationships/slideMaster" Target="slideMasters/slideMaster1.xml" Id="rId4" /><Relationship Type="http://schemas.openxmlformats.org/officeDocument/2006/relationships/slide" Target="slides/slide2.xml" Id="rId9" /><Relationship Type="http://schemas.openxmlformats.org/officeDocument/2006/relationships/slide" Target="slides/slide7.xml" Id="rId14" /><Relationship Type="http://schemas.openxmlformats.org/officeDocument/2006/relationships/slide" Target="slides/slide15.xml" Id="rId22" /><Relationship Type="http://schemas.openxmlformats.org/officeDocument/2006/relationships/slide" Target="slides/slide20.xml" Id="rId27" /><Relationship Type="http://schemas.openxmlformats.org/officeDocument/2006/relationships/slide" Target="slides/slide23.xml" Id="rId30" /><Relationship Type="http://schemas.openxmlformats.org/officeDocument/2006/relationships/slide" Target="slides/slide28.xml" Id="rId35" /><Relationship Type="http://schemas.openxmlformats.org/officeDocument/2006/relationships/slide" Target="slides/slide36.xml" Id="rId43" /><Relationship Type="http://schemas.openxmlformats.org/officeDocument/2006/relationships/slide" Target="slides/slide41.xml" Id="rId48" /><Relationship Type="http://schemas.openxmlformats.org/officeDocument/2006/relationships/slide" Target="slides/slide49.xml" Id="rId56" /><Relationship Type="http://schemas.openxmlformats.org/officeDocument/2006/relationships/handoutMaster" Target="handoutMasters/handoutMaster1.xml" Id="rId64" /><Relationship Type="http://schemas.openxmlformats.org/officeDocument/2006/relationships/tableStyles" Target="tableStyles.xml" Id="rId69" /><Relationship Type="http://schemas.openxmlformats.org/officeDocument/2006/relationships/slide" Target="slides/slide1.xml" Id="rId8" /><Relationship Type="http://schemas.openxmlformats.org/officeDocument/2006/relationships/slide" Target="slides/slide44.xml" Id="rId51" /><Relationship Type="http://schemas.openxmlformats.org/officeDocument/2006/relationships/customXml" Target="../customXml/item3.xml" Id="rId3" /><Relationship Type="http://schemas.openxmlformats.org/officeDocument/2006/relationships/slide" Target="slides/slide5.xml" Id="rId12" /><Relationship Type="http://schemas.openxmlformats.org/officeDocument/2006/relationships/slide" Target="slides/slide10.xml" Id="rId17" /><Relationship Type="http://schemas.openxmlformats.org/officeDocument/2006/relationships/slide" Target="slides/slide18.xml" Id="rId25" /><Relationship Type="http://schemas.openxmlformats.org/officeDocument/2006/relationships/slide" Target="slides/slide26.xml" Id="rId33" /><Relationship Type="http://schemas.openxmlformats.org/officeDocument/2006/relationships/slide" Target="slides/slide31.xml" Id="rId38" /><Relationship Type="http://schemas.openxmlformats.org/officeDocument/2006/relationships/slide" Target="slides/slide39.xml" Id="rId46" /><Relationship Type="http://schemas.openxmlformats.org/officeDocument/2006/relationships/slide" Target="slides/slide52.xml" Id="rId59" /><Relationship Type="http://schemas.openxmlformats.org/officeDocument/2006/relationships/viewProps" Target="viewProps.xml" Id="rId67" /><Relationship Type="http://schemas.openxmlformats.org/officeDocument/2006/relationships/slide" Target="slides/slide13.xml" Id="rId20" /><Relationship Type="http://schemas.openxmlformats.org/officeDocument/2006/relationships/slide" Target="slides/slide34.xml" Id="rId41" /><Relationship Type="http://schemas.openxmlformats.org/officeDocument/2006/relationships/slide" Target="slides/slide47.xml" Id="rId54" /><Relationship Type="http://schemas.openxmlformats.org/officeDocument/2006/relationships/slide" Target="slides/slide55.xml" Id="rId62"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9/25/2018 2:22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9/25/2018 2:22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10165152"/>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D7B9D4F-5F19-438C-92E8-037C6AE8F87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24051722"/>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D7B9D4F-5F19-438C-92E8-037C6AE8F87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83179944"/>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91557089"/>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7EC2E71-BC3B-49B8-B2BF-93DCC9B91A9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9/25/2018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006048684"/>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57202014"/>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Add in graphic from </a:t>
            </a:r>
            <a:r>
              <a:rPr lang="en-US" dirty="0" err="1"/>
              <a:t>Codefresh</a:t>
            </a:r>
            <a:r>
              <a:rPr lang="en-US" dirty="0"/>
              <a:t> layer example -</a:t>
            </a:r>
            <a:endParaRPr dirty="0"/>
          </a:p>
        </p:txBody>
      </p:sp>
    </p:spTree>
    <p:extLst>
      <p:ext uri="{BB962C8B-B14F-4D97-AF65-F5344CB8AC3E}">
        <p14:creationId xmlns:p14="http://schemas.microsoft.com/office/powerpoint/2010/main" val="2391430838"/>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Add in graphic from </a:t>
            </a:r>
            <a:r>
              <a:rPr lang="en-US" dirty="0" err="1"/>
              <a:t>Codefresh</a:t>
            </a:r>
            <a:r>
              <a:rPr lang="en-US" dirty="0"/>
              <a:t> layer example -</a:t>
            </a:r>
            <a:endParaRPr dirty="0"/>
          </a:p>
        </p:txBody>
      </p:sp>
    </p:spTree>
    <p:extLst>
      <p:ext uri="{BB962C8B-B14F-4D97-AF65-F5344CB8AC3E}">
        <p14:creationId xmlns:p14="http://schemas.microsoft.com/office/powerpoint/2010/main" val="3714901787"/>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6477758"/>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sz="900" b="0" i="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22366303"/>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5072330"/>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81008544"/>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D710DC2-5718-3743-B1C1-024F8A92D078}"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48027948"/>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04802103"/>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4642424"/>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78571825"/>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78160826"/>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75151135"/>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22287048"/>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37754229"/>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06293629"/>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34054712"/>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69977016"/>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66088369"/>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65802876"/>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62779712"/>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77587050"/>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15195730"/>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59514656"/>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35526260"/>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75618581"/>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76386711"/>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12761894"/>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11"/>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9/25/2018 2:22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838156844"/>
      </p:ext>
    </p:extLst>
  </p:cSld>
  <p:clrMapOvr>
    <a:masterClrMapping/>
  </p:clrMapOvr>
</p:notes>
</file>

<file path=ppt/notesSlides/notesSlide4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28799720"/>
      </p:ext>
    </p:extLst>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35426865"/>
      </p:ext>
    </p:extLst>
  </p:cSld>
  <p:clrMapOvr>
    <a:masterClrMapping/>
  </p:clrMapOvr>
</p:notes>
</file>

<file path=ppt/notesSlides/notesSlide4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01984753"/>
      </p:ext>
    </p:extLst>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86694666"/>
      </p:ext>
    </p:extLst>
  </p:cSld>
  <p:clrMapOvr>
    <a:masterClrMapping/>
  </p:clrMapOvr>
</p:notes>
</file>

<file path=ppt/notesSlides/notesSlide4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D7B9D4F-5F19-438C-92E8-037C6AE8F87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28115615"/>
      </p:ext>
    </p:extLst>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37781762"/>
      </p:ext>
    </p:extLst>
  </p:cSld>
  <p:clrMapOvr>
    <a:masterClrMapping/>
  </p:clrMapOvr>
</p:notes>
</file>

<file path=ppt/notesSlides/notesSlide4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D7B9D4F-5F19-438C-92E8-037C6AE8F87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5557815"/>
      </p:ext>
    </p:extLst>
  </p:cSld>
  <p:clrMapOvr>
    <a:masterClrMapping/>
  </p:clrMapOvr>
</p:notes>
</file>

<file path=ppt/notesSlides/notesSlide4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00414147"/>
      </p:ext>
    </p:extLst>
  </p:cSld>
  <p:clrMapOvr>
    <a:masterClrMapping/>
  </p:clrMapOvr>
</p:notes>
</file>

<file path=ppt/notesSlides/notesSlide48.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186579622"/>
      </p:ext>
    </p:extLst>
  </p:cSld>
  <p:clrMapOvr>
    <a:masterClrMapping/>
  </p:clrMapOvr>
</p:notes>
</file>

<file path=ppt/notesSlides/notesSlide4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829E9FC-B671-424D-AD31-3E8C5FC948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397072"/>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44014591"/>
      </p:ext>
    </p:extLst>
  </p:cSld>
  <p:clrMapOvr>
    <a:masterClrMapping/>
  </p:clrMapOvr>
</p:notes>
</file>

<file path=ppt/notesSlides/notesSlide5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7177322"/>
      </p:ext>
    </p:extLst>
  </p:cSld>
  <p:clrMapOvr>
    <a:masterClrMapping/>
  </p:clrMapOvr>
</p:notes>
</file>

<file path=ppt/notesSlides/notesSlide5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ECFDC7D-F4BE-4668-920D-08874925A5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4199429241"/>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04792912"/>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PRISM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9/25/2018 2:22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031033421"/>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43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9/25/2018 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13452852"/>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Segoe UI" pitchFamily="34" charset="0"/>
                <a:ea typeface="+mn-ea"/>
                <a:cs typeface="+mn-cs"/>
              </a:rPr>
              <a:t>S4 Solution Specialist Sales Summit</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9/25/2018 2:22 PM</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375157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C20C272-8E66-429C-A9F7-1C4E612DB65F}"/>
              </a:ext>
            </a:extLst>
          </p:cNvPr>
          <p:cNvCxnSpPr>
            <a:cxnSpLocks/>
          </p:cNvCxnSpPr>
          <p:nvPr userDrawn="1"/>
        </p:nvCxnSpPr>
        <p:spPr>
          <a:xfrm>
            <a:off x="11895763" y="1817370"/>
            <a:ext cx="0" cy="710565"/>
          </a:xfrm>
          <a:prstGeom prst="line">
            <a:avLst/>
          </a:prstGeom>
          <a:ln>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pic>
        <p:nvPicPr>
          <p:cNvPr id="31" name="Picture 30">
            <a:extLst>
              <a:ext uri="{FF2B5EF4-FFF2-40B4-BE49-F238E27FC236}">
                <a16:creationId xmlns:a16="http://schemas.microsoft.com/office/drawing/2014/main" id="{786210CF-A0F8-409C-A4D3-027E8C0B2F2F}"/>
              </a:ext>
            </a:extLst>
          </p:cNvPr>
          <p:cNvPicPr>
            <a:picLocks noChangeAspect="1"/>
          </p:cNvPicPr>
          <p:nvPr userDrawn="1"/>
        </p:nvPicPr>
        <p:blipFill rotWithShape="1">
          <a:blip r:embed="rId5"/>
          <a:srcRect r="6311"/>
          <a:stretch/>
        </p:blipFill>
        <p:spPr>
          <a:xfrm>
            <a:off x="8717519" y="1816159"/>
            <a:ext cx="3474481" cy="4149241"/>
          </a:xfrm>
          <a:prstGeom prst="rect">
            <a:avLst/>
          </a:prstGeom>
        </p:spPr>
      </p:pic>
    </p:spTree>
    <p:extLst>
      <p:ext uri="{BB962C8B-B14F-4D97-AF65-F5344CB8AC3E}">
        <p14:creationId xmlns:p14="http://schemas.microsoft.com/office/powerpoint/2010/main" val="30734689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E07265-7E47-481D-9C2B-6C8BF221FAA5}"/>
              </a:ext>
            </a:extLst>
          </p:cNvPr>
          <p:cNvGrpSpPr/>
          <p:nvPr userDrawn="1"/>
        </p:nvGrpSpPr>
        <p:grpSpPr>
          <a:xfrm>
            <a:off x="6194603" y="-1"/>
            <a:ext cx="5997398" cy="6858001"/>
            <a:chOff x="6194603" y="-1"/>
            <a:chExt cx="5997398" cy="6858001"/>
          </a:xfrm>
        </p:grpSpPr>
        <p:pic>
          <p:nvPicPr>
            <p:cNvPr id="32" name="Picture 31">
              <a:extLst>
                <a:ext uri="{FF2B5EF4-FFF2-40B4-BE49-F238E27FC236}">
                  <a16:creationId xmlns:a16="http://schemas.microsoft.com/office/drawing/2014/main" id="{A5AE405F-E300-4B3D-9110-B06B75841503}"/>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3" name="Picture 32">
              <a:extLst>
                <a:ext uri="{FF2B5EF4-FFF2-40B4-BE49-F238E27FC236}">
                  <a16:creationId xmlns:a16="http://schemas.microsoft.com/office/drawing/2014/main" id="{38D0436A-7978-419B-9760-5EFC6747DD72}"/>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34" name="Picture 33">
              <a:extLst>
                <a:ext uri="{FF2B5EF4-FFF2-40B4-BE49-F238E27FC236}">
                  <a16:creationId xmlns:a16="http://schemas.microsoft.com/office/drawing/2014/main" id="{77C68831-B0BD-42C1-AB2F-BEAC8CFD1FD5}"/>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710960028"/>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B071B18-AE3E-4C1A-8C40-38A79DBA86AA}"/>
              </a:ext>
            </a:extLst>
          </p:cNvPr>
          <p:cNvGrpSpPr/>
          <p:nvPr userDrawn="1"/>
        </p:nvGrpSpPr>
        <p:grpSpPr>
          <a:xfrm>
            <a:off x="6194603" y="0"/>
            <a:ext cx="5997398" cy="6858001"/>
            <a:chOff x="6194603" y="0"/>
            <a:chExt cx="5997398" cy="6858001"/>
          </a:xfrm>
        </p:grpSpPr>
        <p:pic>
          <p:nvPicPr>
            <p:cNvPr id="38" name="Picture 37">
              <a:extLst>
                <a:ext uri="{FF2B5EF4-FFF2-40B4-BE49-F238E27FC236}">
                  <a16:creationId xmlns:a16="http://schemas.microsoft.com/office/drawing/2014/main" id="{A874D211-CD8A-4B0E-B9C0-C2FF7D72BEE7}"/>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471513C0-489E-4E2E-9C12-D1DC6B98AB21}"/>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984DC410-B12F-4706-B9C8-EBBBA766DAC2}"/>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dirty="0"/>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207747997"/>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765DB89-7B31-44F9-9B76-2E06E7805A5E}"/>
              </a:ext>
            </a:extLst>
          </p:cNvPr>
          <p:cNvGrpSpPr/>
          <p:nvPr userDrawn="1"/>
        </p:nvGrpSpPr>
        <p:grpSpPr>
          <a:xfrm>
            <a:off x="6194603" y="0"/>
            <a:ext cx="5997398" cy="6858001"/>
            <a:chOff x="6194603" y="0"/>
            <a:chExt cx="5997398" cy="6858001"/>
          </a:xfrm>
        </p:grpSpPr>
        <p:pic>
          <p:nvPicPr>
            <p:cNvPr id="38" name="Picture 37">
              <a:extLst>
                <a:ext uri="{FF2B5EF4-FFF2-40B4-BE49-F238E27FC236}">
                  <a16:creationId xmlns:a16="http://schemas.microsoft.com/office/drawing/2014/main" id="{58E8D605-B082-4C02-839C-9C18EA6541D2}"/>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3E9382F8-B3AE-4F98-8782-19AA597713F7}"/>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3D3278C9-22EA-4588-8125-8F64C455E53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210078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ECE3688-F7FF-4D8A-BE15-6CEE4046B621}"/>
              </a:ext>
            </a:extLst>
          </p:cNvPr>
          <p:cNvGrpSpPr/>
          <p:nvPr userDrawn="1"/>
        </p:nvGrpSpPr>
        <p:grpSpPr>
          <a:xfrm>
            <a:off x="6194603" y="0"/>
            <a:ext cx="5997398" cy="6858001"/>
            <a:chOff x="6194603" y="0"/>
            <a:chExt cx="5997398" cy="6858001"/>
          </a:xfrm>
        </p:grpSpPr>
        <p:pic>
          <p:nvPicPr>
            <p:cNvPr id="36" name="Picture 35">
              <a:extLst>
                <a:ext uri="{FF2B5EF4-FFF2-40B4-BE49-F238E27FC236}">
                  <a16:creationId xmlns:a16="http://schemas.microsoft.com/office/drawing/2014/main" id="{CDA126B3-3793-49DF-951A-6BEC5934FFCE}"/>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7DE8673A-798E-4BFA-88EE-4BCCF0BF217C}"/>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05970F2A-65AD-4C60-92A1-97326C8B6109}"/>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spTree>
    <p:extLst>
      <p:ext uri="{BB962C8B-B14F-4D97-AF65-F5344CB8AC3E}">
        <p14:creationId xmlns:p14="http://schemas.microsoft.com/office/powerpoint/2010/main" val="396377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A8E8A28C-CBDE-4C67-825F-C47808C9BDD6}"/>
              </a:ext>
            </a:extLst>
          </p:cNvPr>
          <p:cNvGrpSpPr/>
          <p:nvPr userDrawn="1"/>
        </p:nvGrpSpPr>
        <p:grpSpPr>
          <a:xfrm>
            <a:off x="6194603" y="0"/>
            <a:ext cx="5997398" cy="6858001"/>
            <a:chOff x="6194603" y="0"/>
            <a:chExt cx="5997398" cy="6858001"/>
          </a:xfrm>
        </p:grpSpPr>
        <p:pic>
          <p:nvPicPr>
            <p:cNvPr id="36" name="Picture 35">
              <a:extLst>
                <a:ext uri="{FF2B5EF4-FFF2-40B4-BE49-F238E27FC236}">
                  <a16:creationId xmlns:a16="http://schemas.microsoft.com/office/drawing/2014/main" id="{E6ED7E4A-DB81-4ED7-82E1-34B79F3FF4A1}"/>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11E4BCF2-710C-4869-A4C5-C1345D5F2E6F}"/>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7B7B7A20-BA31-44FA-9F1C-298649B34CF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35114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79219"/>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1475630"/>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57244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67658630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dirty="0"/>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9078138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6EA2AC-FEA2-4901-8495-272A5FA7FC20}"/>
              </a:ext>
            </a:extLst>
          </p:cNvPr>
          <p:cNvGrpSpPr/>
          <p:nvPr userDrawn="1"/>
        </p:nvGrpSpPr>
        <p:grpSpPr>
          <a:xfrm>
            <a:off x="6194603" y="-1"/>
            <a:ext cx="5997398" cy="6858001"/>
            <a:chOff x="6194603" y="-1"/>
            <a:chExt cx="5997398" cy="6858001"/>
          </a:xfrm>
        </p:grpSpPr>
        <p:pic>
          <p:nvPicPr>
            <p:cNvPr id="35" name="Picture 34">
              <a:extLst>
                <a:ext uri="{FF2B5EF4-FFF2-40B4-BE49-F238E27FC236}">
                  <a16:creationId xmlns:a16="http://schemas.microsoft.com/office/drawing/2014/main" id="{A096FE2B-3270-4E2C-AD0E-3AB4FD1B86FA}"/>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6" name="Picture 35">
              <a:extLst>
                <a:ext uri="{FF2B5EF4-FFF2-40B4-BE49-F238E27FC236}">
                  <a16:creationId xmlns:a16="http://schemas.microsoft.com/office/drawing/2014/main" id="{94A5D7CE-1FED-4CEA-810D-4198E9924290}"/>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55" name="Picture 54">
              <a:extLst>
                <a:ext uri="{FF2B5EF4-FFF2-40B4-BE49-F238E27FC236}">
                  <a16:creationId xmlns:a16="http://schemas.microsoft.com/office/drawing/2014/main" id="{9BF408BE-3FB0-4FA0-B683-0E647B7E04BF}"/>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4"/>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dirty="0"/>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dirty="0">
                <a:latin typeface="+mj-lt"/>
              </a:rPr>
              <a:t>Session code here</a:t>
            </a:r>
            <a:endParaRPr lang="en-US" dirty="0"/>
          </a:p>
        </p:txBody>
      </p:sp>
    </p:spTree>
    <p:extLst>
      <p:ext uri="{BB962C8B-B14F-4D97-AF65-F5344CB8AC3E}">
        <p14:creationId xmlns:p14="http://schemas.microsoft.com/office/powerpoint/2010/main" val="4227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84"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dirty="0"/>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dirty="0">
                <a:latin typeface="+mj-lt"/>
              </a:rPr>
              <a:t>Session code here</a:t>
            </a:r>
            <a:endParaRPr lang="en-US" dirty="0"/>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spTree>
    <p:extLst>
      <p:ext uri="{BB962C8B-B14F-4D97-AF65-F5344CB8AC3E}">
        <p14:creationId xmlns:p14="http://schemas.microsoft.com/office/powerpoint/2010/main" val="80301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45317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768894"/>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621294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413674"/>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0391151"/>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5915695"/>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26615866"/>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371784759"/>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dirty="0"/>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895364240"/>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7759392"/>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dirty="0"/>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spTree>
    <p:extLst>
      <p:ext uri="{BB962C8B-B14F-4D97-AF65-F5344CB8AC3E}">
        <p14:creationId xmlns:p14="http://schemas.microsoft.com/office/powerpoint/2010/main" val="169307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spTree>
    <p:extLst>
      <p:ext uri="{BB962C8B-B14F-4D97-AF65-F5344CB8AC3E}">
        <p14:creationId xmlns:p14="http://schemas.microsoft.com/office/powerpoint/2010/main" val="26584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spTree>
    <p:extLst>
      <p:ext uri="{BB962C8B-B14F-4D97-AF65-F5344CB8AC3E}">
        <p14:creationId xmlns:p14="http://schemas.microsoft.com/office/powerpoint/2010/main" val="43884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9011"/>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478374"/>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893670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4008701653"/>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427265909"/>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5560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hree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4"/>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0842"/>
            <a:ext cx="3630521"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a:p>
            <a:pPr marL="280121" lvl="1" indent="-280121">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0842"/>
            <a:ext cx="3623050"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0841"/>
            <a:ext cx="3630521" cy="2611809"/>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spTree>
    <p:extLst>
      <p:ext uri="{BB962C8B-B14F-4D97-AF65-F5344CB8AC3E}">
        <p14:creationId xmlns:p14="http://schemas.microsoft.com/office/powerpoint/2010/main" val="36073547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9849772"/>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spTree>
    <p:extLst>
      <p:ext uri="{BB962C8B-B14F-4D97-AF65-F5344CB8AC3E}">
        <p14:creationId xmlns:p14="http://schemas.microsoft.com/office/powerpoint/2010/main" val="327569188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1422784" y="1326500"/>
            <a:ext cx="7962800" cy="738633"/>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 name="Shape 79"/>
          <p:cNvSpPr txBox="1">
            <a:spLocks noGrp="1"/>
          </p:cNvSpPr>
          <p:nvPr>
            <p:ph type="body" idx="1"/>
          </p:nvPr>
        </p:nvSpPr>
        <p:spPr>
          <a:xfrm>
            <a:off x="1422800" y="2235733"/>
            <a:ext cx="2698800" cy="615459"/>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80" name="Shape 80"/>
          <p:cNvSpPr txBox="1">
            <a:spLocks noGrp="1"/>
          </p:cNvSpPr>
          <p:nvPr>
            <p:ph type="body" idx="2"/>
          </p:nvPr>
        </p:nvSpPr>
        <p:spPr>
          <a:xfrm>
            <a:off x="4259735" y="2235733"/>
            <a:ext cx="2698800" cy="615459"/>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81" name="Shape 81"/>
          <p:cNvSpPr txBox="1">
            <a:spLocks noGrp="1"/>
          </p:cNvSpPr>
          <p:nvPr>
            <p:ph type="body" idx="3"/>
          </p:nvPr>
        </p:nvSpPr>
        <p:spPr>
          <a:xfrm>
            <a:off x="7096668" y="2235733"/>
            <a:ext cx="2698800" cy="615459"/>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3107150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422784" y="1326500"/>
            <a:ext cx="7962800" cy="738633"/>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3" name="Shape 63"/>
          <p:cNvSpPr txBox="1">
            <a:spLocks noGrp="1"/>
          </p:cNvSpPr>
          <p:nvPr>
            <p:ph type="body" idx="1"/>
          </p:nvPr>
        </p:nvSpPr>
        <p:spPr>
          <a:xfrm>
            <a:off x="1422800" y="2275933"/>
            <a:ext cx="3970400" cy="65656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64" name="Shape 64"/>
          <p:cNvSpPr txBox="1">
            <a:spLocks noGrp="1"/>
          </p:cNvSpPr>
          <p:nvPr>
            <p:ph type="body" idx="2"/>
          </p:nvPr>
        </p:nvSpPr>
        <p:spPr>
          <a:xfrm>
            <a:off x="5632199" y="2275933"/>
            <a:ext cx="3970400" cy="65656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879950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189870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fld id="{0A164282-434E-41D4-9582-783D542A7B68}" type="slidenum">
              <a:rPr kumimoji="0" lang="en-US" sz="1765" b="0" i="0" u="none" strike="noStrike" kern="1200" cap="none" spc="0" normalizeH="0" baseline="0" noProof="0" smtClean="0">
                <a:ln>
                  <a:noFill/>
                </a:ln>
                <a:solidFill>
                  <a:srgbClr val="505050"/>
                </a:solidFill>
                <a:effectLst/>
                <a:uLnTx/>
                <a:uFillTx/>
                <a:latin typeface="Segoe UI"/>
                <a:ea typeface="+mn-ea"/>
                <a:cs typeface="+mn-cs"/>
              </a:rPr>
              <a:pPr marL="0" marR="0" lvl="0" indent="0" algn="l" defTabSz="914367" rtl="0" eaLnBrk="1" fontAlgn="auto" latinLnBrk="0" hangingPunct="1">
                <a:lnSpc>
                  <a:spcPct val="100000"/>
                </a:lnSpc>
                <a:spcBef>
                  <a:spcPts val="0"/>
                </a:spcBef>
                <a:spcAft>
                  <a:spcPts val="0"/>
                </a:spcAft>
                <a:buClrTx/>
                <a:buSzTx/>
                <a:buFontTx/>
                <a:buNone/>
                <a:tabLst/>
                <a:defRPr/>
              </a:pPr>
              <a:t>‹#›</a:t>
            </a:fld>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1796495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161512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1179838"/>
            <a:ext cx="5780073" cy="3756460"/>
          </a:xfrm>
        </p:spPr>
        <p:txBody>
          <a:bodyPr anchor="ctr">
            <a:noAutofit/>
          </a:bodyPr>
          <a:lstStyle>
            <a:lvl1pPr algn="ctr">
              <a:defRPr sz="1765" b="1">
                <a:latin typeface="+mn-lt"/>
              </a:defRPr>
            </a:lvl1pPr>
          </a:lstStyle>
          <a:p>
            <a:r>
              <a:rPr lang="en-US"/>
              <a:t>Drop photo here</a:t>
            </a:r>
          </a:p>
        </p:txBody>
      </p:sp>
      <p:sp>
        <p:nvSpPr>
          <p:cNvPr id="4" name="Text Placeholder 3"/>
          <p:cNvSpPr>
            <a:spLocks noGrp="1"/>
          </p:cNvSpPr>
          <p:nvPr>
            <p:ph type="body" sz="quarter" idx="10" hasCustomPrompt="1"/>
          </p:nvPr>
        </p:nvSpPr>
        <p:spPr>
          <a:xfrm>
            <a:off x="426424" y="1144854"/>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745"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28pt</a:t>
            </a:r>
          </a:p>
          <a:p>
            <a:pPr lvl="0"/>
            <a:r>
              <a:rPr lang="pt-BR"/>
              <a:t>Subhead Segoe UI 28pt</a:t>
            </a:r>
          </a:p>
          <a:p>
            <a:pPr lvl="0"/>
            <a:r>
              <a:rPr lang="pt-BR"/>
              <a:t>Subhead Segoe UI 28pt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Device layout</a:t>
            </a:r>
          </a:p>
        </p:txBody>
      </p:sp>
    </p:spTree>
    <p:extLst>
      <p:ext uri="{BB962C8B-B14F-4D97-AF65-F5344CB8AC3E}">
        <p14:creationId xmlns:p14="http://schemas.microsoft.com/office/powerpoint/2010/main" val="282728636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12656268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45769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563998"/>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500121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172144"/>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573066"/>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1194977"/>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8859466"/>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3534424"/>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2149084"/>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2873282848"/>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94050455"/>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37183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46327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97812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2031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344013"/>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926820"/>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377034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59422949"/>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9408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grpSp>
        <p:nvGrpSpPr>
          <p:cNvPr id="2" name="Group 1">
            <a:extLst>
              <a:ext uri="{FF2B5EF4-FFF2-40B4-BE49-F238E27FC236}">
                <a16:creationId xmlns:a16="http://schemas.microsoft.com/office/drawing/2014/main" id="{25026E39-F3F6-4370-872F-DB51A116C464}"/>
              </a:ext>
            </a:extLst>
          </p:cNvPr>
          <p:cNvGrpSpPr/>
          <p:nvPr userDrawn="1"/>
        </p:nvGrpSpPr>
        <p:grpSpPr>
          <a:xfrm>
            <a:off x="8748345" y="5922334"/>
            <a:ext cx="3378393" cy="899665"/>
            <a:chOff x="8748345" y="5922334"/>
            <a:chExt cx="3378393" cy="899665"/>
          </a:xfrm>
        </p:grpSpPr>
        <p:pic>
          <p:nvPicPr>
            <p:cNvPr id="5" name="Graphic 4">
              <a:extLst>
                <a:ext uri="{FF2B5EF4-FFF2-40B4-BE49-F238E27FC236}">
                  <a16:creationId xmlns:a16="http://schemas.microsoft.com/office/drawing/2014/main" id="{373B7F5B-B5C7-4AE8-962E-C131CC184B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787" y="5922334"/>
              <a:ext cx="841951" cy="899665"/>
            </a:xfrm>
            <a:prstGeom prst="rect">
              <a:avLst/>
            </a:prstGeom>
          </p:spPr>
        </p:pic>
        <p:pic>
          <p:nvPicPr>
            <p:cNvPr id="7" name="Graphic 6">
              <a:extLst>
                <a:ext uri="{FF2B5EF4-FFF2-40B4-BE49-F238E27FC236}">
                  <a16:creationId xmlns:a16="http://schemas.microsoft.com/office/drawing/2014/main" id="{0B0B979A-F2FE-4510-B2F2-A29CF887A5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48345" y="6477933"/>
              <a:ext cx="2474643" cy="300106"/>
            </a:xfrm>
            <a:prstGeom prst="rect">
              <a:avLst/>
            </a:prstGeom>
          </p:spPr>
        </p:pic>
      </p:grpSp>
    </p:spTree>
    <p:extLst>
      <p:ext uri="{BB962C8B-B14F-4D97-AF65-F5344CB8AC3E}">
        <p14:creationId xmlns:p14="http://schemas.microsoft.com/office/powerpoint/2010/main" val="35550483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125105792"/>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C20C272-8E66-429C-A9F7-1C4E612DB65F}"/>
              </a:ext>
            </a:extLst>
          </p:cNvPr>
          <p:cNvCxnSpPr>
            <a:cxnSpLocks/>
          </p:cNvCxnSpPr>
          <p:nvPr userDrawn="1"/>
        </p:nvCxnSpPr>
        <p:spPr>
          <a:xfrm>
            <a:off x="11895763" y="1817370"/>
            <a:ext cx="0" cy="710565"/>
          </a:xfrm>
          <a:prstGeom prst="line">
            <a:avLst/>
          </a:prstGeom>
          <a:ln>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pic>
        <p:nvPicPr>
          <p:cNvPr id="31" name="Picture 30">
            <a:extLst>
              <a:ext uri="{FF2B5EF4-FFF2-40B4-BE49-F238E27FC236}">
                <a16:creationId xmlns:a16="http://schemas.microsoft.com/office/drawing/2014/main" id="{786210CF-A0F8-409C-A4D3-027E8C0B2F2F}"/>
              </a:ext>
            </a:extLst>
          </p:cNvPr>
          <p:cNvPicPr>
            <a:picLocks noChangeAspect="1"/>
          </p:cNvPicPr>
          <p:nvPr userDrawn="1"/>
        </p:nvPicPr>
        <p:blipFill rotWithShape="1">
          <a:blip r:embed="rId5"/>
          <a:srcRect r="6311"/>
          <a:stretch/>
        </p:blipFill>
        <p:spPr>
          <a:xfrm>
            <a:off x="8717519" y="1816159"/>
            <a:ext cx="3474481" cy="4149241"/>
          </a:xfrm>
          <a:prstGeom prst="rect">
            <a:avLst/>
          </a:prstGeom>
        </p:spPr>
      </p:pic>
    </p:spTree>
    <p:extLst>
      <p:ext uri="{BB962C8B-B14F-4D97-AF65-F5344CB8AC3E}">
        <p14:creationId xmlns:p14="http://schemas.microsoft.com/office/powerpoint/2010/main" val="31110052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6EA2AC-FEA2-4901-8495-272A5FA7FC20}"/>
              </a:ext>
            </a:extLst>
          </p:cNvPr>
          <p:cNvGrpSpPr/>
          <p:nvPr userDrawn="1"/>
        </p:nvGrpSpPr>
        <p:grpSpPr>
          <a:xfrm>
            <a:off x="6194603" y="-1"/>
            <a:ext cx="5997398" cy="6858001"/>
            <a:chOff x="6194603" y="-1"/>
            <a:chExt cx="5997398" cy="6858001"/>
          </a:xfrm>
        </p:grpSpPr>
        <p:pic>
          <p:nvPicPr>
            <p:cNvPr id="35" name="Picture 34">
              <a:extLst>
                <a:ext uri="{FF2B5EF4-FFF2-40B4-BE49-F238E27FC236}">
                  <a16:creationId xmlns:a16="http://schemas.microsoft.com/office/drawing/2014/main" id="{A096FE2B-3270-4E2C-AD0E-3AB4FD1B86FA}"/>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6" name="Picture 35">
              <a:extLst>
                <a:ext uri="{FF2B5EF4-FFF2-40B4-BE49-F238E27FC236}">
                  <a16:creationId xmlns:a16="http://schemas.microsoft.com/office/drawing/2014/main" id="{94A5D7CE-1FED-4CEA-810D-4198E9924290}"/>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55" name="Picture 54">
              <a:extLst>
                <a:ext uri="{FF2B5EF4-FFF2-40B4-BE49-F238E27FC236}">
                  <a16:creationId xmlns:a16="http://schemas.microsoft.com/office/drawing/2014/main" id="{9BF408BE-3FB0-4FA0-B683-0E647B7E04BF}"/>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4"/>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dirty="0"/>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dirty="0">
                <a:latin typeface="+mj-lt"/>
              </a:rPr>
              <a:t>Session code here</a:t>
            </a:r>
            <a:endParaRPr lang="en-US" dirty="0"/>
          </a:p>
        </p:txBody>
      </p:sp>
    </p:spTree>
    <p:extLst>
      <p:ext uri="{BB962C8B-B14F-4D97-AF65-F5344CB8AC3E}">
        <p14:creationId xmlns:p14="http://schemas.microsoft.com/office/powerpoint/2010/main" val="7435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8182801"/>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2585409"/>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6822391"/>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8345934"/>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3936595"/>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4843860"/>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0029928"/>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49208417"/>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E07265-7E47-481D-9C2B-6C8BF221FAA5}"/>
              </a:ext>
            </a:extLst>
          </p:cNvPr>
          <p:cNvGrpSpPr/>
          <p:nvPr userDrawn="1"/>
        </p:nvGrpSpPr>
        <p:grpSpPr>
          <a:xfrm>
            <a:off x="6194603" y="-1"/>
            <a:ext cx="5997398" cy="6858001"/>
            <a:chOff x="6194603" y="-1"/>
            <a:chExt cx="5997398" cy="6858001"/>
          </a:xfrm>
        </p:grpSpPr>
        <p:pic>
          <p:nvPicPr>
            <p:cNvPr id="32" name="Picture 31">
              <a:extLst>
                <a:ext uri="{FF2B5EF4-FFF2-40B4-BE49-F238E27FC236}">
                  <a16:creationId xmlns:a16="http://schemas.microsoft.com/office/drawing/2014/main" id="{A5AE405F-E300-4B3D-9110-B06B75841503}"/>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3" name="Picture 32">
              <a:extLst>
                <a:ext uri="{FF2B5EF4-FFF2-40B4-BE49-F238E27FC236}">
                  <a16:creationId xmlns:a16="http://schemas.microsoft.com/office/drawing/2014/main" id="{38D0436A-7978-419B-9760-5EFC6747DD72}"/>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34" name="Picture 33">
              <a:extLst>
                <a:ext uri="{FF2B5EF4-FFF2-40B4-BE49-F238E27FC236}">
                  <a16:creationId xmlns:a16="http://schemas.microsoft.com/office/drawing/2014/main" id="{77C68831-B0BD-42C1-AB2F-BEAC8CFD1FD5}"/>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683031331"/>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B071B18-AE3E-4C1A-8C40-38A79DBA86AA}"/>
              </a:ext>
            </a:extLst>
          </p:cNvPr>
          <p:cNvGrpSpPr/>
          <p:nvPr userDrawn="1"/>
        </p:nvGrpSpPr>
        <p:grpSpPr>
          <a:xfrm>
            <a:off x="6194603" y="0"/>
            <a:ext cx="5997398" cy="6858001"/>
            <a:chOff x="6194603" y="0"/>
            <a:chExt cx="5997398" cy="6858001"/>
          </a:xfrm>
        </p:grpSpPr>
        <p:pic>
          <p:nvPicPr>
            <p:cNvPr id="38" name="Picture 37">
              <a:extLst>
                <a:ext uri="{FF2B5EF4-FFF2-40B4-BE49-F238E27FC236}">
                  <a16:creationId xmlns:a16="http://schemas.microsoft.com/office/drawing/2014/main" id="{A874D211-CD8A-4B0E-B9C0-C2FF7D72BEE7}"/>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471513C0-489E-4E2E-9C12-D1DC6B98AB21}"/>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984DC410-B12F-4706-B9C8-EBBBA766DAC2}"/>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dirty="0"/>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732954988"/>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765DB89-7B31-44F9-9B76-2E06E7805A5E}"/>
              </a:ext>
            </a:extLst>
          </p:cNvPr>
          <p:cNvGrpSpPr/>
          <p:nvPr userDrawn="1"/>
        </p:nvGrpSpPr>
        <p:grpSpPr>
          <a:xfrm>
            <a:off x="6194603" y="0"/>
            <a:ext cx="5997398" cy="6858001"/>
            <a:chOff x="6194603" y="0"/>
            <a:chExt cx="5997398" cy="6858001"/>
          </a:xfrm>
        </p:grpSpPr>
        <p:pic>
          <p:nvPicPr>
            <p:cNvPr id="38" name="Picture 37">
              <a:extLst>
                <a:ext uri="{FF2B5EF4-FFF2-40B4-BE49-F238E27FC236}">
                  <a16:creationId xmlns:a16="http://schemas.microsoft.com/office/drawing/2014/main" id="{58E8D605-B082-4C02-839C-9C18EA6541D2}"/>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3E9382F8-B3AE-4F98-8782-19AA597713F7}"/>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3D3278C9-22EA-4588-8125-8F64C455E53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161514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0235523"/>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ECE3688-F7FF-4D8A-BE15-6CEE4046B621}"/>
              </a:ext>
            </a:extLst>
          </p:cNvPr>
          <p:cNvGrpSpPr/>
          <p:nvPr userDrawn="1"/>
        </p:nvGrpSpPr>
        <p:grpSpPr>
          <a:xfrm>
            <a:off x="6194603" y="0"/>
            <a:ext cx="5997398" cy="6858001"/>
            <a:chOff x="6194603" y="0"/>
            <a:chExt cx="5997398" cy="6858001"/>
          </a:xfrm>
        </p:grpSpPr>
        <p:pic>
          <p:nvPicPr>
            <p:cNvPr id="36" name="Picture 35">
              <a:extLst>
                <a:ext uri="{FF2B5EF4-FFF2-40B4-BE49-F238E27FC236}">
                  <a16:creationId xmlns:a16="http://schemas.microsoft.com/office/drawing/2014/main" id="{CDA126B3-3793-49DF-951A-6BEC5934FFCE}"/>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7DE8673A-798E-4BFA-88EE-4BCCF0BF217C}"/>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05970F2A-65AD-4C60-92A1-97326C8B6109}"/>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spTree>
    <p:extLst>
      <p:ext uri="{BB962C8B-B14F-4D97-AF65-F5344CB8AC3E}">
        <p14:creationId xmlns:p14="http://schemas.microsoft.com/office/powerpoint/2010/main" val="248196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A8E8A28C-CBDE-4C67-825F-C47808C9BDD6}"/>
              </a:ext>
            </a:extLst>
          </p:cNvPr>
          <p:cNvGrpSpPr/>
          <p:nvPr userDrawn="1"/>
        </p:nvGrpSpPr>
        <p:grpSpPr>
          <a:xfrm>
            <a:off x="6194603" y="0"/>
            <a:ext cx="5997398" cy="6858001"/>
            <a:chOff x="6194603" y="0"/>
            <a:chExt cx="5997398" cy="6858001"/>
          </a:xfrm>
        </p:grpSpPr>
        <p:pic>
          <p:nvPicPr>
            <p:cNvPr id="36" name="Picture 35">
              <a:extLst>
                <a:ext uri="{FF2B5EF4-FFF2-40B4-BE49-F238E27FC236}">
                  <a16:creationId xmlns:a16="http://schemas.microsoft.com/office/drawing/2014/main" id="{E6ED7E4A-DB81-4ED7-82E1-34B79F3FF4A1}"/>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11E4BCF2-710C-4869-A4C5-C1345D5F2E6F}"/>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7B7B7A20-BA31-44FA-9F1C-298649B34CF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52796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080337"/>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378525"/>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282130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199883086"/>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endParaRPr lang="en-US" dirty="0"/>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303481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23109232"/>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image" Target="../media/image1.emf"/><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image" Target="../media/image1.emf"/><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37626204"/>
      </p:ext>
    </p:extLst>
  </p:cSld>
  <p:clrMap bg1="lt1" tx1="dk1" bg2="lt2" tx2="dk2" accent1="accent1" accent2="accent2" accent3="accent3" accent4="accent4" accent5="accent5" accent6="accent6" hlink="hlink" folHlink="folHlink"/>
  <p:sldLayoutIdLst>
    <p:sldLayoutId id="2147484715" r:id="rId1"/>
    <p:sldLayoutId id="2147484673" r:id="rId2"/>
    <p:sldLayoutId id="2147484679" r:id="rId3"/>
    <p:sldLayoutId id="2147484680" r:id="rId4"/>
    <p:sldLayoutId id="2147484681" r:id="rId5"/>
    <p:sldLayoutId id="2147484682" r:id="rId6"/>
    <p:sldLayoutId id="2147484683" r:id="rId7"/>
    <p:sldLayoutId id="2147484684" r:id="rId8"/>
    <p:sldLayoutId id="2147484685" r:id="rId9"/>
    <p:sldLayoutId id="2147484717" r:id="rId10"/>
    <p:sldLayoutId id="2147484728" r:id="rId11"/>
    <p:sldLayoutId id="2147484690" r:id="rId12"/>
    <p:sldLayoutId id="2147484692" r:id="rId13"/>
    <p:sldLayoutId id="2147484694" r:id="rId14"/>
    <p:sldLayoutId id="2147484695" r:id="rId15"/>
    <p:sldLayoutId id="2147484697" r:id="rId16"/>
    <p:sldLayoutId id="2147484698" r:id="rId17"/>
    <p:sldLayoutId id="2147484699" r:id="rId18"/>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0">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90804094"/>
      </p:ext>
    </p:extLst>
  </p:cSld>
  <p:clrMap bg1="lt1" tx1="dk1" bg2="lt2" tx2="dk2" accent1="accent1" accent2="accent2" accent3="accent3" accent4="accent4" accent5="accent5" accent6="accent6" hlink="hlink" folHlink="folHlink"/>
  <p:sldLayoutIdLst>
    <p:sldLayoutId id="2147484732"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 id="2147484743" r:id="rId12"/>
    <p:sldLayoutId id="2147484744" r:id="rId13"/>
    <p:sldLayoutId id="2147484745" r:id="rId14"/>
    <p:sldLayoutId id="2147484746" r:id="rId15"/>
    <p:sldLayoutId id="2147484747" r:id="rId16"/>
    <p:sldLayoutId id="2147484748" r:id="rId17"/>
    <p:sldLayoutId id="2147484749" r:id="rId18"/>
    <p:sldLayoutId id="2147484750" r:id="rId19"/>
    <p:sldLayoutId id="2147484751" r:id="rId20"/>
    <p:sldLayoutId id="2147484752" r:id="rId21"/>
    <p:sldLayoutId id="2147484753" r:id="rId22"/>
    <p:sldLayoutId id="2147484754" r:id="rId23"/>
    <p:sldLayoutId id="2147484755" r:id="rId24"/>
    <p:sldLayoutId id="2147484756" r:id="rId25"/>
    <p:sldLayoutId id="2147484757" r:id="rId26"/>
    <p:sldLayoutId id="2147484758" r:id="rId27"/>
    <p:sldLayoutId id="2147484759" r:id="rId28"/>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88267207"/>
      </p:ext>
    </p:extLst>
  </p:cSld>
  <p:clrMap bg1="lt1" tx1="dk1" bg2="lt2" tx2="dk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 id="2147484772" r:id="rId12"/>
    <p:sldLayoutId id="2147484773" r:id="rId13"/>
    <p:sldLayoutId id="2147484774" r:id="rId14"/>
    <p:sldLayoutId id="2147484775" r:id="rId15"/>
    <p:sldLayoutId id="2147484776" r:id="rId16"/>
    <p:sldLayoutId id="2147484777" r:id="rId17"/>
    <p:sldLayoutId id="2147484778" r:id="rId18"/>
    <p:sldLayoutId id="2147484779" r:id="rId19"/>
    <p:sldLayoutId id="2147484780" r:id="rId20"/>
    <p:sldLayoutId id="2147484781" r:id="rId21"/>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70119931"/>
      </p:ext>
    </p:extLst>
  </p:cSld>
  <p:clrMap bg1="lt1" tx1="dk1" bg2="lt2" tx2="dk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 id="2147484794" r:id="rId12"/>
    <p:sldLayoutId id="2147484795" r:id="rId13"/>
    <p:sldLayoutId id="2147484796" r:id="rId14"/>
    <p:sldLayoutId id="2147484797" r:id="rId15"/>
    <p:sldLayoutId id="2147484798" r:id="rId16"/>
    <p:sldLayoutId id="2147484799" r:id="rId17"/>
    <p:sldLayoutId id="2147484800" r:id="rId18"/>
    <p:sldLayoutId id="2147484801"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7.tiff"/><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image" Target="../media/image44.svg"/><Relationship Id="rId11" Type="http://schemas.openxmlformats.org/officeDocument/2006/relationships/slide" Target="slide46.xml"/><Relationship Id="rId5" Type="http://schemas.openxmlformats.org/officeDocument/2006/relationships/image" Target="../media/image43.png"/><Relationship Id="rId10" Type="http://schemas.openxmlformats.org/officeDocument/2006/relationships/slide" Target="slide49.xml"/><Relationship Id="rId4" Type="http://schemas.openxmlformats.org/officeDocument/2006/relationships/image" Target="../media/image42.png"/><Relationship Id="rId9" Type="http://schemas.openxmlformats.org/officeDocument/2006/relationships/slide" Target="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slide" Target="slide46.xml"/><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slide" Target="slide49.xml"/><Relationship Id="rId5" Type="http://schemas.openxmlformats.org/officeDocument/2006/relationships/slide" Target="slide44.xml"/><Relationship Id="rId4" Type="http://schemas.openxmlformats.org/officeDocument/2006/relationships/image" Target="../media/image46.svg"/></Relationships>
</file>

<file path=ppt/slides/_rels/slide46.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45.png"/><Relationship Id="rId7" Type="http://schemas.openxmlformats.org/officeDocument/2006/relationships/slide" Target="slide44.xml"/><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6.svg"/><Relationship Id="rId9" Type="http://schemas.openxmlformats.org/officeDocument/2006/relationships/slide" Target="slide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4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46.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3" Type="http://schemas.openxmlformats.org/officeDocument/2006/relationships/hyperlink" Target="https://aka.ms/ignite.mobileApp" TargetMode="External"/><Relationship Id="rId2" Type="http://schemas.openxmlformats.org/officeDocument/2006/relationships/notesSlide" Target="../notesSlides/notesSlide50.xml"/><Relationship Id="rId1" Type="http://schemas.openxmlformats.org/officeDocument/2006/relationships/slideLayout" Target="../slideLayouts/slideLayout86.xml"/><Relationship Id="rId4" Type="http://schemas.openxmlformats.org/officeDocument/2006/relationships/hyperlink" Target="https://myignite.techcommunity.microsoft.com/evaluations"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294868"/>
      </p:ext>
    </p:extLst>
  </p:cSld>
  <p:clrMapOvr>
    <a:masterClrMapping/>
  </p:clrMapOvr>
  <p:transition>
    <p:fade/>
  </p:transition>
</p:sld>
</file>

<file path=ppt/slides/slide10.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Rectangle 234"/>
          <p:cNvSpPr/>
          <p:nvPr/>
        </p:nvSpPr>
        <p:spPr bwMode="auto">
          <a:xfrm>
            <a:off x="352036" y="1281218"/>
            <a:ext cx="5823812" cy="2956524"/>
          </a:xfrm>
          <a:prstGeom prst="rect">
            <a:avLst/>
          </a:prstGeom>
          <a:solidFill>
            <a:schemeClr val="accent5"/>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6" name="Rectangle 235"/>
          <p:cNvSpPr/>
          <p:nvPr/>
        </p:nvSpPr>
        <p:spPr bwMode="auto">
          <a:xfrm>
            <a:off x="6175852" y="1281218"/>
            <a:ext cx="5821981" cy="2956524"/>
          </a:xfrm>
          <a:prstGeom prst="rect">
            <a:avLst/>
          </a:prstGeom>
          <a:solidFill>
            <a:schemeClr val="accent1">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7" name="Content Placeholder 2"/>
          <p:cNvSpPr txBox="1">
            <a:spLocks/>
          </p:cNvSpPr>
          <p:nvPr/>
        </p:nvSpPr>
        <p:spPr>
          <a:xfrm>
            <a:off x="353776" y="1290007"/>
            <a:ext cx="5819770" cy="2232896"/>
          </a:xfrm>
          <a:prstGeom prst="rect">
            <a:avLst/>
          </a:prstGeom>
          <a:noFill/>
        </p:spPr>
        <p:txBody>
          <a:bodyPr vert="horz" wrap="square" lIns="179183" tIns="143346" rIns="179183" bIns="143346"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ctr" defTabSz="914016" rtl="0" eaLnBrk="1" fontAlgn="auto" latinLnBrk="0" hangingPunct="1">
              <a:lnSpc>
                <a:spcPct val="90000"/>
              </a:lnSpc>
              <a:spcBef>
                <a:spcPts val="588"/>
              </a:spcBef>
              <a:spcAft>
                <a:spcPts val="0"/>
              </a:spcAft>
              <a:buClrTx/>
              <a:buSzPct val="90000"/>
              <a:buFont typeface="Arial" pitchFamily="34" charset="0"/>
              <a:buNone/>
              <a:tabLst/>
              <a:defRPr/>
            </a:pPr>
            <a:r>
              <a:rPr kumimoji="0" lang="en-US" sz="3133" b="0" i="0" u="none" strike="noStrike" kern="1200" cap="none" spc="0" normalizeH="0" baseline="0" noProof="0">
                <a:ln>
                  <a:noFill/>
                </a:ln>
                <a:gradFill>
                  <a:gsLst>
                    <a:gs pos="26667">
                      <a:srgbClr val="FFFFFF"/>
                    </a:gs>
                    <a:gs pos="84000">
                      <a:srgbClr val="FFFFFF"/>
                    </a:gs>
                  </a:gsLst>
                  <a:lin ang="5400000" scaled="1"/>
                </a:gradFill>
                <a:effectLst/>
                <a:uLnTx/>
                <a:uFillTx/>
                <a:latin typeface="Segoe UI Light"/>
                <a:ea typeface="+mn-ea"/>
                <a:cs typeface="Segoe UI" pitchFamily="34" charset="0"/>
              </a:rPr>
              <a:t>Traditional model</a:t>
            </a:r>
          </a:p>
          <a:p>
            <a:pPr marL="0" marR="0" lvl="1" indent="0" algn="ctr" defTabSz="914016" rtl="0" eaLnBrk="1" fontAlgn="auto" latinLnBrk="0" hangingPunct="1">
              <a:lnSpc>
                <a:spcPct val="90000"/>
              </a:lnSpc>
              <a:spcBef>
                <a:spcPts val="1172"/>
              </a:spcBef>
              <a:spcAft>
                <a:spcPts val="0"/>
              </a:spcAft>
              <a:buClrTx/>
              <a:buSzPct val="90000"/>
              <a:buFont typeface="Arial" pitchFamily="34" charset="0"/>
              <a:buNone/>
              <a:tabLst/>
              <a:defRPr/>
            </a:pPr>
            <a:r>
              <a:rPr kumimoji="0" lang="en-US" sz="1600" b="0" i="0" u="none" strike="noStrike" kern="1200" cap="none" spc="0" normalizeH="0" baseline="0" noProof="0">
                <a:ln>
                  <a:noFill/>
                </a:ln>
                <a:gradFill>
                  <a:gsLst>
                    <a:gs pos="26667">
                      <a:srgbClr val="FFFFFF"/>
                    </a:gs>
                    <a:gs pos="84000">
                      <a:srgbClr val="FFFFFF"/>
                    </a:gs>
                  </a:gsLst>
                  <a:lin ang="5400000" scaled="1"/>
                </a:gradFill>
                <a:effectLst/>
                <a:uLnTx/>
                <a:uFillTx/>
                <a:latin typeface="Segoe UI"/>
                <a:ea typeface="+mn-ea"/>
                <a:cs typeface="Segoe UI" pitchFamily="34" charset="0"/>
              </a:rPr>
              <a:t>Dedicated infrastructure for each application</a:t>
            </a:r>
          </a:p>
          <a:p>
            <a:pPr marL="0" marR="0" lvl="1" indent="0" algn="ctr" defTabSz="914016" rtl="0" eaLnBrk="1" fontAlgn="auto" latinLnBrk="0" hangingPunct="1">
              <a:lnSpc>
                <a:spcPct val="90000"/>
              </a:lnSpc>
              <a:spcBef>
                <a:spcPts val="1172"/>
              </a:spcBef>
              <a:spcAft>
                <a:spcPts val="0"/>
              </a:spcAft>
              <a:buClrTx/>
              <a:buSzPct val="90000"/>
              <a:buFont typeface="Arial" pitchFamily="34" charset="0"/>
              <a:buNone/>
              <a:tabLst/>
              <a:defRPr/>
            </a:pPr>
            <a:r>
              <a:rPr kumimoji="0" lang="en-US" sz="1600" b="0" i="0" u="none" strike="noStrike" kern="1200" cap="none" spc="0" normalizeH="0" baseline="0" noProof="0">
                <a:ln>
                  <a:noFill/>
                </a:ln>
                <a:gradFill>
                  <a:gsLst>
                    <a:gs pos="26667">
                      <a:srgbClr val="FFFFFF"/>
                    </a:gs>
                    <a:gs pos="84000">
                      <a:srgbClr val="FFFFFF"/>
                    </a:gs>
                  </a:gsLst>
                  <a:lin ang="5400000" scaled="1"/>
                </a:gradFill>
                <a:effectLst/>
                <a:uLnTx/>
                <a:uFillTx/>
                <a:latin typeface="Segoe UI"/>
                <a:ea typeface="+mn-ea"/>
                <a:cs typeface="Segoe UI" pitchFamily="34" charset="0"/>
              </a:rPr>
              <a:t>Purpose-built hardware</a:t>
            </a:r>
          </a:p>
          <a:p>
            <a:pPr marL="0" marR="0" lvl="1" indent="0" algn="ctr" defTabSz="914016" rtl="0" eaLnBrk="1" fontAlgn="auto" latinLnBrk="0" hangingPunct="1">
              <a:lnSpc>
                <a:spcPct val="90000"/>
              </a:lnSpc>
              <a:spcBef>
                <a:spcPts val="1172"/>
              </a:spcBef>
              <a:spcAft>
                <a:spcPts val="0"/>
              </a:spcAft>
              <a:buClrTx/>
              <a:buSzPct val="90000"/>
              <a:buFont typeface="Arial" pitchFamily="34" charset="0"/>
              <a:buNone/>
              <a:tabLst/>
              <a:defRPr/>
            </a:pPr>
            <a:r>
              <a:rPr kumimoji="0" lang="en-US" sz="1600" b="0" i="0" u="none" strike="noStrike" kern="1200" cap="none" spc="0" normalizeH="0" baseline="0" noProof="0">
                <a:ln>
                  <a:noFill/>
                </a:ln>
                <a:gradFill>
                  <a:gsLst>
                    <a:gs pos="26667">
                      <a:srgbClr val="FFFFFF"/>
                    </a:gs>
                    <a:gs pos="84000">
                      <a:srgbClr val="FFFFFF"/>
                    </a:gs>
                  </a:gsLst>
                  <a:lin ang="5400000" scaled="1"/>
                </a:gradFill>
                <a:effectLst/>
                <a:uLnTx/>
                <a:uFillTx/>
                <a:latin typeface="Segoe UI"/>
                <a:ea typeface="+mn-ea"/>
                <a:cs typeface="Segoe UI" pitchFamily="34" charset="0"/>
              </a:rPr>
              <a:t>Distinct infrastructure and operations teams</a:t>
            </a:r>
          </a:p>
          <a:p>
            <a:pPr marL="0" marR="0" lvl="1" indent="0" algn="ctr" defTabSz="914016" rtl="0" eaLnBrk="1" fontAlgn="auto" latinLnBrk="0" hangingPunct="1">
              <a:lnSpc>
                <a:spcPct val="90000"/>
              </a:lnSpc>
              <a:spcBef>
                <a:spcPts val="1172"/>
              </a:spcBef>
              <a:spcAft>
                <a:spcPts val="0"/>
              </a:spcAft>
              <a:buClrTx/>
              <a:buSzPct val="90000"/>
              <a:buFont typeface="Arial" pitchFamily="34" charset="0"/>
              <a:buNone/>
              <a:tabLst/>
              <a:defRPr/>
            </a:pPr>
            <a:r>
              <a:rPr kumimoji="0" lang="en-US" sz="1600" b="0" i="0" u="none" strike="noStrike" kern="1200" cap="none" spc="0" normalizeH="0" baseline="0" noProof="0">
                <a:ln>
                  <a:noFill/>
                </a:ln>
                <a:gradFill>
                  <a:gsLst>
                    <a:gs pos="26667">
                      <a:srgbClr val="FFFFFF"/>
                    </a:gs>
                    <a:gs pos="84000">
                      <a:srgbClr val="FFFFFF"/>
                    </a:gs>
                  </a:gsLst>
                  <a:lin ang="5400000" scaled="1"/>
                </a:gradFill>
                <a:effectLst/>
                <a:uLnTx/>
                <a:uFillTx/>
                <a:latin typeface="Segoe UI"/>
                <a:ea typeface="+mn-ea"/>
                <a:cs typeface="Segoe UI" pitchFamily="34" charset="0"/>
              </a:rPr>
              <a:t>Customized processes and configurations</a:t>
            </a:r>
          </a:p>
        </p:txBody>
      </p:sp>
      <p:sp>
        <p:nvSpPr>
          <p:cNvPr id="238" name="Content Placeholder 2"/>
          <p:cNvSpPr txBox="1">
            <a:spLocks/>
          </p:cNvSpPr>
          <p:nvPr/>
        </p:nvSpPr>
        <p:spPr>
          <a:xfrm>
            <a:off x="6170692" y="1281219"/>
            <a:ext cx="5826021" cy="2232529"/>
          </a:xfrm>
          <a:prstGeom prst="rect">
            <a:avLst/>
          </a:prstGeom>
          <a:noFill/>
        </p:spPr>
        <p:txBody>
          <a:bodyPr vert="horz" wrap="square" lIns="179183" tIns="143346" rIns="179183" bIns="143346"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ctr" defTabSz="914016" rtl="0" eaLnBrk="1" fontAlgn="auto" latinLnBrk="0" hangingPunct="1">
              <a:lnSpc>
                <a:spcPct val="90000"/>
              </a:lnSpc>
              <a:spcBef>
                <a:spcPts val="588"/>
              </a:spcBef>
              <a:spcAft>
                <a:spcPts val="0"/>
              </a:spcAft>
              <a:buClrTx/>
              <a:buSzPct val="90000"/>
              <a:buFont typeface="Arial" pitchFamily="34" charset="0"/>
              <a:buNone/>
              <a:tabLst/>
              <a:defRPr/>
            </a:pPr>
            <a:r>
              <a:rPr kumimoji="0" lang="en-US" sz="3133" b="0" i="0" u="none" strike="noStrike" kern="1200" cap="none" spc="0" normalizeH="0" baseline="0" noProof="0">
                <a:ln>
                  <a:noFill/>
                </a:ln>
                <a:gradFill>
                  <a:gsLst>
                    <a:gs pos="26667">
                      <a:srgbClr val="FFFFFF"/>
                    </a:gs>
                    <a:gs pos="84000">
                      <a:srgbClr val="FFFFFF"/>
                    </a:gs>
                  </a:gsLst>
                  <a:lin ang="5400000" scaled="1"/>
                </a:gradFill>
                <a:effectLst/>
                <a:uLnTx/>
                <a:uFillTx/>
                <a:latin typeface="Segoe UI Light"/>
                <a:ea typeface="+mn-ea"/>
                <a:cs typeface="Segoe UI" pitchFamily="34" charset="0"/>
              </a:rPr>
              <a:t>Cloud model </a:t>
            </a:r>
          </a:p>
          <a:p>
            <a:pPr marL="0" marR="0" lvl="1" indent="0" algn="ctr" defTabSz="914016" rtl="0" eaLnBrk="1" fontAlgn="auto" latinLnBrk="0" hangingPunct="1">
              <a:lnSpc>
                <a:spcPct val="90000"/>
              </a:lnSpc>
              <a:spcBef>
                <a:spcPts val="1172"/>
              </a:spcBef>
              <a:spcAft>
                <a:spcPts val="0"/>
              </a:spcAft>
              <a:buClrTx/>
              <a:buSzPct val="90000"/>
              <a:buFont typeface="Arial" pitchFamily="34" charset="0"/>
              <a:buNone/>
              <a:tabLst/>
              <a:defRPr/>
            </a:pPr>
            <a:r>
              <a:rPr kumimoji="0" lang="en-US" sz="1600" b="0" i="0" u="none" strike="noStrike" kern="1200" cap="none" spc="0" normalizeH="0" baseline="0" noProof="0">
                <a:ln>
                  <a:noFill/>
                </a:ln>
                <a:gradFill>
                  <a:gsLst>
                    <a:gs pos="26667">
                      <a:srgbClr val="FFFFFF"/>
                    </a:gs>
                    <a:gs pos="84000">
                      <a:srgbClr val="FFFFFF"/>
                    </a:gs>
                  </a:gsLst>
                  <a:lin ang="5400000" scaled="1"/>
                </a:gradFill>
                <a:effectLst/>
                <a:uLnTx/>
                <a:uFillTx/>
                <a:latin typeface="Segoe UI"/>
                <a:ea typeface="+mn-ea"/>
                <a:cs typeface="Segoe UI" pitchFamily="34" charset="0"/>
              </a:rPr>
              <a:t>Loosely coupled apps and micro-services </a:t>
            </a:r>
          </a:p>
          <a:p>
            <a:pPr marL="0" marR="0" lvl="1" indent="0" algn="ctr" defTabSz="914016" rtl="0" eaLnBrk="1" fontAlgn="auto" latinLnBrk="0" hangingPunct="1">
              <a:lnSpc>
                <a:spcPct val="90000"/>
              </a:lnSpc>
              <a:spcBef>
                <a:spcPts val="1172"/>
              </a:spcBef>
              <a:spcAft>
                <a:spcPts val="0"/>
              </a:spcAft>
              <a:buClrTx/>
              <a:buSzPct val="90000"/>
              <a:buFont typeface="Arial" pitchFamily="34" charset="0"/>
              <a:buNone/>
              <a:tabLst/>
              <a:defRPr/>
            </a:pPr>
            <a:r>
              <a:rPr kumimoji="0" lang="en-US" sz="1600" b="0" i="0" u="none" strike="noStrike" kern="1200" cap="none" spc="0" normalizeH="0" baseline="0" noProof="0">
                <a:ln>
                  <a:noFill/>
                </a:ln>
                <a:gradFill>
                  <a:gsLst>
                    <a:gs pos="26667">
                      <a:srgbClr val="FFFFFF"/>
                    </a:gs>
                    <a:gs pos="84000">
                      <a:srgbClr val="FFFFFF"/>
                    </a:gs>
                  </a:gsLst>
                  <a:lin ang="5400000" scaled="1"/>
                </a:gradFill>
                <a:effectLst/>
                <a:uLnTx/>
                <a:uFillTx/>
                <a:latin typeface="Segoe UI"/>
                <a:ea typeface="+mn-ea"/>
                <a:cs typeface="Segoe UI" pitchFamily="34" charset="0"/>
              </a:rPr>
              <a:t>Industry-standard hardware </a:t>
            </a:r>
          </a:p>
          <a:p>
            <a:pPr marL="0" marR="0" lvl="1" indent="0" algn="ctr" defTabSz="914016" rtl="0" eaLnBrk="1" fontAlgn="auto" latinLnBrk="0" hangingPunct="1">
              <a:lnSpc>
                <a:spcPct val="90000"/>
              </a:lnSpc>
              <a:spcBef>
                <a:spcPts val="1172"/>
              </a:spcBef>
              <a:spcAft>
                <a:spcPts val="0"/>
              </a:spcAft>
              <a:buClrTx/>
              <a:buSzPct val="90000"/>
              <a:buFont typeface="Arial" pitchFamily="34" charset="0"/>
              <a:buNone/>
              <a:tabLst/>
              <a:defRPr/>
            </a:pPr>
            <a:r>
              <a:rPr kumimoji="0" lang="en-US" sz="1600" b="0" i="0" u="none" strike="noStrike" kern="1200" cap="none" spc="0" normalizeH="0" baseline="0" noProof="0">
                <a:ln>
                  <a:noFill/>
                </a:ln>
                <a:gradFill>
                  <a:gsLst>
                    <a:gs pos="26667">
                      <a:srgbClr val="FFFFFF"/>
                    </a:gs>
                    <a:gs pos="84000">
                      <a:srgbClr val="FFFFFF"/>
                    </a:gs>
                  </a:gsLst>
                  <a:lin ang="5400000" scaled="1"/>
                </a:gradFill>
                <a:effectLst/>
                <a:uLnTx/>
                <a:uFillTx/>
                <a:latin typeface="Segoe UI"/>
                <a:ea typeface="+mn-ea"/>
                <a:cs typeface="Segoe UI" pitchFamily="34" charset="0"/>
              </a:rPr>
              <a:t>Service-focused DevOps teams</a:t>
            </a:r>
          </a:p>
          <a:p>
            <a:pPr marL="0" marR="0" lvl="1" indent="0" algn="ctr" defTabSz="914016" rtl="0" eaLnBrk="1" fontAlgn="auto" latinLnBrk="0" hangingPunct="1">
              <a:lnSpc>
                <a:spcPct val="90000"/>
              </a:lnSpc>
              <a:spcBef>
                <a:spcPts val="1172"/>
              </a:spcBef>
              <a:spcAft>
                <a:spcPts val="0"/>
              </a:spcAft>
              <a:buClrTx/>
              <a:buSzPct val="90000"/>
              <a:buFont typeface="Arial" pitchFamily="34" charset="0"/>
              <a:buNone/>
              <a:tabLst/>
              <a:defRPr/>
            </a:pPr>
            <a:r>
              <a:rPr kumimoji="0" lang="en-US" sz="1600" b="0" i="0" u="none" strike="noStrike" kern="1200" cap="none" spc="0" normalizeH="0" baseline="0" noProof="0">
                <a:ln>
                  <a:noFill/>
                </a:ln>
                <a:gradFill>
                  <a:gsLst>
                    <a:gs pos="26667">
                      <a:srgbClr val="FFFFFF"/>
                    </a:gs>
                    <a:gs pos="84000">
                      <a:srgbClr val="FFFFFF"/>
                    </a:gs>
                  </a:gsLst>
                  <a:lin ang="5400000" scaled="1"/>
                </a:gradFill>
                <a:effectLst/>
                <a:uLnTx/>
                <a:uFillTx/>
                <a:latin typeface="Segoe UI"/>
                <a:ea typeface="+mn-ea"/>
                <a:cs typeface="Segoe UI" pitchFamily="34" charset="0"/>
              </a:rPr>
              <a:t>Standardized processes and configurations</a:t>
            </a:r>
          </a:p>
        </p:txBody>
      </p:sp>
      <p:sp>
        <p:nvSpPr>
          <p:cNvPr id="240" name="Rectangle 239"/>
          <p:cNvSpPr/>
          <p:nvPr/>
        </p:nvSpPr>
        <p:spPr bwMode="auto">
          <a:xfrm>
            <a:off x="11887211" y="1188257"/>
            <a:ext cx="269086" cy="315008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1" name="Group 240"/>
          <p:cNvGrpSpPr/>
          <p:nvPr/>
        </p:nvGrpSpPr>
        <p:grpSpPr>
          <a:xfrm>
            <a:off x="2023530" y="4041687"/>
            <a:ext cx="2209148" cy="2006775"/>
            <a:chOff x="7175501" y="2655977"/>
            <a:chExt cx="4432300" cy="4026273"/>
          </a:xfrm>
        </p:grpSpPr>
        <p:sp>
          <p:nvSpPr>
            <p:cNvPr id="242" name="Freeform 241"/>
            <p:cNvSpPr>
              <a:spLocks noEditPoints="1"/>
            </p:cNvSpPr>
            <p:nvPr/>
          </p:nvSpPr>
          <p:spPr bwMode="black">
            <a:xfrm>
              <a:off x="7629036" y="5335115"/>
              <a:ext cx="657271" cy="132543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D2D2D2"/>
            </a:solidFill>
            <a:ln w="9525" cap="flat" cmpd="sng" algn="ctr">
              <a:noFill/>
              <a:prstDash val="solid"/>
              <a:headEnd type="none" w="med" len="med"/>
              <a:tailEnd type="none" w="med" len="med"/>
            </a:ln>
            <a:effectLst/>
            <a:ex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3" name="Freeform 242"/>
            <p:cNvSpPr>
              <a:spLocks noEditPoints="1"/>
            </p:cNvSpPr>
            <p:nvPr/>
          </p:nvSpPr>
          <p:spPr bwMode="black">
            <a:xfrm>
              <a:off x="8585023" y="5335115"/>
              <a:ext cx="657271" cy="132543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D2D2D2"/>
            </a:solidFill>
            <a:ln w="9525" cap="flat" cmpd="sng" algn="ctr">
              <a:noFill/>
              <a:prstDash val="solid"/>
              <a:headEnd type="none" w="med" len="med"/>
              <a:tailEnd type="none" w="med" len="med"/>
            </a:ln>
            <a:effectLst/>
            <a:ex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4" name="Freeform 243"/>
            <p:cNvSpPr>
              <a:spLocks noEditPoints="1"/>
            </p:cNvSpPr>
            <p:nvPr/>
          </p:nvSpPr>
          <p:spPr bwMode="black">
            <a:xfrm>
              <a:off x="9532530" y="5335115"/>
              <a:ext cx="657271" cy="132543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D2D2D2"/>
            </a:solidFill>
            <a:ln w="9525" cap="flat" cmpd="sng" algn="ctr">
              <a:noFill/>
              <a:prstDash val="solid"/>
              <a:headEnd type="none" w="med" len="med"/>
              <a:tailEnd type="none" w="med" len="med"/>
            </a:ln>
            <a:effectLst/>
            <a:ex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5" name="Freeform 244"/>
            <p:cNvSpPr>
              <a:spLocks noEditPoints="1"/>
            </p:cNvSpPr>
            <p:nvPr/>
          </p:nvSpPr>
          <p:spPr bwMode="black">
            <a:xfrm>
              <a:off x="10496996" y="5335115"/>
              <a:ext cx="657271" cy="132543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D2D2D2"/>
            </a:solidFill>
            <a:ln w="9525" cap="flat" cmpd="sng" algn="ctr">
              <a:noFill/>
              <a:prstDash val="solid"/>
              <a:headEnd type="none" w="med" len="med"/>
              <a:tailEnd type="none" w="med" len="med"/>
            </a:ln>
            <a:effectLst/>
            <a:ex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6" name="Group 245"/>
            <p:cNvGrpSpPr/>
            <p:nvPr/>
          </p:nvGrpSpPr>
          <p:grpSpPr>
            <a:xfrm>
              <a:off x="8536042" y="5353483"/>
              <a:ext cx="2215581" cy="426650"/>
              <a:chOff x="8409042" y="5353483"/>
              <a:chExt cx="2215581" cy="426650"/>
            </a:xfrm>
          </p:grpSpPr>
          <p:sp>
            <p:nvSpPr>
              <p:cNvPr id="305" name="Rectangle 304"/>
              <p:cNvSpPr/>
              <p:nvPr/>
            </p:nvSpPr>
            <p:spPr bwMode="auto">
              <a:xfrm>
                <a:off x="10421206" y="5353483"/>
                <a:ext cx="203417" cy="42665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6" name="Rectangle 305"/>
              <p:cNvSpPr/>
              <p:nvPr/>
            </p:nvSpPr>
            <p:spPr bwMode="auto">
              <a:xfrm>
                <a:off x="9434917" y="5353483"/>
                <a:ext cx="203417" cy="42665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7" name="Rectangle 306"/>
              <p:cNvSpPr/>
              <p:nvPr/>
            </p:nvSpPr>
            <p:spPr bwMode="auto">
              <a:xfrm>
                <a:off x="8409042" y="5353483"/>
                <a:ext cx="203417" cy="42665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47" name="Rectangle 246"/>
            <p:cNvSpPr/>
            <p:nvPr/>
          </p:nvSpPr>
          <p:spPr bwMode="auto">
            <a:xfrm>
              <a:off x="7175501" y="6638848"/>
              <a:ext cx="4432300" cy="43402"/>
            </a:xfrm>
            <a:prstGeom prst="rect">
              <a:avLst/>
            </a:prstGeom>
            <a:solidFill>
              <a:srgbClr val="D2D2D2">
                <a:lumMod val="90000"/>
              </a:srgbClr>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8" name="Freeform 247"/>
            <p:cNvSpPr>
              <a:spLocks noEditPoints="1"/>
            </p:cNvSpPr>
            <p:nvPr/>
          </p:nvSpPr>
          <p:spPr bwMode="black">
            <a:xfrm>
              <a:off x="7956968" y="4938068"/>
              <a:ext cx="843402" cy="1700780"/>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D2D2D2">
                <a:lumMod val="25000"/>
              </a:srgbClr>
            </a:solidFill>
            <a:extLst/>
          </p:spPr>
          <p:txBody>
            <a:bodyPr wrap="square" lIns="143346" tIns="143346" rIns="143346" bIns="143346" rtlCol="0">
              <a:noAutofit/>
            </a:bodyPr>
            <a:lstStyle/>
            <a:p>
              <a:pPr marL="0" marR="0" lvl="0" indent="0" algn="l" defTabSz="913489" rtl="0" eaLnBrk="1" fontAlgn="auto" latinLnBrk="0" hangingPunct="1">
                <a:lnSpc>
                  <a:spcPts val="3000"/>
                </a:lnSpc>
                <a:spcBef>
                  <a:spcPts val="0"/>
                </a:spcBef>
                <a:spcAft>
                  <a:spcPts val="0"/>
                </a:spcAft>
                <a:buClrTx/>
                <a:buSzTx/>
                <a:buFontTx/>
                <a:buNone/>
                <a:tabLst/>
                <a:defRPr/>
              </a:pPr>
              <a:endParaRPr kumimoji="0" lang="en-US" sz="2745" b="0" i="0" u="none" strike="noStrike" kern="0" cap="none" spc="0" normalizeH="0" baseline="0" noProof="0">
                <a:ln>
                  <a:noFill/>
                </a:ln>
                <a:solidFill>
                  <a:srgbClr val="FFFFFF"/>
                </a:solidFill>
                <a:effectLst/>
                <a:uLnTx/>
                <a:uFillTx/>
                <a:latin typeface="Segoe UI Light"/>
                <a:ea typeface="+mn-ea"/>
                <a:cs typeface="+mn-cs"/>
              </a:endParaRPr>
            </a:p>
          </p:txBody>
        </p:sp>
        <p:cxnSp>
          <p:nvCxnSpPr>
            <p:cNvPr id="249" name="Straight Connector 248"/>
            <p:cNvCxnSpPr/>
            <p:nvPr/>
          </p:nvCxnSpPr>
          <p:spPr>
            <a:xfrm flipV="1">
              <a:off x="8386174" y="3645257"/>
              <a:ext cx="0" cy="1193825"/>
            </a:xfrm>
            <a:prstGeom prst="line">
              <a:avLst/>
            </a:prstGeom>
            <a:noFill/>
            <a:ln w="34925" cap="flat" cmpd="sng" algn="ctr">
              <a:solidFill>
                <a:srgbClr val="505050"/>
              </a:solidFill>
              <a:prstDash val="sysDot"/>
              <a:headEnd type="none"/>
              <a:tailEnd type="none"/>
            </a:ln>
            <a:effectLst/>
          </p:spPr>
        </p:cxnSp>
        <p:sp>
          <p:nvSpPr>
            <p:cNvPr id="250" name="Oval 5"/>
            <p:cNvSpPr>
              <a:spLocks noChangeArrowheads="1"/>
            </p:cNvSpPr>
            <p:nvPr/>
          </p:nvSpPr>
          <p:spPr bwMode="auto">
            <a:xfrm>
              <a:off x="7965199" y="2655977"/>
              <a:ext cx="826939" cy="831646"/>
            </a:xfrm>
            <a:prstGeom prst="ellipse">
              <a:avLst/>
            </a:prstGeom>
            <a:solidFill>
              <a:srgbClr val="FFFFFF"/>
            </a:solidFill>
            <a:ln w="38100" cap="flat" cmpd="sng" algn="ctr">
              <a:solidFill>
                <a:srgbClr val="505050"/>
              </a:solidFill>
              <a:prstDash val="solid"/>
              <a:headEnd type="none" w="med" len="med"/>
              <a:tailEnd type="none" w="med" len="med"/>
            </a:ln>
            <a:effectLst/>
          </p:spPr>
          <p:txBody>
            <a:bodyPr rot="0" spcFirstLastPara="0" vertOverflow="overflow" horzOverflow="overflow" vert="horz" wrap="square" lIns="175661" tIns="140529" rIns="175661" bIns="140529" numCol="1" spcCol="0" rtlCol="0" fromWordArt="0" anchor="ctr" anchorCtr="0" forceAA="0" compatLnSpc="1">
              <a:prstTxWarp prst="textNoShape">
                <a:avLst/>
              </a:prstTxWarp>
              <a:noAutofit/>
            </a:bodyPr>
            <a:lstStyle/>
            <a:p>
              <a:pPr marL="0" marR="0" lvl="0" indent="0" algn="ctr" defTabSz="895406" rtl="0" eaLnBrk="1" fontAlgn="base" latinLnBrk="0" hangingPunct="1">
                <a:lnSpc>
                  <a:spcPct val="90000"/>
                </a:lnSpc>
                <a:spcBef>
                  <a:spcPct val="0"/>
                </a:spcBef>
                <a:spcAft>
                  <a:spcPct val="0"/>
                </a:spcAft>
                <a:buClrTx/>
                <a:buSzTx/>
                <a:buFontTx/>
                <a:buNone/>
                <a:tabLst/>
                <a:defRPr/>
              </a:pPr>
              <a:endParaRPr kumimoji="0" lang="en-US" sz="2691" b="0" i="0" u="none" strike="noStrike" kern="0" cap="none" spc="0" normalizeH="0" baseline="0" noProof="0">
                <a:ln>
                  <a:noFill/>
                </a:ln>
                <a:solidFill>
                  <a:srgbClr val="FF8C00"/>
                </a:solidFill>
                <a:effectLst/>
                <a:uLnTx/>
                <a:uFillTx/>
                <a:latin typeface="Segoe UI"/>
                <a:ea typeface="Segoe UI" pitchFamily="34" charset="0"/>
                <a:cs typeface="Segoe UI" pitchFamily="34" charset="0"/>
              </a:endParaRPr>
            </a:p>
          </p:txBody>
        </p:sp>
        <p:sp>
          <p:nvSpPr>
            <p:cNvPr id="251" name="Freeform 6"/>
            <p:cNvSpPr>
              <a:spLocks/>
            </p:cNvSpPr>
            <p:nvPr/>
          </p:nvSpPr>
          <p:spPr bwMode="auto">
            <a:xfrm>
              <a:off x="8158832" y="2944386"/>
              <a:ext cx="221563" cy="379105"/>
            </a:xfrm>
            <a:custGeom>
              <a:avLst/>
              <a:gdLst>
                <a:gd name="T0" fmla="*/ 706 w 706"/>
                <a:gd name="T1" fmla="*/ 403 h 1208"/>
                <a:gd name="T2" fmla="*/ 699 w 706"/>
                <a:gd name="T3" fmla="*/ 1208 h 1208"/>
                <a:gd name="T4" fmla="*/ 0 w 706"/>
                <a:gd name="T5" fmla="*/ 805 h 1208"/>
                <a:gd name="T6" fmla="*/ 0 w 706"/>
                <a:gd name="T7" fmla="*/ 0 h 1208"/>
                <a:gd name="T8" fmla="*/ 706 w 706"/>
                <a:gd name="T9" fmla="*/ 403 h 1208"/>
                <a:gd name="T10" fmla="*/ 706 w 706"/>
                <a:gd name="T11" fmla="*/ 403 h 1208"/>
                <a:gd name="T12" fmla="*/ 706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06" y="403"/>
                  </a:moveTo>
                  <a:lnTo>
                    <a:pt x="699" y="1208"/>
                  </a:lnTo>
                  <a:lnTo>
                    <a:pt x="0" y="805"/>
                  </a:lnTo>
                  <a:lnTo>
                    <a:pt x="0" y="0"/>
                  </a:lnTo>
                  <a:lnTo>
                    <a:pt x="706" y="403"/>
                  </a:lnTo>
                  <a:lnTo>
                    <a:pt x="706" y="403"/>
                  </a:lnTo>
                  <a:lnTo>
                    <a:pt x="706" y="403"/>
                  </a:lnTo>
                  <a:close/>
                </a:path>
              </a:pathLst>
            </a:custGeom>
            <a:solidFill>
              <a:srgbClr val="D2D2D2">
                <a:lumMod val="50000"/>
              </a:srgbClr>
            </a:solidFill>
            <a:ln>
              <a:noFill/>
            </a:ln>
          </p:spPr>
          <p:txBody>
            <a:bodyPr vert="horz" wrap="square" lIns="87830" tIns="43914" rIns="87830" bIns="43914" numCol="1" anchor="t" anchorCtr="0" compatLnSpc="1">
              <a:prstTxWarp prst="textNoShape">
                <a:avLst/>
              </a:prstTxWarp>
            </a:bodyPr>
            <a:lstStyle/>
            <a:p>
              <a:pPr marL="0" marR="0" lvl="0" indent="0" algn="l" defTabSz="895665" rtl="0" eaLnBrk="1" fontAlgn="auto" latinLnBrk="0" hangingPunct="1">
                <a:lnSpc>
                  <a:spcPct val="100000"/>
                </a:lnSpc>
                <a:spcBef>
                  <a:spcPts val="0"/>
                </a:spcBef>
                <a:spcAft>
                  <a:spcPts val="0"/>
                </a:spcAft>
                <a:buClrTx/>
                <a:buSzTx/>
                <a:buFontTx/>
                <a:buNone/>
                <a:tabLst/>
                <a:defRPr/>
              </a:pPr>
              <a:endParaRPr kumimoji="0" lang="en-US" sz="1726" b="0" i="0" u="none" strike="noStrike" kern="0" cap="none" spc="0" normalizeH="0" baseline="0" noProof="0">
                <a:ln>
                  <a:noFill/>
                </a:ln>
                <a:solidFill>
                  <a:srgbClr val="000000"/>
                </a:solidFill>
                <a:effectLst/>
                <a:uLnTx/>
                <a:uFillTx/>
                <a:latin typeface="Segoe UI"/>
                <a:ea typeface="+mn-ea"/>
                <a:cs typeface="+mn-cs"/>
              </a:endParaRPr>
            </a:p>
          </p:txBody>
        </p:sp>
        <p:sp>
          <p:nvSpPr>
            <p:cNvPr id="252" name="Freeform 7"/>
            <p:cNvSpPr>
              <a:spLocks/>
            </p:cNvSpPr>
            <p:nvPr/>
          </p:nvSpPr>
          <p:spPr bwMode="auto">
            <a:xfrm>
              <a:off x="8378826" y="2944386"/>
              <a:ext cx="221563" cy="379105"/>
            </a:xfrm>
            <a:custGeom>
              <a:avLst/>
              <a:gdLst>
                <a:gd name="T0" fmla="*/ 7 w 706"/>
                <a:gd name="T1" fmla="*/ 403 h 1208"/>
                <a:gd name="T2" fmla="*/ 0 w 706"/>
                <a:gd name="T3" fmla="*/ 1208 h 1208"/>
                <a:gd name="T4" fmla="*/ 701 w 706"/>
                <a:gd name="T5" fmla="*/ 805 h 1208"/>
                <a:gd name="T6" fmla="*/ 706 w 706"/>
                <a:gd name="T7" fmla="*/ 0 h 1208"/>
                <a:gd name="T8" fmla="*/ 7 w 706"/>
                <a:gd name="T9" fmla="*/ 403 h 1208"/>
                <a:gd name="T10" fmla="*/ 7 w 706"/>
                <a:gd name="T11" fmla="*/ 403 h 1208"/>
                <a:gd name="T12" fmla="*/ 7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 y="403"/>
                  </a:moveTo>
                  <a:lnTo>
                    <a:pt x="0" y="1208"/>
                  </a:lnTo>
                  <a:lnTo>
                    <a:pt x="701" y="805"/>
                  </a:lnTo>
                  <a:lnTo>
                    <a:pt x="706" y="0"/>
                  </a:lnTo>
                  <a:lnTo>
                    <a:pt x="7" y="403"/>
                  </a:lnTo>
                  <a:lnTo>
                    <a:pt x="7" y="403"/>
                  </a:lnTo>
                  <a:lnTo>
                    <a:pt x="7" y="403"/>
                  </a:lnTo>
                  <a:close/>
                </a:path>
              </a:pathLst>
            </a:custGeom>
            <a:solidFill>
              <a:srgbClr val="505050"/>
            </a:solidFill>
          </p:spPr>
          <p:txBody>
            <a:bodyPr wrap="square" lIns="143346" tIns="143346" rIns="143346" bIns="143346" rtlCol="0">
              <a:noAutofit/>
            </a:bodyPr>
            <a:lstStyle/>
            <a:p>
              <a:pPr marL="0" marR="0" lvl="0" indent="0" algn="l" defTabSz="913489" rtl="0" eaLnBrk="1" fontAlgn="auto" latinLnBrk="0" hangingPunct="1">
                <a:lnSpc>
                  <a:spcPts val="3000"/>
                </a:lnSpc>
                <a:spcBef>
                  <a:spcPts val="0"/>
                </a:spcBef>
                <a:spcAft>
                  <a:spcPts val="0"/>
                </a:spcAft>
                <a:buClrTx/>
                <a:buSzTx/>
                <a:buFontTx/>
                <a:buNone/>
                <a:tabLst/>
                <a:defRPr/>
              </a:pPr>
              <a:endParaRPr kumimoji="0" lang="en-US" sz="2745" b="0" i="0" u="none" strike="noStrike" kern="0" cap="none" spc="0" normalizeH="0" baseline="0" noProof="0">
                <a:ln>
                  <a:noFill/>
                </a:ln>
                <a:solidFill>
                  <a:srgbClr val="FFFFFF"/>
                </a:solidFill>
                <a:effectLst/>
                <a:uLnTx/>
                <a:uFillTx/>
                <a:latin typeface="Segoe UI Light"/>
                <a:ea typeface="+mn-ea"/>
                <a:cs typeface="+mn-cs"/>
              </a:endParaRPr>
            </a:p>
          </p:txBody>
        </p:sp>
        <p:sp>
          <p:nvSpPr>
            <p:cNvPr id="253" name="Freeform 8"/>
            <p:cNvSpPr>
              <a:spLocks/>
            </p:cNvSpPr>
            <p:nvPr/>
          </p:nvSpPr>
          <p:spPr bwMode="auto">
            <a:xfrm>
              <a:off x="8158832" y="2817912"/>
              <a:ext cx="441557" cy="252946"/>
            </a:xfrm>
            <a:custGeom>
              <a:avLst/>
              <a:gdLst>
                <a:gd name="T0" fmla="*/ 708 w 1407"/>
                <a:gd name="T1" fmla="*/ 806 h 806"/>
                <a:gd name="T2" fmla="*/ 0 w 1407"/>
                <a:gd name="T3" fmla="*/ 398 h 806"/>
                <a:gd name="T4" fmla="*/ 701 w 1407"/>
                <a:gd name="T5" fmla="*/ 0 h 806"/>
                <a:gd name="T6" fmla="*/ 1407 w 1407"/>
                <a:gd name="T7" fmla="*/ 398 h 806"/>
                <a:gd name="T8" fmla="*/ 708 w 1407"/>
                <a:gd name="T9" fmla="*/ 806 h 806"/>
                <a:gd name="T10" fmla="*/ 708 w 1407"/>
                <a:gd name="T11" fmla="*/ 806 h 806"/>
                <a:gd name="T12" fmla="*/ 708 w 1407"/>
                <a:gd name="T13" fmla="*/ 806 h 806"/>
              </a:gdLst>
              <a:ahLst/>
              <a:cxnLst>
                <a:cxn ang="0">
                  <a:pos x="T0" y="T1"/>
                </a:cxn>
                <a:cxn ang="0">
                  <a:pos x="T2" y="T3"/>
                </a:cxn>
                <a:cxn ang="0">
                  <a:pos x="T4" y="T5"/>
                </a:cxn>
                <a:cxn ang="0">
                  <a:pos x="T6" y="T7"/>
                </a:cxn>
                <a:cxn ang="0">
                  <a:pos x="T8" y="T9"/>
                </a:cxn>
                <a:cxn ang="0">
                  <a:pos x="T10" y="T11"/>
                </a:cxn>
                <a:cxn ang="0">
                  <a:pos x="T12" y="T13"/>
                </a:cxn>
              </a:cxnLst>
              <a:rect l="0" t="0" r="r" b="b"/>
              <a:pathLst>
                <a:path w="1407" h="806">
                  <a:moveTo>
                    <a:pt x="708" y="806"/>
                  </a:moveTo>
                  <a:lnTo>
                    <a:pt x="0" y="398"/>
                  </a:lnTo>
                  <a:lnTo>
                    <a:pt x="701" y="0"/>
                  </a:lnTo>
                  <a:lnTo>
                    <a:pt x="1407" y="398"/>
                  </a:lnTo>
                  <a:lnTo>
                    <a:pt x="708" y="806"/>
                  </a:lnTo>
                  <a:lnTo>
                    <a:pt x="708" y="806"/>
                  </a:lnTo>
                  <a:lnTo>
                    <a:pt x="708" y="806"/>
                  </a:lnTo>
                  <a:close/>
                </a:path>
              </a:pathLst>
            </a:custGeom>
            <a:solidFill>
              <a:srgbClr val="D2D2D2"/>
            </a:solidFill>
            <a:ln>
              <a:noFill/>
            </a:ln>
          </p:spPr>
          <p:txBody>
            <a:bodyPr vert="horz" wrap="square" lIns="87830" tIns="43914" rIns="87830" bIns="43914" numCol="1" anchor="t" anchorCtr="0" compatLnSpc="1">
              <a:prstTxWarp prst="textNoShape">
                <a:avLst/>
              </a:prstTxWarp>
            </a:bodyPr>
            <a:lstStyle/>
            <a:p>
              <a:pPr marL="0" marR="0" lvl="0" indent="0" algn="l" defTabSz="895665" rtl="0" eaLnBrk="1" fontAlgn="auto" latinLnBrk="0" hangingPunct="1">
                <a:lnSpc>
                  <a:spcPct val="100000"/>
                </a:lnSpc>
                <a:spcBef>
                  <a:spcPts val="0"/>
                </a:spcBef>
                <a:spcAft>
                  <a:spcPts val="0"/>
                </a:spcAft>
                <a:buClrTx/>
                <a:buSzTx/>
                <a:buFontTx/>
                <a:buNone/>
                <a:tabLst/>
                <a:defRPr/>
              </a:pPr>
              <a:endParaRPr kumimoji="0" lang="en-US" sz="1726" b="0" i="0" u="none" strike="noStrike" kern="0" cap="none" spc="0" normalizeH="0" baseline="0" noProof="0">
                <a:ln>
                  <a:noFill/>
                </a:ln>
                <a:solidFill>
                  <a:srgbClr val="000000"/>
                </a:solidFill>
                <a:effectLst/>
                <a:uLnTx/>
                <a:uFillTx/>
                <a:latin typeface="Segoe UI"/>
                <a:ea typeface="+mn-ea"/>
                <a:cs typeface="+mn-cs"/>
              </a:endParaRPr>
            </a:p>
          </p:txBody>
        </p:sp>
        <p:sp>
          <p:nvSpPr>
            <p:cNvPr id="254" name="Oval 5"/>
            <p:cNvSpPr>
              <a:spLocks noChangeArrowheads="1"/>
            </p:cNvSpPr>
            <p:nvPr/>
          </p:nvSpPr>
          <p:spPr bwMode="auto">
            <a:xfrm>
              <a:off x="8078707" y="5863806"/>
              <a:ext cx="614935" cy="618434"/>
            </a:xfrm>
            <a:prstGeom prst="ellipse">
              <a:avLst/>
            </a:prstGeom>
            <a:solidFill>
              <a:srgbClr val="FFFFFF">
                <a:lumMod val="85000"/>
                <a:alpha val="54118"/>
              </a:srgbClr>
            </a:solidFill>
            <a:ln w="19050">
              <a:noFill/>
            </a:ln>
          </p:spPr>
          <p:txBody>
            <a:bodyPr vert="horz" wrap="square" lIns="87830" tIns="43914" rIns="87830" bIns="43914" numCol="1" anchor="t" anchorCtr="0" compatLnSpc="1">
              <a:prstTxWarp prst="textNoShape">
                <a:avLst/>
              </a:prstTxWarp>
            </a:bodyPr>
            <a:lstStyle/>
            <a:p>
              <a:pPr marL="0" marR="0" lvl="0" indent="0" algn="l" defTabSz="895665" rtl="0" eaLnBrk="1" fontAlgn="auto" latinLnBrk="0" hangingPunct="1">
                <a:lnSpc>
                  <a:spcPct val="100000"/>
                </a:lnSpc>
                <a:spcBef>
                  <a:spcPts val="0"/>
                </a:spcBef>
                <a:spcAft>
                  <a:spcPts val="0"/>
                </a:spcAft>
                <a:buClrTx/>
                <a:buSzTx/>
                <a:buFontTx/>
                <a:buNone/>
                <a:tabLst/>
                <a:defRPr/>
              </a:pPr>
              <a:endParaRPr kumimoji="0" lang="en-US" sz="1726" b="0" i="0" u="none" strike="noStrike" kern="0" cap="none" spc="0" normalizeH="0" baseline="0" noProof="0">
                <a:ln>
                  <a:noFill/>
                </a:ln>
                <a:solidFill>
                  <a:srgbClr val="000000"/>
                </a:solidFill>
                <a:effectLst/>
                <a:uLnTx/>
                <a:uFillTx/>
                <a:latin typeface="Segoe UI"/>
                <a:ea typeface="+mn-ea"/>
                <a:cs typeface="+mn-cs"/>
              </a:endParaRPr>
            </a:p>
          </p:txBody>
        </p:sp>
        <p:sp>
          <p:nvSpPr>
            <p:cNvPr id="255" name="Freeform 10"/>
            <p:cNvSpPr>
              <a:spLocks noEditPoints="1"/>
            </p:cNvSpPr>
            <p:nvPr/>
          </p:nvSpPr>
          <p:spPr bwMode="auto">
            <a:xfrm>
              <a:off x="8298225" y="5945603"/>
              <a:ext cx="186385" cy="186358"/>
            </a:xfrm>
            <a:custGeom>
              <a:avLst/>
              <a:gdLst>
                <a:gd name="T0" fmla="*/ 280 w 280"/>
                <a:gd name="T1" fmla="*/ 60 h 280"/>
                <a:gd name="T2" fmla="*/ 242 w 280"/>
                <a:gd name="T3" fmla="*/ 40 h 280"/>
                <a:gd name="T4" fmla="*/ 220 w 280"/>
                <a:gd name="T5" fmla="*/ 0 h 280"/>
                <a:gd name="T6" fmla="*/ 204 w 280"/>
                <a:gd name="T7" fmla="*/ 40 h 280"/>
                <a:gd name="T8" fmla="*/ 184 w 280"/>
                <a:gd name="T9" fmla="*/ 0 h 280"/>
                <a:gd name="T10" fmla="*/ 168 w 280"/>
                <a:gd name="T11" fmla="*/ 40 h 280"/>
                <a:gd name="T12" fmla="*/ 148 w 280"/>
                <a:gd name="T13" fmla="*/ 0 h 280"/>
                <a:gd name="T14" fmla="*/ 132 w 280"/>
                <a:gd name="T15" fmla="*/ 40 h 280"/>
                <a:gd name="T16" fmla="*/ 112 w 280"/>
                <a:gd name="T17" fmla="*/ 0 h 280"/>
                <a:gd name="T18" fmla="*/ 96 w 280"/>
                <a:gd name="T19" fmla="*/ 40 h 280"/>
                <a:gd name="T20" fmla="*/ 76 w 280"/>
                <a:gd name="T21" fmla="*/ 0 h 280"/>
                <a:gd name="T22" fmla="*/ 60 w 280"/>
                <a:gd name="T23" fmla="*/ 40 h 280"/>
                <a:gd name="T24" fmla="*/ 40 w 280"/>
                <a:gd name="T25" fmla="*/ 60 h 280"/>
                <a:gd name="T26" fmla="*/ 0 w 280"/>
                <a:gd name="T27" fmla="*/ 76 h 280"/>
                <a:gd name="T28" fmla="*/ 40 w 280"/>
                <a:gd name="T29" fmla="*/ 96 h 280"/>
                <a:gd name="T30" fmla="*/ 0 w 280"/>
                <a:gd name="T31" fmla="*/ 112 h 280"/>
                <a:gd name="T32" fmla="*/ 40 w 280"/>
                <a:gd name="T33" fmla="*/ 132 h 280"/>
                <a:gd name="T34" fmla="*/ 0 w 280"/>
                <a:gd name="T35" fmla="*/ 148 h 280"/>
                <a:gd name="T36" fmla="*/ 40 w 280"/>
                <a:gd name="T37" fmla="*/ 168 h 280"/>
                <a:gd name="T38" fmla="*/ 0 w 280"/>
                <a:gd name="T39" fmla="*/ 184 h 280"/>
                <a:gd name="T40" fmla="*/ 40 w 280"/>
                <a:gd name="T41" fmla="*/ 204 h 280"/>
                <a:gd name="T42" fmla="*/ 0 w 280"/>
                <a:gd name="T43" fmla="*/ 220 h 280"/>
                <a:gd name="T44" fmla="*/ 40 w 280"/>
                <a:gd name="T45" fmla="*/ 242 h 280"/>
                <a:gd name="T46" fmla="*/ 60 w 280"/>
                <a:gd name="T47" fmla="*/ 280 h 280"/>
                <a:gd name="T48" fmla="*/ 76 w 280"/>
                <a:gd name="T49" fmla="*/ 242 h 280"/>
                <a:gd name="T50" fmla="*/ 96 w 280"/>
                <a:gd name="T51" fmla="*/ 280 h 280"/>
                <a:gd name="T52" fmla="*/ 112 w 280"/>
                <a:gd name="T53" fmla="*/ 242 h 280"/>
                <a:gd name="T54" fmla="*/ 132 w 280"/>
                <a:gd name="T55" fmla="*/ 280 h 280"/>
                <a:gd name="T56" fmla="*/ 148 w 280"/>
                <a:gd name="T57" fmla="*/ 242 h 280"/>
                <a:gd name="T58" fmla="*/ 168 w 280"/>
                <a:gd name="T59" fmla="*/ 280 h 280"/>
                <a:gd name="T60" fmla="*/ 184 w 280"/>
                <a:gd name="T61" fmla="*/ 242 h 280"/>
                <a:gd name="T62" fmla="*/ 204 w 280"/>
                <a:gd name="T63" fmla="*/ 280 h 280"/>
                <a:gd name="T64" fmla="*/ 220 w 280"/>
                <a:gd name="T65" fmla="*/ 242 h 280"/>
                <a:gd name="T66" fmla="*/ 242 w 280"/>
                <a:gd name="T67" fmla="*/ 220 h 280"/>
                <a:gd name="T68" fmla="*/ 280 w 280"/>
                <a:gd name="T69" fmla="*/ 204 h 280"/>
                <a:gd name="T70" fmla="*/ 242 w 280"/>
                <a:gd name="T71" fmla="*/ 184 h 280"/>
                <a:gd name="T72" fmla="*/ 280 w 280"/>
                <a:gd name="T73" fmla="*/ 168 h 280"/>
                <a:gd name="T74" fmla="*/ 242 w 280"/>
                <a:gd name="T75" fmla="*/ 148 h 280"/>
                <a:gd name="T76" fmla="*/ 280 w 280"/>
                <a:gd name="T77" fmla="*/ 132 h 280"/>
                <a:gd name="T78" fmla="*/ 242 w 280"/>
                <a:gd name="T79" fmla="*/ 112 h 280"/>
                <a:gd name="T80" fmla="*/ 280 w 280"/>
                <a:gd name="T81" fmla="*/ 96 h 280"/>
                <a:gd name="T82" fmla="*/ 242 w 280"/>
                <a:gd name="T83" fmla="*/ 76 h 280"/>
                <a:gd name="T84" fmla="*/ 222 w 280"/>
                <a:gd name="T85" fmla="*/ 222 h 280"/>
                <a:gd name="T86" fmla="*/ 60 w 280"/>
                <a:gd name="T87" fmla="*/ 60 h 280"/>
                <a:gd name="T88" fmla="*/ 222 w 280"/>
                <a:gd name="T89" fmla="*/ 22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280">
                  <a:moveTo>
                    <a:pt x="280" y="76"/>
                  </a:moveTo>
                  <a:lnTo>
                    <a:pt x="280" y="60"/>
                  </a:lnTo>
                  <a:lnTo>
                    <a:pt x="242" y="60"/>
                  </a:lnTo>
                  <a:lnTo>
                    <a:pt x="242" y="40"/>
                  </a:lnTo>
                  <a:lnTo>
                    <a:pt x="220" y="40"/>
                  </a:lnTo>
                  <a:lnTo>
                    <a:pt x="220" y="0"/>
                  </a:lnTo>
                  <a:lnTo>
                    <a:pt x="204" y="0"/>
                  </a:lnTo>
                  <a:lnTo>
                    <a:pt x="204" y="40"/>
                  </a:lnTo>
                  <a:lnTo>
                    <a:pt x="184" y="40"/>
                  </a:lnTo>
                  <a:lnTo>
                    <a:pt x="184" y="0"/>
                  </a:lnTo>
                  <a:lnTo>
                    <a:pt x="168" y="0"/>
                  </a:lnTo>
                  <a:lnTo>
                    <a:pt x="168" y="40"/>
                  </a:lnTo>
                  <a:lnTo>
                    <a:pt x="148" y="40"/>
                  </a:lnTo>
                  <a:lnTo>
                    <a:pt x="148" y="0"/>
                  </a:lnTo>
                  <a:lnTo>
                    <a:pt x="132" y="0"/>
                  </a:lnTo>
                  <a:lnTo>
                    <a:pt x="132" y="40"/>
                  </a:lnTo>
                  <a:lnTo>
                    <a:pt x="112" y="40"/>
                  </a:lnTo>
                  <a:lnTo>
                    <a:pt x="112" y="0"/>
                  </a:lnTo>
                  <a:lnTo>
                    <a:pt x="96" y="0"/>
                  </a:lnTo>
                  <a:lnTo>
                    <a:pt x="96" y="40"/>
                  </a:lnTo>
                  <a:lnTo>
                    <a:pt x="76" y="40"/>
                  </a:lnTo>
                  <a:lnTo>
                    <a:pt x="76" y="0"/>
                  </a:lnTo>
                  <a:lnTo>
                    <a:pt x="60" y="0"/>
                  </a:lnTo>
                  <a:lnTo>
                    <a:pt x="60" y="40"/>
                  </a:lnTo>
                  <a:lnTo>
                    <a:pt x="40" y="40"/>
                  </a:lnTo>
                  <a:lnTo>
                    <a:pt x="40" y="60"/>
                  </a:lnTo>
                  <a:lnTo>
                    <a:pt x="0" y="60"/>
                  </a:lnTo>
                  <a:lnTo>
                    <a:pt x="0" y="76"/>
                  </a:lnTo>
                  <a:lnTo>
                    <a:pt x="40" y="76"/>
                  </a:lnTo>
                  <a:lnTo>
                    <a:pt x="40" y="96"/>
                  </a:lnTo>
                  <a:lnTo>
                    <a:pt x="0" y="96"/>
                  </a:lnTo>
                  <a:lnTo>
                    <a:pt x="0" y="112"/>
                  </a:lnTo>
                  <a:lnTo>
                    <a:pt x="40" y="112"/>
                  </a:lnTo>
                  <a:lnTo>
                    <a:pt x="40" y="132"/>
                  </a:lnTo>
                  <a:lnTo>
                    <a:pt x="0" y="132"/>
                  </a:lnTo>
                  <a:lnTo>
                    <a:pt x="0" y="148"/>
                  </a:lnTo>
                  <a:lnTo>
                    <a:pt x="40" y="148"/>
                  </a:lnTo>
                  <a:lnTo>
                    <a:pt x="40" y="168"/>
                  </a:lnTo>
                  <a:lnTo>
                    <a:pt x="0" y="168"/>
                  </a:lnTo>
                  <a:lnTo>
                    <a:pt x="0" y="184"/>
                  </a:lnTo>
                  <a:lnTo>
                    <a:pt x="40" y="184"/>
                  </a:lnTo>
                  <a:lnTo>
                    <a:pt x="40" y="204"/>
                  </a:lnTo>
                  <a:lnTo>
                    <a:pt x="0" y="204"/>
                  </a:lnTo>
                  <a:lnTo>
                    <a:pt x="0" y="220"/>
                  </a:lnTo>
                  <a:lnTo>
                    <a:pt x="40" y="220"/>
                  </a:lnTo>
                  <a:lnTo>
                    <a:pt x="40" y="242"/>
                  </a:lnTo>
                  <a:lnTo>
                    <a:pt x="60" y="242"/>
                  </a:lnTo>
                  <a:lnTo>
                    <a:pt x="60" y="280"/>
                  </a:lnTo>
                  <a:lnTo>
                    <a:pt x="76" y="280"/>
                  </a:lnTo>
                  <a:lnTo>
                    <a:pt x="76" y="242"/>
                  </a:lnTo>
                  <a:lnTo>
                    <a:pt x="96" y="242"/>
                  </a:lnTo>
                  <a:lnTo>
                    <a:pt x="96" y="280"/>
                  </a:lnTo>
                  <a:lnTo>
                    <a:pt x="112" y="280"/>
                  </a:lnTo>
                  <a:lnTo>
                    <a:pt x="112" y="242"/>
                  </a:lnTo>
                  <a:lnTo>
                    <a:pt x="132" y="242"/>
                  </a:lnTo>
                  <a:lnTo>
                    <a:pt x="132" y="280"/>
                  </a:lnTo>
                  <a:lnTo>
                    <a:pt x="148" y="280"/>
                  </a:lnTo>
                  <a:lnTo>
                    <a:pt x="148" y="242"/>
                  </a:lnTo>
                  <a:lnTo>
                    <a:pt x="168" y="242"/>
                  </a:lnTo>
                  <a:lnTo>
                    <a:pt x="168" y="280"/>
                  </a:lnTo>
                  <a:lnTo>
                    <a:pt x="184" y="280"/>
                  </a:lnTo>
                  <a:lnTo>
                    <a:pt x="184" y="242"/>
                  </a:lnTo>
                  <a:lnTo>
                    <a:pt x="204" y="242"/>
                  </a:lnTo>
                  <a:lnTo>
                    <a:pt x="204" y="280"/>
                  </a:lnTo>
                  <a:lnTo>
                    <a:pt x="220" y="280"/>
                  </a:lnTo>
                  <a:lnTo>
                    <a:pt x="220" y="242"/>
                  </a:lnTo>
                  <a:lnTo>
                    <a:pt x="242" y="242"/>
                  </a:lnTo>
                  <a:lnTo>
                    <a:pt x="242" y="220"/>
                  </a:lnTo>
                  <a:lnTo>
                    <a:pt x="280" y="220"/>
                  </a:lnTo>
                  <a:lnTo>
                    <a:pt x="280" y="204"/>
                  </a:lnTo>
                  <a:lnTo>
                    <a:pt x="242" y="204"/>
                  </a:lnTo>
                  <a:lnTo>
                    <a:pt x="242" y="184"/>
                  </a:lnTo>
                  <a:lnTo>
                    <a:pt x="280" y="184"/>
                  </a:lnTo>
                  <a:lnTo>
                    <a:pt x="280" y="168"/>
                  </a:lnTo>
                  <a:lnTo>
                    <a:pt x="242" y="168"/>
                  </a:lnTo>
                  <a:lnTo>
                    <a:pt x="242" y="148"/>
                  </a:lnTo>
                  <a:lnTo>
                    <a:pt x="280" y="148"/>
                  </a:lnTo>
                  <a:lnTo>
                    <a:pt x="280" y="132"/>
                  </a:lnTo>
                  <a:lnTo>
                    <a:pt x="242" y="132"/>
                  </a:lnTo>
                  <a:lnTo>
                    <a:pt x="242" y="112"/>
                  </a:lnTo>
                  <a:lnTo>
                    <a:pt x="280" y="112"/>
                  </a:lnTo>
                  <a:lnTo>
                    <a:pt x="280" y="96"/>
                  </a:lnTo>
                  <a:lnTo>
                    <a:pt x="242" y="96"/>
                  </a:lnTo>
                  <a:lnTo>
                    <a:pt x="242" y="76"/>
                  </a:lnTo>
                  <a:lnTo>
                    <a:pt x="280" y="76"/>
                  </a:lnTo>
                  <a:close/>
                  <a:moveTo>
                    <a:pt x="222" y="222"/>
                  </a:moveTo>
                  <a:lnTo>
                    <a:pt x="60" y="222"/>
                  </a:lnTo>
                  <a:lnTo>
                    <a:pt x="60" y="60"/>
                  </a:lnTo>
                  <a:lnTo>
                    <a:pt x="222" y="60"/>
                  </a:lnTo>
                  <a:lnTo>
                    <a:pt x="222" y="222"/>
                  </a:lnTo>
                  <a:close/>
                </a:path>
              </a:pathLst>
            </a:custGeom>
            <a:solidFill>
              <a:srgbClr val="FFFFFF"/>
            </a:solidFill>
            <a:ln>
              <a:noFill/>
            </a:ln>
            <a:extLst>
              <a:ext uri="{91240B29-F687-4f45-9708-019B960494DF}">
                <a14:hiddenLine xmlns:a14="http://schemas.microsoft.com/office/drawing/2010/main" xmlns:p14="http://schemas.microsoft.com/office/powerpoint/2010/main" w="9525">
                  <a:solidFill>
                    <a:srgbClr val="000000"/>
                  </a:solidFill>
                  <a:round/>
                  <a:headEnd/>
                  <a:tailEnd/>
                </a14:hiddenLine>
              </a:ext>
            </a:extLst>
          </p:spPr>
          <p:txBody>
            <a:bodyPr vert="horz" wrap="square" lIns="86103" tIns="43051" rIns="86103" bIns="43051" numCol="1" anchor="t" anchorCtr="0" compatLnSpc="1">
              <a:prstTxWarp prst="textNoShape">
                <a:avLst/>
              </a:prstTxWarp>
            </a:bodyPr>
            <a:lstStyle/>
            <a:p>
              <a:pPr marL="0" marR="0" lvl="0" indent="0" algn="ctr" defTabSz="895582" rtl="0" eaLnBrk="1" fontAlgn="auto" latinLnBrk="0" hangingPunct="1">
                <a:lnSpc>
                  <a:spcPct val="100000"/>
                </a:lnSpc>
                <a:spcBef>
                  <a:spcPts val="0"/>
                </a:spcBef>
                <a:spcAft>
                  <a:spcPts val="0"/>
                </a:spcAft>
                <a:buClrTx/>
                <a:buSzTx/>
                <a:buFontTx/>
                <a:buNone/>
                <a:tabLst/>
                <a:defRPr/>
              </a:pPr>
              <a:endParaRPr kumimoji="0" lang="en-US" sz="1153" b="0" i="0" u="none" strike="noStrike" kern="0" cap="none" spc="0" normalizeH="0" baseline="0" noProof="0">
                <a:ln>
                  <a:noFill/>
                </a:ln>
                <a:solidFill>
                  <a:srgbClr val="000000"/>
                </a:solidFill>
                <a:effectLst/>
                <a:uLnTx/>
                <a:uFillTx/>
                <a:latin typeface="Segoe UI"/>
                <a:ea typeface="+mn-ea"/>
                <a:cs typeface="+mn-cs"/>
              </a:endParaRPr>
            </a:p>
          </p:txBody>
        </p:sp>
        <p:sp>
          <p:nvSpPr>
            <p:cNvPr id="256" name="Rectangle 11"/>
            <p:cNvSpPr>
              <a:spLocks noChangeArrowheads="1"/>
            </p:cNvSpPr>
            <p:nvPr/>
          </p:nvSpPr>
          <p:spPr bwMode="auto">
            <a:xfrm>
              <a:off x="8350146" y="5997517"/>
              <a:ext cx="83873" cy="83862"/>
            </a:xfrm>
            <a:prstGeom prst="rect">
              <a:avLst/>
            </a:prstGeom>
            <a:solidFill>
              <a:srgbClr val="FFFFFF"/>
            </a:solidFill>
            <a:ln>
              <a:noFill/>
            </a:ln>
            <a:extLst>
              <a:ext uri="{91240B29-F687-4f45-9708-019B960494DF}">
                <a14:hiddenLine xmlns:a14="http://schemas.microsoft.com/office/drawing/2010/main" xmlns:p14="http://schemas.microsoft.com/office/powerpoint/2010/main" w="9525">
                  <a:solidFill>
                    <a:srgbClr val="000000"/>
                  </a:solidFill>
                  <a:miter lim="800000"/>
                  <a:headEnd/>
                  <a:tailEnd/>
                </a14:hiddenLine>
              </a:ext>
            </a:extLst>
          </p:spPr>
          <p:txBody>
            <a:bodyPr vert="horz" wrap="square" lIns="86103" tIns="43051" rIns="86103" bIns="43051" numCol="1" anchor="t" anchorCtr="0" compatLnSpc="1">
              <a:prstTxWarp prst="textNoShape">
                <a:avLst/>
              </a:prstTxWarp>
            </a:bodyPr>
            <a:lstStyle/>
            <a:p>
              <a:pPr marL="0" marR="0" lvl="0" indent="0" algn="ctr" defTabSz="895582" rtl="0" eaLnBrk="1" fontAlgn="auto" latinLnBrk="0" hangingPunct="1">
                <a:lnSpc>
                  <a:spcPct val="100000"/>
                </a:lnSpc>
                <a:spcBef>
                  <a:spcPts val="0"/>
                </a:spcBef>
                <a:spcAft>
                  <a:spcPts val="0"/>
                </a:spcAft>
                <a:buClrTx/>
                <a:buSzTx/>
                <a:buFontTx/>
                <a:buNone/>
                <a:tabLst/>
                <a:defRPr/>
              </a:pPr>
              <a:endParaRPr kumimoji="0" lang="en-US" sz="1153" b="0" i="0" u="none" strike="noStrike" kern="0" cap="none" spc="0" normalizeH="0" baseline="0" noProof="0">
                <a:ln>
                  <a:noFill/>
                </a:ln>
                <a:solidFill>
                  <a:srgbClr val="000000"/>
                </a:solidFill>
                <a:effectLst/>
                <a:uLnTx/>
                <a:uFillTx/>
                <a:latin typeface="Segoe UI"/>
                <a:ea typeface="+mn-ea"/>
                <a:cs typeface="+mn-cs"/>
              </a:endParaRPr>
            </a:p>
          </p:txBody>
        </p:sp>
        <p:sp>
          <p:nvSpPr>
            <p:cNvPr id="257" name="Rectangle 256"/>
            <p:cNvSpPr/>
            <p:nvPr/>
          </p:nvSpPr>
          <p:spPr bwMode="auto">
            <a:xfrm>
              <a:off x="8430206" y="6234666"/>
              <a:ext cx="12144" cy="10203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8" name="Rectangle 257"/>
            <p:cNvSpPr/>
            <p:nvPr/>
          </p:nvSpPr>
          <p:spPr bwMode="auto">
            <a:xfrm>
              <a:off x="8490751" y="6288137"/>
              <a:ext cx="12144" cy="46955"/>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9" name="Rectangle 258"/>
            <p:cNvSpPr/>
            <p:nvPr/>
          </p:nvSpPr>
          <p:spPr bwMode="auto">
            <a:xfrm rot="5400000">
              <a:off x="8451097" y="6249909"/>
              <a:ext cx="12142" cy="4075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0" name="Rectangle 259"/>
            <p:cNvSpPr/>
            <p:nvPr/>
          </p:nvSpPr>
          <p:spPr bwMode="auto">
            <a:xfrm rot="5400000">
              <a:off x="8478272" y="6277610"/>
              <a:ext cx="12142" cy="10604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1" name="Oval 260"/>
            <p:cNvSpPr/>
            <p:nvPr/>
          </p:nvSpPr>
          <p:spPr bwMode="auto">
            <a:xfrm>
              <a:off x="8423061" y="6257342"/>
              <a:ext cx="25789" cy="2597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2" name="Oval 261"/>
            <p:cNvSpPr/>
            <p:nvPr/>
          </p:nvSpPr>
          <p:spPr bwMode="auto">
            <a:xfrm>
              <a:off x="8483862" y="6318322"/>
              <a:ext cx="25789" cy="2597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3" name="Rectangle 262"/>
            <p:cNvSpPr/>
            <p:nvPr/>
          </p:nvSpPr>
          <p:spPr bwMode="auto">
            <a:xfrm>
              <a:off x="8410653" y="6183801"/>
              <a:ext cx="51249" cy="5124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4" name="Rectangle 263"/>
            <p:cNvSpPr/>
            <p:nvPr/>
          </p:nvSpPr>
          <p:spPr bwMode="auto">
            <a:xfrm>
              <a:off x="8470993" y="6245028"/>
              <a:ext cx="51249" cy="5124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5" name="Rectangle 264"/>
            <p:cNvSpPr/>
            <p:nvPr/>
          </p:nvSpPr>
          <p:spPr bwMode="auto">
            <a:xfrm>
              <a:off x="8531915" y="6305869"/>
              <a:ext cx="51249" cy="5124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6" name="Flowchart: Magnetic Disk 86"/>
            <p:cNvSpPr/>
            <p:nvPr/>
          </p:nvSpPr>
          <p:spPr bwMode="auto">
            <a:xfrm>
              <a:off x="8195936" y="6183632"/>
              <a:ext cx="150063" cy="180305"/>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5652" tIns="140522" rIns="175652" bIns="140522"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7" name="Freeform 266"/>
            <p:cNvSpPr>
              <a:spLocks noEditPoints="1"/>
            </p:cNvSpPr>
            <p:nvPr/>
          </p:nvSpPr>
          <p:spPr bwMode="black">
            <a:xfrm>
              <a:off x="8986285" y="4938068"/>
              <a:ext cx="843402" cy="1700780"/>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D2D2D2">
                <a:lumMod val="25000"/>
              </a:srgbClr>
            </a:solidFill>
            <a:extLst/>
          </p:spPr>
          <p:txBody>
            <a:bodyPr wrap="square" lIns="143346" tIns="143346" rIns="143346" bIns="143346" rtlCol="0">
              <a:noAutofit/>
            </a:bodyPr>
            <a:lstStyle/>
            <a:p>
              <a:pPr marL="0" marR="0" lvl="0" indent="0" algn="l" defTabSz="913489" rtl="0" eaLnBrk="1" fontAlgn="auto" latinLnBrk="0" hangingPunct="1">
                <a:lnSpc>
                  <a:spcPts val="3000"/>
                </a:lnSpc>
                <a:spcBef>
                  <a:spcPts val="0"/>
                </a:spcBef>
                <a:spcAft>
                  <a:spcPts val="0"/>
                </a:spcAft>
                <a:buClrTx/>
                <a:buSzTx/>
                <a:buFontTx/>
                <a:buNone/>
                <a:tabLst/>
                <a:defRPr/>
              </a:pPr>
              <a:endParaRPr kumimoji="0" lang="en-US" sz="2745" b="0" i="0" u="none" strike="noStrike" kern="0" cap="none" spc="0" normalizeH="0" baseline="0" noProof="0">
                <a:ln>
                  <a:noFill/>
                </a:ln>
                <a:solidFill>
                  <a:srgbClr val="FFFFFF"/>
                </a:solidFill>
                <a:effectLst/>
                <a:uLnTx/>
                <a:uFillTx/>
                <a:latin typeface="Segoe UI Light"/>
                <a:ea typeface="+mn-ea"/>
                <a:cs typeface="+mn-cs"/>
              </a:endParaRPr>
            </a:p>
          </p:txBody>
        </p:sp>
        <p:cxnSp>
          <p:nvCxnSpPr>
            <p:cNvPr id="268" name="Straight Connector 267"/>
            <p:cNvCxnSpPr/>
            <p:nvPr/>
          </p:nvCxnSpPr>
          <p:spPr>
            <a:xfrm flipV="1">
              <a:off x="9415491" y="3645257"/>
              <a:ext cx="0" cy="1193825"/>
            </a:xfrm>
            <a:prstGeom prst="line">
              <a:avLst/>
            </a:prstGeom>
            <a:noFill/>
            <a:ln w="34925" cap="flat" cmpd="sng" algn="ctr">
              <a:solidFill>
                <a:srgbClr val="505050"/>
              </a:solidFill>
              <a:prstDash val="sysDot"/>
              <a:headEnd type="none"/>
              <a:tailEnd type="none"/>
            </a:ln>
            <a:effectLst/>
          </p:spPr>
        </p:cxnSp>
        <p:sp>
          <p:nvSpPr>
            <p:cNvPr id="269" name="Oval 5"/>
            <p:cNvSpPr>
              <a:spLocks noChangeArrowheads="1"/>
            </p:cNvSpPr>
            <p:nvPr/>
          </p:nvSpPr>
          <p:spPr bwMode="auto">
            <a:xfrm>
              <a:off x="8994516" y="2655977"/>
              <a:ext cx="826939" cy="831646"/>
            </a:xfrm>
            <a:prstGeom prst="ellipse">
              <a:avLst/>
            </a:prstGeom>
            <a:solidFill>
              <a:srgbClr val="FFFFFF"/>
            </a:solidFill>
            <a:ln w="38100" cap="flat" cmpd="sng" algn="ctr">
              <a:solidFill>
                <a:srgbClr val="505050"/>
              </a:solidFill>
              <a:prstDash val="solid"/>
              <a:headEnd type="none" w="med" len="med"/>
              <a:tailEnd type="none" w="med" len="med"/>
            </a:ln>
            <a:effectLst/>
          </p:spPr>
          <p:txBody>
            <a:bodyPr rot="0" spcFirstLastPara="0" vertOverflow="overflow" horzOverflow="overflow" vert="horz" wrap="square" lIns="175661" tIns="140529" rIns="175661" bIns="140529" numCol="1" spcCol="0" rtlCol="0" fromWordArt="0" anchor="ctr" anchorCtr="0" forceAA="0" compatLnSpc="1">
              <a:prstTxWarp prst="textNoShape">
                <a:avLst/>
              </a:prstTxWarp>
              <a:noAutofit/>
            </a:bodyPr>
            <a:lstStyle/>
            <a:p>
              <a:pPr marL="0" marR="0" lvl="0" indent="0" algn="ctr" defTabSz="895406" rtl="0" eaLnBrk="1" fontAlgn="base" latinLnBrk="0" hangingPunct="1">
                <a:lnSpc>
                  <a:spcPct val="90000"/>
                </a:lnSpc>
                <a:spcBef>
                  <a:spcPct val="0"/>
                </a:spcBef>
                <a:spcAft>
                  <a:spcPct val="0"/>
                </a:spcAft>
                <a:buClrTx/>
                <a:buSzTx/>
                <a:buFontTx/>
                <a:buNone/>
                <a:tabLst/>
                <a:defRPr/>
              </a:pPr>
              <a:endParaRPr kumimoji="0" lang="en-US" sz="2691" b="0" i="0" u="none" strike="noStrike" kern="0" cap="none" spc="0" normalizeH="0" baseline="0" noProof="0">
                <a:ln>
                  <a:noFill/>
                </a:ln>
                <a:solidFill>
                  <a:srgbClr val="FF8C00"/>
                </a:solidFill>
                <a:effectLst/>
                <a:uLnTx/>
                <a:uFillTx/>
                <a:latin typeface="Segoe UI"/>
                <a:ea typeface="Segoe UI" pitchFamily="34" charset="0"/>
                <a:cs typeface="Segoe UI" pitchFamily="34" charset="0"/>
              </a:endParaRPr>
            </a:p>
          </p:txBody>
        </p:sp>
        <p:sp>
          <p:nvSpPr>
            <p:cNvPr id="270" name="Freeform 6"/>
            <p:cNvSpPr>
              <a:spLocks/>
            </p:cNvSpPr>
            <p:nvPr/>
          </p:nvSpPr>
          <p:spPr bwMode="auto">
            <a:xfrm>
              <a:off x="9188149" y="2944386"/>
              <a:ext cx="221563" cy="379105"/>
            </a:xfrm>
            <a:custGeom>
              <a:avLst/>
              <a:gdLst>
                <a:gd name="T0" fmla="*/ 706 w 706"/>
                <a:gd name="T1" fmla="*/ 403 h 1208"/>
                <a:gd name="T2" fmla="*/ 699 w 706"/>
                <a:gd name="T3" fmla="*/ 1208 h 1208"/>
                <a:gd name="T4" fmla="*/ 0 w 706"/>
                <a:gd name="T5" fmla="*/ 805 h 1208"/>
                <a:gd name="T6" fmla="*/ 0 w 706"/>
                <a:gd name="T7" fmla="*/ 0 h 1208"/>
                <a:gd name="T8" fmla="*/ 706 w 706"/>
                <a:gd name="T9" fmla="*/ 403 h 1208"/>
                <a:gd name="T10" fmla="*/ 706 w 706"/>
                <a:gd name="T11" fmla="*/ 403 h 1208"/>
                <a:gd name="T12" fmla="*/ 706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06" y="403"/>
                  </a:moveTo>
                  <a:lnTo>
                    <a:pt x="699" y="1208"/>
                  </a:lnTo>
                  <a:lnTo>
                    <a:pt x="0" y="805"/>
                  </a:lnTo>
                  <a:lnTo>
                    <a:pt x="0" y="0"/>
                  </a:lnTo>
                  <a:lnTo>
                    <a:pt x="706" y="403"/>
                  </a:lnTo>
                  <a:lnTo>
                    <a:pt x="706" y="403"/>
                  </a:lnTo>
                  <a:lnTo>
                    <a:pt x="706" y="403"/>
                  </a:lnTo>
                  <a:close/>
                </a:path>
              </a:pathLst>
            </a:custGeom>
            <a:solidFill>
              <a:srgbClr val="D2D2D2">
                <a:lumMod val="50000"/>
              </a:srgbClr>
            </a:solidFill>
            <a:ln>
              <a:noFill/>
            </a:ln>
          </p:spPr>
          <p:txBody>
            <a:bodyPr vert="horz" wrap="square" lIns="87830" tIns="43914" rIns="87830" bIns="43914" numCol="1" anchor="t" anchorCtr="0" compatLnSpc="1">
              <a:prstTxWarp prst="textNoShape">
                <a:avLst/>
              </a:prstTxWarp>
            </a:bodyPr>
            <a:lstStyle/>
            <a:p>
              <a:pPr marL="0" marR="0" lvl="0" indent="0" algn="l" defTabSz="895665" rtl="0" eaLnBrk="1" fontAlgn="auto" latinLnBrk="0" hangingPunct="1">
                <a:lnSpc>
                  <a:spcPct val="100000"/>
                </a:lnSpc>
                <a:spcBef>
                  <a:spcPts val="0"/>
                </a:spcBef>
                <a:spcAft>
                  <a:spcPts val="0"/>
                </a:spcAft>
                <a:buClrTx/>
                <a:buSzTx/>
                <a:buFontTx/>
                <a:buNone/>
                <a:tabLst/>
                <a:defRPr/>
              </a:pPr>
              <a:endParaRPr kumimoji="0" lang="en-US" sz="1726" b="0" i="0" u="none" strike="noStrike" kern="0" cap="none" spc="0" normalizeH="0" baseline="0" noProof="0">
                <a:ln>
                  <a:noFill/>
                </a:ln>
                <a:solidFill>
                  <a:srgbClr val="000000"/>
                </a:solidFill>
                <a:effectLst/>
                <a:uLnTx/>
                <a:uFillTx/>
                <a:latin typeface="Segoe UI"/>
                <a:ea typeface="+mn-ea"/>
                <a:cs typeface="+mn-cs"/>
              </a:endParaRPr>
            </a:p>
          </p:txBody>
        </p:sp>
        <p:sp>
          <p:nvSpPr>
            <p:cNvPr id="271" name="Freeform 7"/>
            <p:cNvSpPr>
              <a:spLocks/>
            </p:cNvSpPr>
            <p:nvPr/>
          </p:nvSpPr>
          <p:spPr bwMode="auto">
            <a:xfrm>
              <a:off x="9408143" y="2944386"/>
              <a:ext cx="221563" cy="379105"/>
            </a:xfrm>
            <a:custGeom>
              <a:avLst/>
              <a:gdLst>
                <a:gd name="T0" fmla="*/ 7 w 706"/>
                <a:gd name="T1" fmla="*/ 403 h 1208"/>
                <a:gd name="T2" fmla="*/ 0 w 706"/>
                <a:gd name="T3" fmla="*/ 1208 h 1208"/>
                <a:gd name="T4" fmla="*/ 701 w 706"/>
                <a:gd name="T5" fmla="*/ 805 h 1208"/>
                <a:gd name="T6" fmla="*/ 706 w 706"/>
                <a:gd name="T7" fmla="*/ 0 h 1208"/>
                <a:gd name="T8" fmla="*/ 7 w 706"/>
                <a:gd name="T9" fmla="*/ 403 h 1208"/>
                <a:gd name="T10" fmla="*/ 7 w 706"/>
                <a:gd name="T11" fmla="*/ 403 h 1208"/>
                <a:gd name="T12" fmla="*/ 7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 y="403"/>
                  </a:moveTo>
                  <a:lnTo>
                    <a:pt x="0" y="1208"/>
                  </a:lnTo>
                  <a:lnTo>
                    <a:pt x="701" y="805"/>
                  </a:lnTo>
                  <a:lnTo>
                    <a:pt x="706" y="0"/>
                  </a:lnTo>
                  <a:lnTo>
                    <a:pt x="7" y="403"/>
                  </a:lnTo>
                  <a:lnTo>
                    <a:pt x="7" y="403"/>
                  </a:lnTo>
                  <a:lnTo>
                    <a:pt x="7" y="403"/>
                  </a:lnTo>
                  <a:close/>
                </a:path>
              </a:pathLst>
            </a:custGeom>
            <a:solidFill>
              <a:srgbClr val="505050"/>
            </a:solidFill>
          </p:spPr>
          <p:txBody>
            <a:bodyPr wrap="square" lIns="143346" tIns="143346" rIns="143346" bIns="143346" rtlCol="0">
              <a:noAutofit/>
            </a:bodyPr>
            <a:lstStyle/>
            <a:p>
              <a:pPr marL="0" marR="0" lvl="0" indent="0" algn="l" defTabSz="913489" rtl="0" eaLnBrk="1" fontAlgn="auto" latinLnBrk="0" hangingPunct="1">
                <a:lnSpc>
                  <a:spcPts val="3000"/>
                </a:lnSpc>
                <a:spcBef>
                  <a:spcPts val="0"/>
                </a:spcBef>
                <a:spcAft>
                  <a:spcPts val="0"/>
                </a:spcAft>
                <a:buClrTx/>
                <a:buSzTx/>
                <a:buFontTx/>
                <a:buNone/>
                <a:tabLst/>
                <a:defRPr/>
              </a:pPr>
              <a:endParaRPr kumimoji="0" lang="en-US" sz="2745" b="0" i="0" u="none" strike="noStrike" kern="0" cap="none" spc="0" normalizeH="0" baseline="0" noProof="0">
                <a:ln>
                  <a:noFill/>
                </a:ln>
                <a:solidFill>
                  <a:srgbClr val="FFFFFF"/>
                </a:solidFill>
                <a:effectLst/>
                <a:uLnTx/>
                <a:uFillTx/>
                <a:latin typeface="Segoe UI Light"/>
                <a:ea typeface="+mn-ea"/>
                <a:cs typeface="+mn-cs"/>
              </a:endParaRPr>
            </a:p>
          </p:txBody>
        </p:sp>
        <p:sp>
          <p:nvSpPr>
            <p:cNvPr id="272" name="Freeform 8"/>
            <p:cNvSpPr>
              <a:spLocks/>
            </p:cNvSpPr>
            <p:nvPr/>
          </p:nvSpPr>
          <p:spPr bwMode="auto">
            <a:xfrm>
              <a:off x="9188149" y="2817912"/>
              <a:ext cx="441557" cy="252946"/>
            </a:xfrm>
            <a:custGeom>
              <a:avLst/>
              <a:gdLst>
                <a:gd name="T0" fmla="*/ 708 w 1407"/>
                <a:gd name="T1" fmla="*/ 806 h 806"/>
                <a:gd name="T2" fmla="*/ 0 w 1407"/>
                <a:gd name="T3" fmla="*/ 398 h 806"/>
                <a:gd name="T4" fmla="*/ 701 w 1407"/>
                <a:gd name="T5" fmla="*/ 0 h 806"/>
                <a:gd name="T6" fmla="*/ 1407 w 1407"/>
                <a:gd name="T7" fmla="*/ 398 h 806"/>
                <a:gd name="T8" fmla="*/ 708 w 1407"/>
                <a:gd name="T9" fmla="*/ 806 h 806"/>
                <a:gd name="T10" fmla="*/ 708 w 1407"/>
                <a:gd name="T11" fmla="*/ 806 h 806"/>
                <a:gd name="T12" fmla="*/ 708 w 1407"/>
                <a:gd name="T13" fmla="*/ 806 h 806"/>
              </a:gdLst>
              <a:ahLst/>
              <a:cxnLst>
                <a:cxn ang="0">
                  <a:pos x="T0" y="T1"/>
                </a:cxn>
                <a:cxn ang="0">
                  <a:pos x="T2" y="T3"/>
                </a:cxn>
                <a:cxn ang="0">
                  <a:pos x="T4" y="T5"/>
                </a:cxn>
                <a:cxn ang="0">
                  <a:pos x="T6" y="T7"/>
                </a:cxn>
                <a:cxn ang="0">
                  <a:pos x="T8" y="T9"/>
                </a:cxn>
                <a:cxn ang="0">
                  <a:pos x="T10" y="T11"/>
                </a:cxn>
                <a:cxn ang="0">
                  <a:pos x="T12" y="T13"/>
                </a:cxn>
              </a:cxnLst>
              <a:rect l="0" t="0" r="r" b="b"/>
              <a:pathLst>
                <a:path w="1407" h="806">
                  <a:moveTo>
                    <a:pt x="708" y="806"/>
                  </a:moveTo>
                  <a:lnTo>
                    <a:pt x="0" y="398"/>
                  </a:lnTo>
                  <a:lnTo>
                    <a:pt x="701" y="0"/>
                  </a:lnTo>
                  <a:lnTo>
                    <a:pt x="1407" y="398"/>
                  </a:lnTo>
                  <a:lnTo>
                    <a:pt x="708" y="806"/>
                  </a:lnTo>
                  <a:lnTo>
                    <a:pt x="708" y="806"/>
                  </a:lnTo>
                  <a:lnTo>
                    <a:pt x="708" y="806"/>
                  </a:lnTo>
                  <a:close/>
                </a:path>
              </a:pathLst>
            </a:custGeom>
            <a:solidFill>
              <a:srgbClr val="D2D2D2"/>
            </a:solidFill>
            <a:ln>
              <a:noFill/>
            </a:ln>
          </p:spPr>
          <p:txBody>
            <a:bodyPr vert="horz" wrap="square" lIns="87830" tIns="43914" rIns="87830" bIns="43914" numCol="1" anchor="t" anchorCtr="0" compatLnSpc="1">
              <a:prstTxWarp prst="textNoShape">
                <a:avLst/>
              </a:prstTxWarp>
            </a:bodyPr>
            <a:lstStyle/>
            <a:p>
              <a:pPr marL="0" marR="0" lvl="0" indent="0" algn="l" defTabSz="895665" rtl="0" eaLnBrk="1" fontAlgn="auto" latinLnBrk="0" hangingPunct="1">
                <a:lnSpc>
                  <a:spcPct val="100000"/>
                </a:lnSpc>
                <a:spcBef>
                  <a:spcPts val="0"/>
                </a:spcBef>
                <a:spcAft>
                  <a:spcPts val="0"/>
                </a:spcAft>
                <a:buClrTx/>
                <a:buSzTx/>
                <a:buFontTx/>
                <a:buNone/>
                <a:tabLst/>
                <a:defRPr/>
              </a:pPr>
              <a:endParaRPr kumimoji="0" lang="en-US" sz="1726" b="0" i="0" u="none" strike="noStrike" kern="0" cap="none" spc="0" normalizeH="0" baseline="0" noProof="0">
                <a:ln>
                  <a:noFill/>
                </a:ln>
                <a:solidFill>
                  <a:srgbClr val="000000"/>
                </a:solidFill>
                <a:effectLst/>
                <a:uLnTx/>
                <a:uFillTx/>
                <a:latin typeface="Segoe UI"/>
                <a:ea typeface="+mn-ea"/>
                <a:cs typeface="+mn-cs"/>
              </a:endParaRPr>
            </a:p>
          </p:txBody>
        </p:sp>
        <p:sp>
          <p:nvSpPr>
            <p:cNvPr id="273" name="Oval 5"/>
            <p:cNvSpPr>
              <a:spLocks noChangeArrowheads="1"/>
            </p:cNvSpPr>
            <p:nvPr/>
          </p:nvSpPr>
          <p:spPr bwMode="auto">
            <a:xfrm>
              <a:off x="9108024" y="5863806"/>
              <a:ext cx="614935" cy="618434"/>
            </a:xfrm>
            <a:prstGeom prst="ellipse">
              <a:avLst/>
            </a:prstGeom>
            <a:solidFill>
              <a:srgbClr val="FFFFFF">
                <a:lumMod val="85000"/>
                <a:alpha val="54118"/>
              </a:srgbClr>
            </a:solidFill>
            <a:ln w="19050">
              <a:noFill/>
            </a:ln>
          </p:spPr>
          <p:txBody>
            <a:bodyPr vert="horz" wrap="square" lIns="87830" tIns="43914" rIns="87830" bIns="43914" numCol="1" anchor="t" anchorCtr="0" compatLnSpc="1">
              <a:prstTxWarp prst="textNoShape">
                <a:avLst/>
              </a:prstTxWarp>
            </a:bodyPr>
            <a:lstStyle/>
            <a:p>
              <a:pPr marL="0" marR="0" lvl="0" indent="0" algn="l" defTabSz="895665" rtl="0" eaLnBrk="1" fontAlgn="auto" latinLnBrk="0" hangingPunct="1">
                <a:lnSpc>
                  <a:spcPct val="100000"/>
                </a:lnSpc>
                <a:spcBef>
                  <a:spcPts val="0"/>
                </a:spcBef>
                <a:spcAft>
                  <a:spcPts val="0"/>
                </a:spcAft>
                <a:buClrTx/>
                <a:buSzTx/>
                <a:buFontTx/>
                <a:buNone/>
                <a:tabLst/>
                <a:defRPr/>
              </a:pPr>
              <a:endParaRPr kumimoji="0" lang="en-US" sz="1726" b="0" i="0" u="none" strike="noStrike" kern="0" cap="none" spc="0" normalizeH="0" baseline="0" noProof="0">
                <a:ln>
                  <a:noFill/>
                </a:ln>
                <a:solidFill>
                  <a:srgbClr val="000000"/>
                </a:solidFill>
                <a:effectLst/>
                <a:uLnTx/>
                <a:uFillTx/>
                <a:latin typeface="Segoe UI"/>
                <a:ea typeface="+mn-ea"/>
                <a:cs typeface="+mn-cs"/>
              </a:endParaRPr>
            </a:p>
          </p:txBody>
        </p:sp>
        <p:sp>
          <p:nvSpPr>
            <p:cNvPr id="274" name="Freeform 10"/>
            <p:cNvSpPr>
              <a:spLocks noEditPoints="1"/>
            </p:cNvSpPr>
            <p:nvPr/>
          </p:nvSpPr>
          <p:spPr bwMode="auto">
            <a:xfrm>
              <a:off x="9327542" y="5945603"/>
              <a:ext cx="186385" cy="186358"/>
            </a:xfrm>
            <a:custGeom>
              <a:avLst/>
              <a:gdLst>
                <a:gd name="T0" fmla="*/ 280 w 280"/>
                <a:gd name="T1" fmla="*/ 60 h 280"/>
                <a:gd name="T2" fmla="*/ 242 w 280"/>
                <a:gd name="T3" fmla="*/ 40 h 280"/>
                <a:gd name="T4" fmla="*/ 220 w 280"/>
                <a:gd name="T5" fmla="*/ 0 h 280"/>
                <a:gd name="T6" fmla="*/ 204 w 280"/>
                <a:gd name="T7" fmla="*/ 40 h 280"/>
                <a:gd name="T8" fmla="*/ 184 w 280"/>
                <a:gd name="T9" fmla="*/ 0 h 280"/>
                <a:gd name="T10" fmla="*/ 168 w 280"/>
                <a:gd name="T11" fmla="*/ 40 h 280"/>
                <a:gd name="T12" fmla="*/ 148 w 280"/>
                <a:gd name="T13" fmla="*/ 0 h 280"/>
                <a:gd name="T14" fmla="*/ 132 w 280"/>
                <a:gd name="T15" fmla="*/ 40 h 280"/>
                <a:gd name="T16" fmla="*/ 112 w 280"/>
                <a:gd name="T17" fmla="*/ 0 h 280"/>
                <a:gd name="T18" fmla="*/ 96 w 280"/>
                <a:gd name="T19" fmla="*/ 40 h 280"/>
                <a:gd name="T20" fmla="*/ 76 w 280"/>
                <a:gd name="T21" fmla="*/ 0 h 280"/>
                <a:gd name="T22" fmla="*/ 60 w 280"/>
                <a:gd name="T23" fmla="*/ 40 h 280"/>
                <a:gd name="T24" fmla="*/ 40 w 280"/>
                <a:gd name="T25" fmla="*/ 60 h 280"/>
                <a:gd name="T26" fmla="*/ 0 w 280"/>
                <a:gd name="T27" fmla="*/ 76 h 280"/>
                <a:gd name="T28" fmla="*/ 40 w 280"/>
                <a:gd name="T29" fmla="*/ 96 h 280"/>
                <a:gd name="T30" fmla="*/ 0 w 280"/>
                <a:gd name="T31" fmla="*/ 112 h 280"/>
                <a:gd name="T32" fmla="*/ 40 w 280"/>
                <a:gd name="T33" fmla="*/ 132 h 280"/>
                <a:gd name="T34" fmla="*/ 0 w 280"/>
                <a:gd name="T35" fmla="*/ 148 h 280"/>
                <a:gd name="T36" fmla="*/ 40 w 280"/>
                <a:gd name="T37" fmla="*/ 168 h 280"/>
                <a:gd name="T38" fmla="*/ 0 w 280"/>
                <a:gd name="T39" fmla="*/ 184 h 280"/>
                <a:gd name="T40" fmla="*/ 40 w 280"/>
                <a:gd name="T41" fmla="*/ 204 h 280"/>
                <a:gd name="T42" fmla="*/ 0 w 280"/>
                <a:gd name="T43" fmla="*/ 220 h 280"/>
                <a:gd name="T44" fmla="*/ 40 w 280"/>
                <a:gd name="T45" fmla="*/ 242 h 280"/>
                <a:gd name="T46" fmla="*/ 60 w 280"/>
                <a:gd name="T47" fmla="*/ 280 h 280"/>
                <a:gd name="T48" fmla="*/ 76 w 280"/>
                <a:gd name="T49" fmla="*/ 242 h 280"/>
                <a:gd name="T50" fmla="*/ 96 w 280"/>
                <a:gd name="T51" fmla="*/ 280 h 280"/>
                <a:gd name="T52" fmla="*/ 112 w 280"/>
                <a:gd name="T53" fmla="*/ 242 h 280"/>
                <a:gd name="T54" fmla="*/ 132 w 280"/>
                <a:gd name="T55" fmla="*/ 280 h 280"/>
                <a:gd name="T56" fmla="*/ 148 w 280"/>
                <a:gd name="T57" fmla="*/ 242 h 280"/>
                <a:gd name="T58" fmla="*/ 168 w 280"/>
                <a:gd name="T59" fmla="*/ 280 h 280"/>
                <a:gd name="T60" fmla="*/ 184 w 280"/>
                <a:gd name="T61" fmla="*/ 242 h 280"/>
                <a:gd name="T62" fmla="*/ 204 w 280"/>
                <a:gd name="T63" fmla="*/ 280 h 280"/>
                <a:gd name="T64" fmla="*/ 220 w 280"/>
                <a:gd name="T65" fmla="*/ 242 h 280"/>
                <a:gd name="T66" fmla="*/ 242 w 280"/>
                <a:gd name="T67" fmla="*/ 220 h 280"/>
                <a:gd name="T68" fmla="*/ 280 w 280"/>
                <a:gd name="T69" fmla="*/ 204 h 280"/>
                <a:gd name="T70" fmla="*/ 242 w 280"/>
                <a:gd name="T71" fmla="*/ 184 h 280"/>
                <a:gd name="T72" fmla="*/ 280 w 280"/>
                <a:gd name="T73" fmla="*/ 168 h 280"/>
                <a:gd name="T74" fmla="*/ 242 w 280"/>
                <a:gd name="T75" fmla="*/ 148 h 280"/>
                <a:gd name="T76" fmla="*/ 280 w 280"/>
                <a:gd name="T77" fmla="*/ 132 h 280"/>
                <a:gd name="T78" fmla="*/ 242 w 280"/>
                <a:gd name="T79" fmla="*/ 112 h 280"/>
                <a:gd name="T80" fmla="*/ 280 w 280"/>
                <a:gd name="T81" fmla="*/ 96 h 280"/>
                <a:gd name="T82" fmla="*/ 242 w 280"/>
                <a:gd name="T83" fmla="*/ 76 h 280"/>
                <a:gd name="T84" fmla="*/ 222 w 280"/>
                <a:gd name="T85" fmla="*/ 222 h 280"/>
                <a:gd name="T86" fmla="*/ 60 w 280"/>
                <a:gd name="T87" fmla="*/ 60 h 280"/>
                <a:gd name="T88" fmla="*/ 222 w 280"/>
                <a:gd name="T89" fmla="*/ 22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280">
                  <a:moveTo>
                    <a:pt x="280" y="76"/>
                  </a:moveTo>
                  <a:lnTo>
                    <a:pt x="280" y="60"/>
                  </a:lnTo>
                  <a:lnTo>
                    <a:pt x="242" y="60"/>
                  </a:lnTo>
                  <a:lnTo>
                    <a:pt x="242" y="40"/>
                  </a:lnTo>
                  <a:lnTo>
                    <a:pt x="220" y="40"/>
                  </a:lnTo>
                  <a:lnTo>
                    <a:pt x="220" y="0"/>
                  </a:lnTo>
                  <a:lnTo>
                    <a:pt x="204" y="0"/>
                  </a:lnTo>
                  <a:lnTo>
                    <a:pt x="204" y="40"/>
                  </a:lnTo>
                  <a:lnTo>
                    <a:pt x="184" y="40"/>
                  </a:lnTo>
                  <a:lnTo>
                    <a:pt x="184" y="0"/>
                  </a:lnTo>
                  <a:lnTo>
                    <a:pt x="168" y="0"/>
                  </a:lnTo>
                  <a:lnTo>
                    <a:pt x="168" y="40"/>
                  </a:lnTo>
                  <a:lnTo>
                    <a:pt x="148" y="40"/>
                  </a:lnTo>
                  <a:lnTo>
                    <a:pt x="148" y="0"/>
                  </a:lnTo>
                  <a:lnTo>
                    <a:pt x="132" y="0"/>
                  </a:lnTo>
                  <a:lnTo>
                    <a:pt x="132" y="40"/>
                  </a:lnTo>
                  <a:lnTo>
                    <a:pt x="112" y="40"/>
                  </a:lnTo>
                  <a:lnTo>
                    <a:pt x="112" y="0"/>
                  </a:lnTo>
                  <a:lnTo>
                    <a:pt x="96" y="0"/>
                  </a:lnTo>
                  <a:lnTo>
                    <a:pt x="96" y="40"/>
                  </a:lnTo>
                  <a:lnTo>
                    <a:pt x="76" y="40"/>
                  </a:lnTo>
                  <a:lnTo>
                    <a:pt x="76" y="0"/>
                  </a:lnTo>
                  <a:lnTo>
                    <a:pt x="60" y="0"/>
                  </a:lnTo>
                  <a:lnTo>
                    <a:pt x="60" y="40"/>
                  </a:lnTo>
                  <a:lnTo>
                    <a:pt x="40" y="40"/>
                  </a:lnTo>
                  <a:lnTo>
                    <a:pt x="40" y="60"/>
                  </a:lnTo>
                  <a:lnTo>
                    <a:pt x="0" y="60"/>
                  </a:lnTo>
                  <a:lnTo>
                    <a:pt x="0" y="76"/>
                  </a:lnTo>
                  <a:lnTo>
                    <a:pt x="40" y="76"/>
                  </a:lnTo>
                  <a:lnTo>
                    <a:pt x="40" y="96"/>
                  </a:lnTo>
                  <a:lnTo>
                    <a:pt x="0" y="96"/>
                  </a:lnTo>
                  <a:lnTo>
                    <a:pt x="0" y="112"/>
                  </a:lnTo>
                  <a:lnTo>
                    <a:pt x="40" y="112"/>
                  </a:lnTo>
                  <a:lnTo>
                    <a:pt x="40" y="132"/>
                  </a:lnTo>
                  <a:lnTo>
                    <a:pt x="0" y="132"/>
                  </a:lnTo>
                  <a:lnTo>
                    <a:pt x="0" y="148"/>
                  </a:lnTo>
                  <a:lnTo>
                    <a:pt x="40" y="148"/>
                  </a:lnTo>
                  <a:lnTo>
                    <a:pt x="40" y="168"/>
                  </a:lnTo>
                  <a:lnTo>
                    <a:pt x="0" y="168"/>
                  </a:lnTo>
                  <a:lnTo>
                    <a:pt x="0" y="184"/>
                  </a:lnTo>
                  <a:lnTo>
                    <a:pt x="40" y="184"/>
                  </a:lnTo>
                  <a:lnTo>
                    <a:pt x="40" y="204"/>
                  </a:lnTo>
                  <a:lnTo>
                    <a:pt x="0" y="204"/>
                  </a:lnTo>
                  <a:lnTo>
                    <a:pt x="0" y="220"/>
                  </a:lnTo>
                  <a:lnTo>
                    <a:pt x="40" y="220"/>
                  </a:lnTo>
                  <a:lnTo>
                    <a:pt x="40" y="242"/>
                  </a:lnTo>
                  <a:lnTo>
                    <a:pt x="60" y="242"/>
                  </a:lnTo>
                  <a:lnTo>
                    <a:pt x="60" y="280"/>
                  </a:lnTo>
                  <a:lnTo>
                    <a:pt x="76" y="280"/>
                  </a:lnTo>
                  <a:lnTo>
                    <a:pt x="76" y="242"/>
                  </a:lnTo>
                  <a:lnTo>
                    <a:pt x="96" y="242"/>
                  </a:lnTo>
                  <a:lnTo>
                    <a:pt x="96" y="280"/>
                  </a:lnTo>
                  <a:lnTo>
                    <a:pt x="112" y="280"/>
                  </a:lnTo>
                  <a:lnTo>
                    <a:pt x="112" y="242"/>
                  </a:lnTo>
                  <a:lnTo>
                    <a:pt x="132" y="242"/>
                  </a:lnTo>
                  <a:lnTo>
                    <a:pt x="132" y="280"/>
                  </a:lnTo>
                  <a:lnTo>
                    <a:pt x="148" y="280"/>
                  </a:lnTo>
                  <a:lnTo>
                    <a:pt x="148" y="242"/>
                  </a:lnTo>
                  <a:lnTo>
                    <a:pt x="168" y="242"/>
                  </a:lnTo>
                  <a:lnTo>
                    <a:pt x="168" y="280"/>
                  </a:lnTo>
                  <a:lnTo>
                    <a:pt x="184" y="280"/>
                  </a:lnTo>
                  <a:lnTo>
                    <a:pt x="184" y="242"/>
                  </a:lnTo>
                  <a:lnTo>
                    <a:pt x="204" y="242"/>
                  </a:lnTo>
                  <a:lnTo>
                    <a:pt x="204" y="280"/>
                  </a:lnTo>
                  <a:lnTo>
                    <a:pt x="220" y="280"/>
                  </a:lnTo>
                  <a:lnTo>
                    <a:pt x="220" y="242"/>
                  </a:lnTo>
                  <a:lnTo>
                    <a:pt x="242" y="242"/>
                  </a:lnTo>
                  <a:lnTo>
                    <a:pt x="242" y="220"/>
                  </a:lnTo>
                  <a:lnTo>
                    <a:pt x="280" y="220"/>
                  </a:lnTo>
                  <a:lnTo>
                    <a:pt x="280" y="204"/>
                  </a:lnTo>
                  <a:lnTo>
                    <a:pt x="242" y="204"/>
                  </a:lnTo>
                  <a:lnTo>
                    <a:pt x="242" y="184"/>
                  </a:lnTo>
                  <a:lnTo>
                    <a:pt x="280" y="184"/>
                  </a:lnTo>
                  <a:lnTo>
                    <a:pt x="280" y="168"/>
                  </a:lnTo>
                  <a:lnTo>
                    <a:pt x="242" y="168"/>
                  </a:lnTo>
                  <a:lnTo>
                    <a:pt x="242" y="148"/>
                  </a:lnTo>
                  <a:lnTo>
                    <a:pt x="280" y="148"/>
                  </a:lnTo>
                  <a:lnTo>
                    <a:pt x="280" y="132"/>
                  </a:lnTo>
                  <a:lnTo>
                    <a:pt x="242" y="132"/>
                  </a:lnTo>
                  <a:lnTo>
                    <a:pt x="242" y="112"/>
                  </a:lnTo>
                  <a:lnTo>
                    <a:pt x="280" y="112"/>
                  </a:lnTo>
                  <a:lnTo>
                    <a:pt x="280" y="96"/>
                  </a:lnTo>
                  <a:lnTo>
                    <a:pt x="242" y="96"/>
                  </a:lnTo>
                  <a:lnTo>
                    <a:pt x="242" y="76"/>
                  </a:lnTo>
                  <a:lnTo>
                    <a:pt x="280" y="76"/>
                  </a:lnTo>
                  <a:close/>
                  <a:moveTo>
                    <a:pt x="222" y="222"/>
                  </a:moveTo>
                  <a:lnTo>
                    <a:pt x="60" y="222"/>
                  </a:lnTo>
                  <a:lnTo>
                    <a:pt x="60" y="60"/>
                  </a:lnTo>
                  <a:lnTo>
                    <a:pt x="222" y="60"/>
                  </a:lnTo>
                  <a:lnTo>
                    <a:pt x="222" y="222"/>
                  </a:lnTo>
                  <a:close/>
                </a:path>
              </a:pathLst>
            </a:custGeom>
            <a:solidFill>
              <a:srgbClr val="FFFFFF"/>
            </a:solidFill>
            <a:ln>
              <a:noFill/>
            </a:ln>
            <a:extLst>
              <a:ext uri="{91240B29-F687-4f45-9708-019B960494DF}">
                <a14:hiddenLine xmlns:a14="http://schemas.microsoft.com/office/drawing/2010/main" xmlns:p14="http://schemas.microsoft.com/office/powerpoint/2010/main" w="9525">
                  <a:solidFill>
                    <a:srgbClr val="000000"/>
                  </a:solidFill>
                  <a:round/>
                  <a:headEnd/>
                  <a:tailEnd/>
                </a14:hiddenLine>
              </a:ext>
            </a:extLst>
          </p:spPr>
          <p:txBody>
            <a:bodyPr vert="horz" wrap="square" lIns="86103" tIns="43051" rIns="86103" bIns="43051" numCol="1" anchor="t" anchorCtr="0" compatLnSpc="1">
              <a:prstTxWarp prst="textNoShape">
                <a:avLst/>
              </a:prstTxWarp>
            </a:bodyPr>
            <a:lstStyle/>
            <a:p>
              <a:pPr marL="0" marR="0" lvl="0" indent="0" algn="ctr" defTabSz="895582" rtl="0" eaLnBrk="1" fontAlgn="auto" latinLnBrk="0" hangingPunct="1">
                <a:lnSpc>
                  <a:spcPct val="100000"/>
                </a:lnSpc>
                <a:spcBef>
                  <a:spcPts val="0"/>
                </a:spcBef>
                <a:spcAft>
                  <a:spcPts val="0"/>
                </a:spcAft>
                <a:buClrTx/>
                <a:buSzTx/>
                <a:buFontTx/>
                <a:buNone/>
                <a:tabLst/>
                <a:defRPr/>
              </a:pPr>
              <a:endParaRPr kumimoji="0" lang="en-US" sz="1153" b="0" i="0" u="none" strike="noStrike" kern="0" cap="none" spc="0" normalizeH="0" baseline="0" noProof="0">
                <a:ln>
                  <a:noFill/>
                </a:ln>
                <a:solidFill>
                  <a:srgbClr val="000000"/>
                </a:solidFill>
                <a:effectLst/>
                <a:uLnTx/>
                <a:uFillTx/>
                <a:latin typeface="Segoe UI"/>
                <a:ea typeface="+mn-ea"/>
                <a:cs typeface="+mn-cs"/>
              </a:endParaRPr>
            </a:p>
          </p:txBody>
        </p:sp>
        <p:sp>
          <p:nvSpPr>
            <p:cNvPr id="275" name="Rectangle 11"/>
            <p:cNvSpPr>
              <a:spLocks noChangeArrowheads="1"/>
            </p:cNvSpPr>
            <p:nvPr/>
          </p:nvSpPr>
          <p:spPr bwMode="auto">
            <a:xfrm>
              <a:off x="9379463" y="5997517"/>
              <a:ext cx="83873" cy="83862"/>
            </a:xfrm>
            <a:prstGeom prst="rect">
              <a:avLst/>
            </a:prstGeom>
            <a:solidFill>
              <a:srgbClr val="FFFFFF"/>
            </a:solidFill>
            <a:ln>
              <a:noFill/>
            </a:ln>
            <a:extLst>
              <a:ext uri="{91240B29-F687-4f45-9708-019B960494DF}">
                <a14:hiddenLine xmlns:a14="http://schemas.microsoft.com/office/drawing/2010/main" xmlns:p14="http://schemas.microsoft.com/office/powerpoint/2010/main" w="9525">
                  <a:solidFill>
                    <a:srgbClr val="000000"/>
                  </a:solidFill>
                  <a:miter lim="800000"/>
                  <a:headEnd/>
                  <a:tailEnd/>
                </a14:hiddenLine>
              </a:ext>
            </a:extLst>
          </p:spPr>
          <p:txBody>
            <a:bodyPr vert="horz" wrap="square" lIns="86103" tIns="43051" rIns="86103" bIns="43051" numCol="1" anchor="t" anchorCtr="0" compatLnSpc="1">
              <a:prstTxWarp prst="textNoShape">
                <a:avLst/>
              </a:prstTxWarp>
            </a:bodyPr>
            <a:lstStyle/>
            <a:p>
              <a:pPr marL="0" marR="0" lvl="0" indent="0" algn="ctr" defTabSz="895582" rtl="0" eaLnBrk="1" fontAlgn="auto" latinLnBrk="0" hangingPunct="1">
                <a:lnSpc>
                  <a:spcPct val="100000"/>
                </a:lnSpc>
                <a:spcBef>
                  <a:spcPts val="0"/>
                </a:spcBef>
                <a:spcAft>
                  <a:spcPts val="0"/>
                </a:spcAft>
                <a:buClrTx/>
                <a:buSzTx/>
                <a:buFontTx/>
                <a:buNone/>
                <a:tabLst/>
                <a:defRPr/>
              </a:pPr>
              <a:endParaRPr kumimoji="0" lang="en-US" sz="1153" b="0" i="0" u="none" strike="noStrike" kern="0" cap="none" spc="0" normalizeH="0" baseline="0" noProof="0">
                <a:ln>
                  <a:noFill/>
                </a:ln>
                <a:solidFill>
                  <a:srgbClr val="000000"/>
                </a:solidFill>
                <a:effectLst/>
                <a:uLnTx/>
                <a:uFillTx/>
                <a:latin typeface="Segoe UI"/>
                <a:ea typeface="+mn-ea"/>
                <a:cs typeface="+mn-cs"/>
              </a:endParaRPr>
            </a:p>
          </p:txBody>
        </p:sp>
        <p:sp>
          <p:nvSpPr>
            <p:cNvPr id="276" name="Rectangle 275"/>
            <p:cNvSpPr/>
            <p:nvPr/>
          </p:nvSpPr>
          <p:spPr bwMode="auto">
            <a:xfrm>
              <a:off x="9459523" y="6234666"/>
              <a:ext cx="12144" cy="10203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7" name="Rectangle 276"/>
            <p:cNvSpPr/>
            <p:nvPr/>
          </p:nvSpPr>
          <p:spPr bwMode="auto">
            <a:xfrm>
              <a:off x="9520068" y="6288137"/>
              <a:ext cx="12144" cy="46955"/>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8" name="Rectangle 277"/>
            <p:cNvSpPr/>
            <p:nvPr/>
          </p:nvSpPr>
          <p:spPr bwMode="auto">
            <a:xfrm rot="5400000">
              <a:off x="9480414" y="6249909"/>
              <a:ext cx="12142" cy="4075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9" name="Rectangle 278"/>
            <p:cNvSpPr/>
            <p:nvPr/>
          </p:nvSpPr>
          <p:spPr bwMode="auto">
            <a:xfrm rot="5400000">
              <a:off x="9507589" y="6277610"/>
              <a:ext cx="12142" cy="10604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0" name="Oval 279"/>
            <p:cNvSpPr/>
            <p:nvPr/>
          </p:nvSpPr>
          <p:spPr bwMode="auto">
            <a:xfrm>
              <a:off x="9452378" y="6257342"/>
              <a:ext cx="25789" cy="2597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1" name="Oval 280"/>
            <p:cNvSpPr/>
            <p:nvPr/>
          </p:nvSpPr>
          <p:spPr bwMode="auto">
            <a:xfrm>
              <a:off x="9513179" y="6318322"/>
              <a:ext cx="25789" cy="2597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2" name="Rectangle 281"/>
            <p:cNvSpPr/>
            <p:nvPr/>
          </p:nvSpPr>
          <p:spPr bwMode="auto">
            <a:xfrm>
              <a:off x="9439970" y="6183801"/>
              <a:ext cx="51249" cy="5124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3" name="Rectangle 282"/>
            <p:cNvSpPr/>
            <p:nvPr/>
          </p:nvSpPr>
          <p:spPr bwMode="auto">
            <a:xfrm>
              <a:off x="9500310" y="6245028"/>
              <a:ext cx="51249" cy="5124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4" name="Rectangle 283"/>
            <p:cNvSpPr/>
            <p:nvPr/>
          </p:nvSpPr>
          <p:spPr bwMode="auto">
            <a:xfrm>
              <a:off x="9561232" y="6305869"/>
              <a:ext cx="51249" cy="5124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5" name="Flowchart: Magnetic Disk 86"/>
            <p:cNvSpPr/>
            <p:nvPr/>
          </p:nvSpPr>
          <p:spPr bwMode="auto">
            <a:xfrm>
              <a:off x="9225253" y="6183632"/>
              <a:ext cx="150063" cy="180305"/>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5652" tIns="140522" rIns="175652" bIns="140522"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6" name="Freeform 285"/>
            <p:cNvSpPr>
              <a:spLocks noEditPoints="1"/>
            </p:cNvSpPr>
            <p:nvPr/>
          </p:nvSpPr>
          <p:spPr bwMode="black">
            <a:xfrm>
              <a:off x="9982931" y="4938068"/>
              <a:ext cx="843402" cy="1700780"/>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D2D2D2">
                <a:lumMod val="25000"/>
              </a:srgbClr>
            </a:solidFill>
            <a:extLst/>
          </p:spPr>
          <p:txBody>
            <a:bodyPr wrap="square" lIns="143346" tIns="143346" rIns="143346" bIns="143346" rtlCol="0">
              <a:noAutofit/>
            </a:bodyPr>
            <a:lstStyle/>
            <a:p>
              <a:pPr marL="0" marR="0" lvl="0" indent="0" algn="l" defTabSz="913489" rtl="0" eaLnBrk="1" fontAlgn="auto" latinLnBrk="0" hangingPunct="1">
                <a:lnSpc>
                  <a:spcPts val="3000"/>
                </a:lnSpc>
                <a:spcBef>
                  <a:spcPts val="0"/>
                </a:spcBef>
                <a:spcAft>
                  <a:spcPts val="0"/>
                </a:spcAft>
                <a:buClrTx/>
                <a:buSzTx/>
                <a:buFontTx/>
                <a:buNone/>
                <a:tabLst/>
                <a:defRPr/>
              </a:pPr>
              <a:endParaRPr kumimoji="0" lang="en-US" sz="2745" b="0" i="0" u="none" strike="noStrike" kern="0" cap="none" spc="0" normalizeH="0" baseline="0" noProof="0">
                <a:ln>
                  <a:noFill/>
                </a:ln>
                <a:solidFill>
                  <a:srgbClr val="FFFFFF"/>
                </a:solidFill>
                <a:effectLst/>
                <a:uLnTx/>
                <a:uFillTx/>
                <a:latin typeface="Segoe UI Light"/>
                <a:ea typeface="+mn-ea"/>
                <a:cs typeface="+mn-cs"/>
              </a:endParaRPr>
            </a:p>
          </p:txBody>
        </p:sp>
        <p:cxnSp>
          <p:nvCxnSpPr>
            <p:cNvPr id="287" name="Straight Connector 286"/>
            <p:cNvCxnSpPr/>
            <p:nvPr/>
          </p:nvCxnSpPr>
          <p:spPr>
            <a:xfrm flipV="1">
              <a:off x="10412138" y="3645257"/>
              <a:ext cx="0" cy="1193825"/>
            </a:xfrm>
            <a:prstGeom prst="line">
              <a:avLst/>
            </a:prstGeom>
            <a:noFill/>
            <a:ln w="34925" cap="flat" cmpd="sng" algn="ctr">
              <a:solidFill>
                <a:srgbClr val="505050"/>
              </a:solidFill>
              <a:prstDash val="sysDot"/>
              <a:headEnd type="none"/>
              <a:tailEnd type="none"/>
            </a:ln>
            <a:effectLst/>
          </p:spPr>
        </p:cxnSp>
        <p:sp>
          <p:nvSpPr>
            <p:cNvPr id="288" name="Oval 5"/>
            <p:cNvSpPr>
              <a:spLocks noChangeArrowheads="1"/>
            </p:cNvSpPr>
            <p:nvPr/>
          </p:nvSpPr>
          <p:spPr bwMode="auto">
            <a:xfrm>
              <a:off x="9991163" y="2655977"/>
              <a:ext cx="826939" cy="831646"/>
            </a:xfrm>
            <a:prstGeom prst="ellipse">
              <a:avLst/>
            </a:prstGeom>
            <a:solidFill>
              <a:srgbClr val="FFFFFF"/>
            </a:solidFill>
            <a:ln w="38100" cap="flat" cmpd="sng" algn="ctr">
              <a:solidFill>
                <a:srgbClr val="505050"/>
              </a:solidFill>
              <a:prstDash val="solid"/>
              <a:headEnd type="none" w="med" len="med"/>
              <a:tailEnd type="none" w="med" len="med"/>
            </a:ln>
            <a:effectLst/>
          </p:spPr>
          <p:txBody>
            <a:bodyPr rot="0" spcFirstLastPara="0" vertOverflow="overflow" horzOverflow="overflow" vert="horz" wrap="square" lIns="175661" tIns="140529" rIns="175661" bIns="140529" numCol="1" spcCol="0" rtlCol="0" fromWordArt="0" anchor="ctr" anchorCtr="0" forceAA="0" compatLnSpc="1">
              <a:prstTxWarp prst="textNoShape">
                <a:avLst/>
              </a:prstTxWarp>
              <a:noAutofit/>
            </a:bodyPr>
            <a:lstStyle/>
            <a:p>
              <a:pPr marL="0" marR="0" lvl="0" indent="0" algn="ctr" defTabSz="895406" rtl="0" eaLnBrk="1" fontAlgn="base" latinLnBrk="0" hangingPunct="1">
                <a:lnSpc>
                  <a:spcPct val="90000"/>
                </a:lnSpc>
                <a:spcBef>
                  <a:spcPct val="0"/>
                </a:spcBef>
                <a:spcAft>
                  <a:spcPct val="0"/>
                </a:spcAft>
                <a:buClrTx/>
                <a:buSzTx/>
                <a:buFontTx/>
                <a:buNone/>
                <a:tabLst/>
                <a:defRPr/>
              </a:pPr>
              <a:endParaRPr kumimoji="0" lang="en-US" sz="2691" b="0" i="0" u="none" strike="noStrike" kern="0" cap="none" spc="0" normalizeH="0" baseline="0" noProof="0">
                <a:ln>
                  <a:noFill/>
                </a:ln>
                <a:solidFill>
                  <a:srgbClr val="FF8C00"/>
                </a:solidFill>
                <a:effectLst/>
                <a:uLnTx/>
                <a:uFillTx/>
                <a:latin typeface="Segoe UI"/>
                <a:ea typeface="Segoe UI" pitchFamily="34" charset="0"/>
                <a:cs typeface="Segoe UI" pitchFamily="34" charset="0"/>
              </a:endParaRPr>
            </a:p>
          </p:txBody>
        </p:sp>
        <p:sp>
          <p:nvSpPr>
            <p:cNvPr id="289" name="Freeform 6"/>
            <p:cNvSpPr>
              <a:spLocks/>
            </p:cNvSpPr>
            <p:nvPr/>
          </p:nvSpPr>
          <p:spPr bwMode="auto">
            <a:xfrm>
              <a:off x="10184796" y="2944386"/>
              <a:ext cx="221563" cy="379105"/>
            </a:xfrm>
            <a:custGeom>
              <a:avLst/>
              <a:gdLst>
                <a:gd name="T0" fmla="*/ 706 w 706"/>
                <a:gd name="T1" fmla="*/ 403 h 1208"/>
                <a:gd name="T2" fmla="*/ 699 w 706"/>
                <a:gd name="T3" fmla="*/ 1208 h 1208"/>
                <a:gd name="T4" fmla="*/ 0 w 706"/>
                <a:gd name="T5" fmla="*/ 805 h 1208"/>
                <a:gd name="T6" fmla="*/ 0 w 706"/>
                <a:gd name="T7" fmla="*/ 0 h 1208"/>
                <a:gd name="T8" fmla="*/ 706 w 706"/>
                <a:gd name="T9" fmla="*/ 403 h 1208"/>
                <a:gd name="T10" fmla="*/ 706 w 706"/>
                <a:gd name="T11" fmla="*/ 403 h 1208"/>
                <a:gd name="T12" fmla="*/ 706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06" y="403"/>
                  </a:moveTo>
                  <a:lnTo>
                    <a:pt x="699" y="1208"/>
                  </a:lnTo>
                  <a:lnTo>
                    <a:pt x="0" y="805"/>
                  </a:lnTo>
                  <a:lnTo>
                    <a:pt x="0" y="0"/>
                  </a:lnTo>
                  <a:lnTo>
                    <a:pt x="706" y="403"/>
                  </a:lnTo>
                  <a:lnTo>
                    <a:pt x="706" y="403"/>
                  </a:lnTo>
                  <a:lnTo>
                    <a:pt x="706" y="403"/>
                  </a:lnTo>
                  <a:close/>
                </a:path>
              </a:pathLst>
            </a:custGeom>
            <a:solidFill>
              <a:srgbClr val="D2D2D2">
                <a:lumMod val="50000"/>
              </a:srgbClr>
            </a:solidFill>
            <a:ln>
              <a:noFill/>
            </a:ln>
          </p:spPr>
          <p:txBody>
            <a:bodyPr vert="horz" wrap="square" lIns="87830" tIns="43914" rIns="87830" bIns="43914" numCol="1" anchor="t" anchorCtr="0" compatLnSpc="1">
              <a:prstTxWarp prst="textNoShape">
                <a:avLst/>
              </a:prstTxWarp>
            </a:bodyPr>
            <a:lstStyle/>
            <a:p>
              <a:pPr marL="0" marR="0" lvl="0" indent="0" algn="l" defTabSz="895665" rtl="0" eaLnBrk="1" fontAlgn="auto" latinLnBrk="0" hangingPunct="1">
                <a:lnSpc>
                  <a:spcPct val="100000"/>
                </a:lnSpc>
                <a:spcBef>
                  <a:spcPts val="0"/>
                </a:spcBef>
                <a:spcAft>
                  <a:spcPts val="0"/>
                </a:spcAft>
                <a:buClrTx/>
                <a:buSzTx/>
                <a:buFontTx/>
                <a:buNone/>
                <a:tabLst/>
                <a:defRPr/>
              </a:pPr>
              <a:endParaRPr kumimoji="0" lang="en-US" sz="1726" b="0" i="0" u="none" strike="noStrike" kern="0" cap="none" spc="0" normalizeH="0" baseline="0" noProof="0">
                <a:ln>
                  <a:noFill/>
                </a:ln>
                <a:solidFill>
                  <a:srgbClr val="000000"/>
                </a:solidFill>
                <a:effectLst/>
                <a:uLnTx/>
                <a:uFillTx/>
                <a:latin typeface="Segoe UI"/>
                <a:ea typeface="+mn-ea"/>
                <a:cs typeface="+mn-cs"/>
              </a:endParaRPr>
            </a:p>
          </p:txBody>
        </p:sp>
        <p:sp>
          <p:nvSpPr>
            <p:cNvPr id="290" name="Freeform 7"/>
            <p:cNvSpPr>
              <a:spLocks/>
            </p:cNvSpPr>
            <p:nvPr/>
          </p:nvSpPr>
          <p:spPr bwMode="auto">
            <a:xfrm>
              <a:off x="10404790" y="2944386"/>
              <a:ext cx="221563" cy="379105"/>
            </a:xfrm>
            <a:custGeom>
              <a:avLst/>
              <a:gdLst>
                <a:gd name="T0" fmla="*/ 7 w 706"/>
                <a:gd name="T1" fmla="*/ 403 h 1208"/>
                <a:gd name="T2" fmla="*/ 0 w 706"/>
                <a:gd name="T3" fmla="*/ 1208 h 1208"/>
                <a:gd name="T4" fmla="*/ 701 w 706"/>
                <a:gd name="T5" fmla="*/ 805 h 1208"/>
                <a:gd name="T6" fmla="*/ 706 w 706"/>
                <a:gd name="T7" fmla="*/ 0 h 1208"/>
                <a:gd name="T8" fmla="*/ 7 w 706"/>
                <a:gd name="T9" fmla="*/ 403 h 1208"/>
                <a:gd name="T10" fmla="*/ 7 w 706"/>
                <a:gd name="T11" fmla="*/ 403 h 1208"/>
                <a:gd name="T12" fmla="*/ 7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 y="403"/>
                  </a:moveTo>
                  <a:lnTo>
                    <a:pt x="0" y="1208"/>
                  </a:lnTo>
                  <a:lnTo>
                    <a:pt x="701" y="805"/>
                  </a:lnTo>
                  <a:lnTo>
                    <a:pt x="706" y="0"/>
                  </a:lnTo>
                  <a:lnTo>
                    <a:pt x="7" y="403"/>
                  </a:lnTo>
                  <a:lnTo>
                    <a:pt x="7" y="403"/>
                  </a:lnTo>
                  <a:lnTo>
                    <a:pt x="7" y="403"/>
                  </a:lnTo>
                  <a:close/>
                </a:path>
              </a:pathLst>
            </a:custGeom>
            <a:solidFill>
              <a:srgbClr val="505050"/>
            </a:solidFill>
          </p:spPr>
          <p:txBody>
            <a:bodyPr wrap="square" lIns="143346" tIns="143346" rIns="143346" bIns="143346" rtlCol="0">
              <a:noAutofit/>
            </a:bodyPr>
            <a:lstStyle/>
            <a:p>
              <a:pPr marL="0" marR="0" lvl="0" indent="0" algn="l" defTabSz="913489" rtl="0" eaLnBrk="1" fontAlgn="auto" latinLnBrk="0" hangingPunct="1">
                <a:lnSpc>
                  <a:spcPts val="3000"/>
                </a:lnSpc>
                <a:spcBef>
                  <a:spcPts val="0"/>
                </a:spcBef>
                <a:spcAft>
                  <a:spcPts val="0"/>
                </a:spcAft>
                <a:buClrTx/>
                <a:buSzTx/>
                <a:buFontTx/>
                <a:buNone/>
                <a:tabLst/>
                <a:defRPr/>
              </a:pPr>
              <a:endParaRPr kumimoji="0" lang="en-US" sz="2745" b="0" i="0" u="none" strike="noStrike" kern="0" cap="none" spc="0" normalizeH="0" baseline="0" noProof="0">
                <a:ln>
                  <a:noFill/>
                </a:ln>
                <a:solidFill>
                  <a:srgbClr val="FFFFFF"/>
                </a:solidFill>
                <a:effectLst/>
                <a:uLnTx/>
                <a:uFillTx/>
                <a:latin typeface="Segoe UI Light"/>
                <a:ea typeface="+mn-ea"/>
                <a:cs typeface="+mn-cs"/>
              </a:endParaRPr>
            </a:p>
          </p:txBody>
        </p:sp>
        <p:sp>
          <p:nvSpPr>
            <p:cNvPr id="291" name="Freeform 8"/>
            <p:cNvSpPr>
              <a:spLocks/>
            </p:cNvSpPr>
            <p:nvPr/>
          </p:nvSpPr>
          <p:spPr bwMode="auto">
            <a:xfrm>
              <a:off x="10184796" y="2817912"/>
              <a:ext cx="441557" cy="252946"/>
            </a:xfrm>
            <a:custGeom>
              <a:avLst/>
              <a:gdLst>
                <a:gd name="T0" fmla="*/ 708 w 1407"/>
                <a:gd name="T1" fmla="*/ 806 h 806"/>
                <a:gd name="T2" fmla="*/ 0 w 1407"/>
                <a:gd name="T3" fmla="*/ 398 h 806"/>
                <a:gd name="T4" fmla="*/ 701 w 1407"/>
                <a:gd name="T5" fmla="*/ 0 h 806"/>
                <a:gd name="T6" fmla="*/ 1407 w 1407"/>
                <a:gd name="T7" fmla="*/ 398 h 806"/>
                <a:gd name="T8" fmla="*/ 708 w 1407"/>
                <a:gd name="T9" fmla="*/ 806 h 806"/>
                <a:gd name="T10" fmla="*/ 708 w 1407"/>
                <a:gd name="T11" fmla="*/ 806 h 806"/>
                <a:gd name="T12" fmla="*/ 708 w 1407"/>
                <a:gd name="T13" fmla="*/ 806 h 806"/>
              </a:gdLst>
              <a:ahLst/>
              <a:cxnLst>
                <a:cxn ang="0">
                  <a:pos x="T0" y="T1"/>
                </a:cxn>
                <a:cxn ang="0">
                  <a:pos x="T2" y="T3"/>
                </a:cxn>
                <a:cxn ang="0">
                  <a:pos x="T4" y="T5"/>
                </a:cxn>
                <a:cxn ang="0">
                  <a:pos x="T6" y="T7"/>
                </a:cxn>
                <a:cxn ang="0">
                  <a:pos x="T8" y="T9"/>
                </a:cxn>
                <a:cxn ang="0">
                  <a:pos x="T10" y="T11"/>
                </a:cxn>
                <a:cxn ang="0">
                  <a:pos x="T12" y="T13"/>
                </a:cxn>
              </a:cxnLst>
              <a:rect l="0" t="0" r="r" b="b"/>
              <a:pathLst>
                <a:path w="1407" h="806">
                  <a:moveTo>
                    <a:pt x="708" y="806"/>
                  </a:moveTo>
                  <a:lnTo>
                    <a:pt x="0" y="398"/>
                  </a:lnTo>
                  <a:lnTo>
                    <a:pt x="701" y="0"/>
                  </a:lnTo>
                  <a:lnTo>
                    <a:pt x="1407" y="398"/>
                  </a:lnTo>
                  <a:lnTo>
                    <a:pt x="708" y="806"/>
                  </a:lnTo>
                  <a:lnTo>
                    <a:pt x="708" y="806"/>
                  </a:lnTo>
                  <a:lnTo>
                    <a:pt x="708" y="806"/>
                  </a:lnTo>
                  <a:close/>
                </a:path>
              </a:pathLst>
            </a:custGeom>
            <a:solidFill>
              <a:srgbClr val="D2D2D2"/>
            </a:solidFill>
            <a:ln>
              <a:noFill/>
            </a:ln>
          </p:spPr>
          <p:txBody>
            <a:bodyPr vert="horz" wrap="square" lIns="87830" tIns="43914" rIns="87830" bIns="43914" numCol="1" anchor="t" anchorCtr="0" compatLnSpc="1">
              <a:prstTxWarp prst="textNoShape">
                <a:avLst/>
              </a:prstTxWarp>
            </a:bodyPr>
            <a:lstStyle/>
            <a:p>
              <a:pPr marL="0" marR="0" lvl="0" indent="0" algn="l" defTabSz="895665" rtl="0" eaLnBrk="1" fontAlgn="auto" latinLnBrk="0" hangingPunct="1">
                <a:lnSpc>
                  <a:spcPct val="100000"/>
                </a:lnSpc>
                <a:spcBef>
                  <a:spcPts val="0"/>
                </a:spcBef>
                <a:spcAft>
                  <a:spcPts val="0"/>
                </a:spcAft>
                <a:buClrTx/>
                <a:buSzTx/>
                <a:buFontTx/>
                <a:buNone/>
                <a:tabLst/>
                <a:defRPr/>
              </a:pPr>
              <a:endParaRPr kumimoji="0" lang="en-US" sz="1726" b="0" i="0" u="none" strike="noStrike" kern="0" cap="none" spc="0" normalizeH="0" baseline="0" noProof="0">
                <a:ln>
                  <a:noFill/>
                </a:ln>
                <a:solidFill>
                  <a:srgbClr val="000000"/>
                </a:solidFill>
                <a:effectLst/>
                <a:uLnTx/>
                <a:uFillTx/>
                <a:latin typeface="Segoe UI"/>
                <a:ea typeface="+mn-ea"/>
                <a:cs typeface="+mn-cs"/>
              </a:endParaRPr>
            </a:p>
          </p:txBody>
        </p:sp>
        <p:sp>
          <p:nvSpPr>
            <p:cNvPr id="292" name="Oval 5"/>
            <p:cNvSpPr>
              <a:spLocks noChangeArrowheads="1"/>
            </p:cNvSpPr>
            <p:nvPr/>
          </p:nvSpPr>
          <p:spPr bwMode="auto">
            <a:xfrm>
              <a:off x="10104670" y="5863806"/>
              <a:ext cx="614935" cy="618434"/>
            </a:xfrm>
            <a:prstGeom prst="ellipse">
              <a:avLst/>
            </a:prstGeom>
            <a:solidFill>
              <a:srgbClr val="FFFFFF">
                <a:lumMod val="85000"/>
                <a:alpha val="54118"/>
              </a:srgbClr>
            </a:solidFill>
            <a:ln w="19050">
              <a:noFill/>
            </a:ln>
          </p:spPr>
          <p:txBody>
            <a:bodyPr vert="horz" wrap="square" lIns="87830" tIns="43914" rIns="87830" bIns="43914" numCol="1" anchor="t" anchorCtr="0" compatLnSpc="1">
              <a:prstTxWarp prst="textNoShape">
                <a:avLst/>
              </a:prstTxWarp>
            </a:bodyPr>
            <a:lstStyle/>
            <a:p>
              <a:pPr marL="0" marR="0" lvl="0" indent="0" algn="l" defTabSz="895665" rtl="0" eaLnBrk="1" fontAlgn="auto" latinLnBrk="0" hangingPunct="1">
                <a:lnSpc>
                  <a:spcPct val="100000"/>
                </a:lnSpc>
                <a:spcBef>
                  <a:spcPts val="0"/>
                </a:spcBef>
                <a:spcAft>
                  <a:spcPts val="0"/>
                </a:spcAft>
                <a:buClrTx/>
                <a:buSzTx/>
                <a:buFontTx/>
                <a:buNone/>
                <a:tabLst/>
                <a:defRPr/>
              </a:pPr>
              <a:endParaRPr kumimoji="0" lang="en-US" sz="1726" b="0" i="0" u="none" strike="noStrike" kern="0" cap="none" spc="0" normalizeH="0" baseline="0" noProof="0">
                <a:ln>
                  <a:noFill/>
                </a:ln>
                <a:solidFill>
                  <a:srgbClr val="000000"/>
                </a:solidFill>
                <a:effectLst/>
                <a:uLnTx/>
                <a:uFillTx/>
                <a:latin typeface="Segoe UI"/>
                <a:ea typeface="+mn-ea"/>
                <a:cs typeface="+mn-cs"/>
              </a:endParaRPr>
            </a:p>
          </p:txBody>
        </p:sp>
        <p:sp>
          <p:nvSpPr>
            <p:cNvPr id="293" name="Freeform 10"/>
            <p:cNvSpPr>
              <a:spLocks noEditPoints="1"/>
            </p:cNvSpPr>
            <p:nvPr/>
          </p:nvSpPr>
          <p:spPr bwMode="auto">
            <a:xfrm>
              <a:off x="10324189" y="5945603"/>
              <a:ext cx="186385" cy="186358"/>
            </a:xfrm>
            <a:custGeom>
              <a:avLst/>
              <a:gdLst>
                <a:gd name="T0" fmla="*/ 280 w 280"/>
                <a:gd name="T1" fmla="*/ 60 h 280"/>
                <a:gd name="T2" fmla="*/ 242 w 280"/>
                <a:gd name="T3" fmla="*/ 40 h 280"/>
                <a:gd name="T4" fmla="*/ 220 w 280"/>
                <a:gd name="T5" fmla="*/ 0 h 280"/>
                <a:gd name="T6" fmla="*/ 204 w 280"/>
                <a:gd name="T7" fmla="*/ 40 h 280"/>
                <a:gd name="T8" fmla="*/ 184 w 280"/>
                <a:gd name="T9" fmla="*/ 0 h 280"/>
                <a:gd name="T10" fmla="*/ 168 w 280"/>
                <a:gd name="T11" fmla="*/ 40 h 280"/>
                <a:gd name="T12" fmla="*/ 148 w 280"/>
                <a:gd name="T13" fmla="*/ 0 h 280"/>
                <a:gd name="T14" fmla="*/ 132 w 280"/>
                <a:gd name="T15" fmla="*/ 40 h 280"/>
                <a:gd name="T16" fmla="*/ 112 w 280"/>
                <a:gd name="T17" fmla="*/ 0 h 280"/>
                <a:gd name="T18" fmla="*/ 96 w 280"/>
                <a:gd name="T19" fmla="*/ 40 h 280"/>
                <a:gd name="T20" fmla="*/ 76 w 280"/>
                <a:gd name="T21" fmla="*/ 0 h 280"/>
                <a:gd name="T22" fmla="*/ 60 w 280"/>
                <a:gd name="T23" fmla="*/ 40 h 280"/>
                <a:gd name="T24" fmla="*/ 40 w 280"/>
                <a:gd name="T25" fmla="*/ 60 h 280"/>
                <a:gd name="T26" fmla="*/ 0 w 280"/>
                <a:gd name="T27" fmla="*/ 76 h 280"/>
                <a:gd name="T28" fmla="*/ 40 w 280"/>
                <a:gd name="T29" fmla="*/ 96 h 280"/>
                <a:gd name="T30" fmla="*/ 0 w 280"/>
                <a:gd name="T31" fmla="*/ 112 h 280"/>
                <a:gd name="T32" fmla="*/ 40 w 280"/>
                <a:gd name="T33" fmla="*/ 132 h 280"/>
                <a:gd name="T34" fmla="*/ 0 w 280"/>
                <a:gd name="T35" fmla="*/ 148 h 280"/>
                <a:gd name="T36" fmla="*/ 40 w 280"/>
                <a:gd name="T37" fmla="*/ 168 h 280"/>
                <a:gd name="T38" fmla="*/ 0 w 280"/>
                <a:gd name="T39" fmla="*/ 184 h 280"/>
                <a:gd name="T40" fmla="*/ 40 w 280"/>
                <a:gd name="T41" fmla="*/ 204 h 280"/>
                <a:gd name="T42" fmla="*/ 0 w 280"/>
                <a:gd name="T43" fmla="*/ 220 h 280"/>
                <a:gd name="T44" fmla="*/ 40 w 280"/>
                <a:gd name="T45" fmla="*/ 242 h 280"/>
                <a:gd name="T46" fmla="*/ 60 w 280"/>
                <a:gd name="T47" fmla="*/ 280 h 280"/>
                <a:gd name="T48" fmla="*/ 76 w 280"/>
                <a:gd name="T49" fmla="*/ 242 h 280"/>
                <a:gd name="T50" fmla="*/ 96 w 280"/>
                <a:gd name="T51" fmla="*/ 280 h 280"/>
                <a:gd name="T52" fmla="*/ 112 w 280"/>
                <a:gd name="T53" fmla="*/ 242 h 280"/>
                <a:gd name="T54" fmla="*/ 132 w 280"/>
                <a:gd name="T55" fmla="*/ 280 h 280"/>
                <a:gd name="T56" fmla="*/ 148 w 280"/>
                <a:gd name="T57" fmla="*/ 242 h 280"/>
                <a:gd name="T58" fmla="*/ 168 w 280"/>
                <a:gd name="T59" fmla="*/ 280 h 280"/>
                <a:gd name="T60" fmla="*/ 184 w 280"/>
                <a:gd name="T61" fmla="*/ 242 h 280"/>
                <a:gd name="T62" fmla="*/ 204 w 280"/>
                <a:gd name="T63" fmla="*/ 280 h 280"/>
                <a:gd name="T64" fmla="*/ 220 w 280"/>
                <a:gd name="T65" fmla="*/ 242 h 280"/>
                <a:gd name="T66" fmla="*/ 242 w 280"/>
                <a:gd name="T67" fmla="*/ 220 h 280"/>
                <a:gd name="T68" fmla="*/ 280 w 280"/>
                <a:gd name="T69" fmla="*/ 204 h 280"/>
                <a:gd name="T70" fmla="*/ 242 w 280"/>
                <a:gd name="T71" fmla="*/ 184 h 280"/>
                <a:gd name="T72" fmla="*/ 280 w 280"/>
                <a:gd name="T73" fmla="*/ 168 h 280"/>
                <a:gd name="T74" fmla="*/ 242 w 280"/>
                <a:gd name="T75" fmla="*/ 148 h 280"/>
                <a:gd name="T76" fmla="*/ 280 w 280"/>
                <a:gd name="T77" fmla="*/ 132 h 280"/>
                <a:gd name="T78" fmla="*/ 242 w 280"/>
                <a:gd name="T79" fmla="*/ 112 h 280"/>
                <a:gd name="T80" fmla="*/ 280 w 280"/>
                <a:gd name="T81" fmla="*/ 96 h 280"/>
                <a:gd name="T82" fmla="*/ 242 w 280"/>
                <a:gd name="T83" fmla="*/ 76 h 280"/>
                <a:gd name="T84" fmla="*/ 222 w 280"/>
                <a:gd name="T85" fmla="*/ 222 h 280"/>
                <a:gd name="T86" fmla="*/ 60 w 280"/>
                <a:gd name="T87" fmla="*/ 60 h 280"/>
                <a:gd name="T88" fmla="*/ 222 w 280"/>
                <a:gd name="T89" fmla="*/ 22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280">
                  <a:moveTo>
                    <a:pt x="280" y="76"/>
                  </a:moveTo>
                  <a:lnTo>
                    <a:pt x="280" y="60"/>
                  </a:lnTo>
                  <a:lnTo>
                    <a:pt x="242" y="60"/>
                  </a:lnTo>
                  <a:lnTo>
                    <a:pt x="242" y="40"/>
                  </a:lnTo>
                  <a:lnTo>
                    <a:pt x="220" y="40"/>
                  </a:lnTo>
                  <a:lnTo>
                    <a:pt x="220" y="0"/>
                  </a:lnTo>
                  <a:lnTo>
                    <a:pt x="204" y="0"/>
                  </a:lnTo>
                  <a:lnTo>
                    <a:pt x="204" y="40"/>
                  </a:lnTo>
                  <a:lnTo>
                    <a:pt x="184" y="40"/>
                  </a:lnTo>
                  <a:lnTo>
                    <a:pt x="184" y="0"/>
                  </a:lnTo>
                  <a:lnTo>
                    <a:pt x="168" y="0"/>
                  </a:lnTo>
                  <a:lnTo>
                    <a:pt x="168" y="40"/>
                  </a:lnTo>
                  <a:lnTo>
                    <a:pt x="148" y="40"/>
                  </a:lnTo>
                  <a:lnTo>
                    <a:pt x="148" y="0"/>
                  </a:lnTo>
                  <a:lnTo>
                    <a:pt x="132" y="0"/>
                  </a:lnTo>
                  <a:lnTo>
                    <a:pt x="132" y="40"/>
                  </a:lnTo>
                  <a:lnTo>
                    <a:pt x="112" y="40"/>
                  </a:lnTo>
                  <a:lnTo>
                    <a:pt x="112" y="0"/>
                  </a:lnTo>
                  <a:lnTo>
                    <a:pt x="96" y="0"/>
                  </a:lnTo>
                  <a:lnTo>
                    <a:pt x="96" y="40"/>
                  </a:lnTo>
                  <a:lnTo>
                    <a:pt x="76" y="40"/>
                  </a:lnTo>
                  <a:lnTo>
                    <a:pt x="76" y="0"/>
                  </a:lnTo>
                  <a:lnTo>
                    <a:pt x="60" y="0"/>
                  </a:lnTo>
                  <a:lnTo>
                    <a:pt x="60" y="40"/>
                  </a:lnTo>
                  <a:lnTo>
                    <a:pt x="40" y="40"/>
                  </a:lnTo>
                  <a:lnTo>
                    <a:pt x="40" y="60"/>
                  </a:lnTo>
                  <a:lnTo>
                    <a:pt x="0" y="60"/>
                  </a:lnTo>
                  <a:lnTo>
                    <a:pt x="0" y="76"/>
                  </a:lnTo>
                  <a:lnTo>
                    <a:pt x="40" y="76"/>
                  </a:lnTo>
                  <a:lnTo>
                    <a:pt x="40" y="96"/>
                  </a:lnTo>
                  <a:lnTo>
                    <a:pt x="0" y="96"/>
                  </a:lnTo>
                  <a:lnTo>
                    <a:pt x="0" y="112"/>
                  </a:lnTo>
                  <a:lnTo>
                    <a:pt x="40" y="112"/>
                  </a:lnTo>
                  <a:lnTo>
                    <a:pt x="40" y="132"/>
                  </a:lnTo>
                  <a:lnTo>
                    <a:pt x="0" y="132"/>
                  </a:lnTo>
                  <a:lnTo>
                    <a:pt x="0" y="148"/>
                  </a:lnTo>
                  <a:lnTo>
                    <a:pt x="40" y="148"/>
                  </a:lnTo>
                  <a:lnTo>
                    <a:pt x="40" y="168"/>
                  </a:lnTo>
                  <a:lnTo>
                    <a:pt x="0" y="168"/>
                  </a:lnTo>
                  <a:lnTo>
                    <a:pt x="0" y="184"/>
                  </a:lnTo>
                  <a:lnTo>
                    <a:pt x="40" y="184"/>
                  </a:lnTo>
                  <a:lnTo>
                    <a:pt x="40" y="204"/>
                  </a:lnTo>
                  <a:lnTo>
                    <a:pt x="0" y="204"/>
                  </a:lnTo>
                  <a:lnTo>
                    <a:pt x="0" y="220"/>
                  </a:lnTo>
                  <a:lnTo>
                    <a:pt x="40" y="220"/>
                  </a:lnTo>
                  <a:lnTo>
                    <a:pt x="40" y="242"/>
                  </a:lnTo>
                  <a:lnTo>
                    <a:pt x="60" y="242"/>
                  </a:lnTo>
                  <a:lnTo>
                    <a:pt x="60" y="280"/>
                  </a:lnTo>
                  <a:lnTo>
                    <a:pt x="76" y="280"/>
                  </a:lnTo>
                  <a:lnTo>
                    <a:pt x="76" y="242"/>
                  </a:lnTo>
                  <a:lnTo>
                    <a:pt x="96" y="242"/>
                  </a:lnTo>
                  <a:lnTo>
                    <a:pt x="96" y="280"/>
                  </a:lnTo>
                  <a:lnTo>
                    <a:pt x="112" y="280"/>
                  </a:lnTo>
                  <a:lnTo>
                    <a:pt x="112" y="242"/>
                  </a:lnTo>
                  <a:lnTo>
                    <a:pt x="132" y="242"/>
                  </a:lnTo>
                  <a:lnTo>
                    <a:pt x="132" y="280"/>
                  </a:lnTo>
                  <a:lnTo>
                    <a:pt x="148" y="280"/>
                  </a:lnTo>
                  <a:lnTo>
                    <a:pt x="148" y="242"/>
                  </a:lnTo>
                  <a:lnTo>
                    <a:pt x="168" y="242"/>
                  </a:lnTo>
                  <a:lnTo>
                    <a:pt x="168" y="280"/>
                  </a:lnTo>
                  <a:lnTo>
                    <a:pt x="184" y="280"/>
                  </a:lnTo>
                  <a:lnTo>
                    <a:pt x="184" y="242"/>
                  </a:lnTo>
                  <a:lnTo>
                    <a:pt x="204" y="242"/>
                  </a:lnTo>
                  <a:lnTo>
                    <a:pt x="204" y="280"/>
                  </a:lnTo>
                  <a:lnTo>
                    <a:pt x="220" y="280"/>
                  </a:lnTo>
                  <a:lnTo>
                    <a:pt x="220" y="242"/>
                  </a:lnTo>
                  <a:lnTo>
                    <a:pt x="242" y="242"/>
                  </a:lnTo>
                  <a:lnTo>
                    <a:pt x="242" y="220"/>
                  </a:lnTo>
                  <a:lnTo>
                    <a:pt x="280" y="220"/>
                  </a:lnTo>
                  <a:lnTo>
                    <a:pt x="280" y="204"/>
                  </a:lnTo>
                  <a:lnTo>
                    <a:pt x="242" y="204"/>
                  </a:lnTo>
                  <a:lnTo>
                    <a:pt x="242" y="184"/>
                  </a:lnTo>
                  <a:lnTo>
                    <a:pt x="280" y="184"/>
                  </a:lnTo>
                  <a:lnTo>
                    <a:pt x="280" y="168"/>
                  </a:lnTo>
                  <a:lnTo>
                    <a:pt x="242" y="168"/>
                  </a:lnTo>
                  <a:lnTo>
                    <a:pt x="242" y="148"/>
                  </a:lnTo>
                  <a:lnTo>
                    <a:pt x="280" y="148"/>
                  </a:lnTo>
                  <a:lnTo>
                    <a:pt x="280" y="132"/>
                  </a:lnTo>
                  <a:lnTo>
                    <a:pt x="242" y="132"/>
                  </a:lnTo>
                  <a:lnTo>
                    <a:pt x="242" y="112"/>
                  </a:lnTo>
                  <a:lnTo>
                    <a:pt x="280" y="112"/>
                  </a:lnTo>
                  <a:lnTo>
                    <a:pt x="280" y="96"/>
                  </a:lnTo>
                  <a:lnTo>
                    <a:pt x="242" y="96"/>
                  </a:lnTo>
                  <a:lnTo>
                    <a:pt x="242" y="76"/>
                  </a:lnTo>
                  <a:lnTo>
                    <a:pt x="280" y="76"/>
                  </a:lnTo>
                  <a:close/>
                  <a:moveTo>
                    <a:pt x="222" y="222"/>
                  </a:moveTo>
                  <a:lnTo>
                    <a:pt x="60" y="222"/>
                  </a:lnTo>
                  <a:lnTo>
                    <a:pt x="60" y="60"/>
                  </a:lnTo>
                  <a:lnTo>
                    <a:pt x="222" y="60"/>
                  </a:lnTo>
                  <a:lnTo>
                    <a:pt x="222" y="222"/>
                  </a:lnTo>
                  <a:close/>
                </a:path>
              </a:pathLst>
            </a:custGeom>
            <a:solidFill>
              <a:srgbClr val="FFFFFF"/>
            </a:solidFill>
            <a:ln>
              <a:noFill/>
            </a:ln>
            <a:extLst>
              <a:ext uri="{91240B29-F687-4f45-9708-019B960494DF}">
                <a14:hiddenLine xmlns:a14="http://schemas.microsoft.com/office/drawing/2010/main" xmlns:p14="http://schemas.microsoft.com/office/powerpoint/2010/main" w="9525">
                  <a:solidFill>
                    <a:srgbClr val="000000"/>
                  </a:solidFill>
                  <a:round/>
                  <a:headEnd/>
                  <a:tailEnd/>
                </a14:hiddenLine>
              </a:ext>
            </a:extLst>
          </p:spPr>
          <p:txBody>
            <a:bodyPr vert="horz" wrap="square" lIns="86103" tIns="43051" rIns="86103" bIns="43051" numCol="1" anchor="t" anchorCtr="0" compatLnSpc="1">
              <a:prstTxWarp prst="textNoShape">
                <a:avLst/>
              </a:prstTxWarp>
            </a:bodyPr>
            <a:lstStyle/>
            <a:p>
              <a:pPr marL="0" marR="0" lvl="0" indent="0" algn="ctr" defTabSz="895582" rtl="0" eaLnBrk="1" fontAlgn="auto" latinLnBrk="0" hangingPunct="1">
                <a:lnSpc>
                  <a:spcPct val="100000"/>
                </a:lnSpc>
                <a:spcBef>
                  <a:spcPts val="0"/>
                </a:spcBef>
                <a:spcAft>
                  <a:spcPts val="0"/>
                </a:spcAft>
                <a:buClrTx/>
                <a:buSzTx/>
                <a:buFontTx/>
                <a:buNone/>
                <a:tabLst/>
                <a:defRPr/>
              </a:pPr>
              <a:endParaRPr kumimoji="0" lang="en-US" sz="1153" b="0" i="0" u="none" strike="noStrike" kern="0" cap="none" spc="0" normalizeH="0" baseline="0" noProof="0">
                <a:ln>
                  <a:noFill/>
                </a:ln>
                <a:solidFill>
                  <a:srgbClr val="000000"/>
                </a:solidFill>
                <a:effectLst/>
                <a:uLnTx/>
                <a:uFillTx/>
                <a:latin typeface="Segoe UI"/>
                <a:ea typeface="+mn-ea"/>
                <a:cs typeface="+mn-cs"/>
              </a:endParaRPr>
            </a:p>
          </p:txBody>
        </p:sp>
        <p:sp>
          <p:nvSpPr>
            <p:cNvPr id="294" name="Rectangle 11"/>
            <p:cNvSpPr>
              <a:spLocks noChangeArrowheads="1"/>
            </p:cNvSpPr>
            <p:nvPr/>
          </p:nvSpPr>
          <p:spPr bwMode="auto">
            <a:xfrm>
              <a:off x="10376110" y="5997517"/>
              <a:ext cx="83873" cy="83862"/>
            </a:xfrm>
            <a:prstGeom prst="rect">
              <a:avLst/>
            </a:prstGeom>
            <a:solidFill>
              <a:srgbClr val="FFFFFF"/>
            </a:solidFill>
            <a:ln>
              <a:noFill/>
            </a:ln>
            <a:extLst>
              <a:ext uri="{91240B29-F687-4f45-9708-019B960494DF}">
                <a14:hiddenLine xmlns:a14="http://schemas.microsoft.com/office/drawing/2010/main" xmlns:p14="http://schemas.microsoft.com/office/powerpoint/2010/main" w="9525">
                  <a:solidFill>
                    <a:srgbClr val="000000"/>
                  </a:solidFill>
                  <a:miter lim="800000"/>
                  <a:headEnd/>
                  <a:tailEnd/>
                </a14:hiddenLine>
              </a:ext>
            </a:extLst>
          </p:spPr>
          <p:txBody>
            <a:bodyPr vert="horz" wrap="square" lIns="86103" tIns="43051" rIns="86103" bIns="43051" numCol="1" anchor="t" anchorCtr="0" compatLnSpc="1">
              <a:prstTxWarp prst="textNoShape">
                <a:avLst/>
              </a:prstTxWarp>
            </a:bodyPr>
            <a:lstStyle/>
            <a:p>
              <a:pPr marL="0" marR="0" lvl="0" indent="0" algn="ctr" defTabSz="895582" rtl="0" eaLnBrk="1" fontAlgn="auto" latinLnBrk="0" hangingPunct="1">
                <a:lnSpc>
                  <a:spcPct val="100000"/>
                </a:lnSpc>
                <a:spcBef>
                  <a:spcPts val="0"/>
                </a:spcBef>
                <a:spcAft>
                  <a:spcPts val="0"/>
                </a:spcAft>
                <a:buClrTx/>
                <a:buSzTx/>
                <a:buFontTx/>
                <a:buNone/>
                <a:tabLst/>
                <a:defRPr/>
              </a:pPr>
              <a:endParaRPr kumimoji="0" lang="en-US" sz="1153" b="0" i="0" u="none" strike="noStrike" kern="0" cap="none" spc="0" normalizeH="0" baseline="0" noProof="0">
                <a:ln>
                  <a:noFill/>
                </a:ln>
                <a:solidFill>
                  <a:srgbClr val="000000"/>
                </a:solidFill>
                <a:effectLst/>
                <a:uLnTx/>
                <a:uFillTx/>
                <a:latin typeface="Segoe UI"/>
                <a:ea typeface="+mn-ea"/>
                <a:cs typeface="+mn-cs"/>
              </a:endParaRPr>
            </a:p>
          </p:txBody>
        </p:sp>
        <p:sp>
          <p:nvSpPr>
            <p:cNvPr id="295" name="Rectangle 294"/>
            <p:cNvSpPr/>
            <p:nvPr/>
          </p:nvSpPr>
          <p:spPr bwMode="auto">
            <a:xfrm>
              <a:off x="10456170" y="6234666"/>
              <a:ext cx="12144" cy="10203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6" name="Rectangle 295"/>
            <p:cNvSpPr/>
            <p:nvPr/>
          </p:nvSpPr>
          <p:spPr bwMode="auto">
            <a:xfrm>
              <a:off x="10516715" y="6288137"/>
              <a:ext cx="12144" cy="46955"/>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7" name="Rectangle 296"/>
            <p:cNvSpPr/>
            <p:nvPr/>
          </p:nvSpPr>
          <p:spPr bwMode="auto">
            <a:xfrm rot="5400000">
              <a:off x="10477061" y="6249909"/>
              <a:ext cx="12142" cy="4075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8" name="Rectangle 297"/>
            <p:cNvSpPr/>
            <p:nvPr/>
          </p:nvSpPr>
          <p:spPr bwMode="auto">
            <a:xfrm rot="5400000">
              <a:off x="10504236" y="6277610"/>
              <a:ext cx="12142" cy="10604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9" name="Oval 298"/>
            <p:cNvSpPr/>
            <p:nvPr/>
          </p:nvSpPr>
          <p:spPr bwMode="auto">
            <a:xfrm>
              <a:off x="10449024" y="6257342"/>
              <a:ext cx="25789" cy="2597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0" name="Oval 299"/>
            <p:cNvSpPr/>
            <p:nvPr/>
          </p:nvSpPr>
          <p:spPr bwMode="auto">
            <a:xfrm>
              <a:off x="10509825" y="6318322"/>
              <a:ext cx="25789" cy="25973"/>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1" name="Rectangle 300"/>
            <p:cNvSpPr/>
            <p:nvPr/>
          </p:nvSpPr>
          <p:spPr bwMode="auto">
            <a:xfrm>
              <a:off x="10436617" y="6183801"/>
              <a:ext cx="51249" cy="5124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2" name="Rectangle 301"/>
            <p:cNvSpPr/>
            <p:nvPr/>
          </p:nvSpPr>
          <p:spPr bwMode="auto">
            <a:xfrm>
              <a:off x="10496957" y="6245028"/>
              <a:ext cx="51249" cy="5124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3" name="Rectangle 302"/>
            <p:cNvSpPr/>
            <p:nvPr/>
          </p:nvSpPr>
          <p:spPr bwMode="auto">
            <a:xfrm>
              <a:off x="10557878" y="6305869"/>
              <a:ext cx="51249" cy="51242"/>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2208" tIns="137766" rIns="172208" bIns="137766"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4" name="Flowchart: Magnetic Disk 86"/>
            <p:cNvSpPr/>
            <p:nvPr/>
          </p:nvSpPr>
          <p:spPr bwMode="auto">
            <a:xfrm>
              <a:off x="10221900" y="6183632"/>
              <a:ext cx="150063" cy="180305"/>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5652" tIns="140522" rIns="175652" bIns="140522" numCol="1" spcCol="0" rtlCol="0" fromWordArt="0" anchor="t" anchorCtr="0" forceAA="0" compatLnSpc="1">
              <a:prstTxWarp prst="textNoShape">
                <a:avLst/>
              </a:prstTxWarp>
              <a:noAutofit/>
            </a:bodyPr>
            <a:lstStyle/>
            <a:p>
              <a:pPr marL="0" marR="0" lvl="0" indent="0" algn="ctr" defTabSz="895322" rtl="0" eaLnBrk="1" fontAlgn="base" latinLnBrk="0" hangingPunct="1">
                <a:lnSpc>
                  <a:spcPct val="90000"/>
                </a:lnSpc>
                <a:spcBef>
                  <a:spcPct val="0"/>
                </a:spcBef>
                <a:spcAft>
                  <a:spcPct val="0"/>
                </a:spcAft>
                <a:buClrTx/>
                <a:buSzTx/>
                <a:buFontTx/>
                <a:buNone/>
                <a:tabLst/>
                <a:defRPr/>
              </a:pPr>
              <a:endParaRPr kumimoji="0" lang="en-US" sz="1537"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12" name="Freeform 5"/>
          <p:cNvSpPr>
            <a:spLocks noEditPoints="1"/>
          </p:cNvSpPr>
          <p:nvPr/>
        </p:nvSpPr>
        <p:spPr bwMode="auto">
          <a:xfrm>
            <a:off x="5689986" y="4415358"/>
            <a:ext cx="945048" cy="945045"/>
          </a:xfrm>
          <a:custGeom>
            <a:avLst/>
            <a:gdLst>
              <a:gd name="T0" fmla="*/ 1389 w 2352"/>
              <a:gd name="T1" fmla="*/ 1058 h 2353"/>
              <a:gd name="T2" fmla="*/ 1026 w 2352"/>
              <a:gd name="T3" fmla="*/ 726 h 2353"/>
              <a:gd name="T4" fmla="*/ 1326 w 2352"/>
              <a:gd name="T5" fmla="*/ 726 h 2353"/>
              <a:gd name="T6" fmla="*/ 1815 w 2352"/>
              <a:gd name="T7" fmla="*/ 1184 h 2353"/>
              <a:gd name="T8" fmla="*/ 1326 w 2352"/>
              <a:gd name="T9" fmla="*/ 1642 h 2353"/>
              <a:gd name="T10" fmla="*/ 1026 w 2352"/>
              <a:gd name="T11" fmla="*/ 1642 h 2353"/>
              <a:gd name="T12" fmla="*/ 1389 w 2352"/>
              <a:gd name="T13" fmla="*/ 1295 h 2353"/>
              <a:gd name="T14" fmla="*/ 568 w 2352"/>
              <a:gd name="T15" fmla="*/ 1295 h 2353"/>
              <a:gd name="T16" fmla="*/ 568 w 2352"/>
              <a:gd name="T17" fmla="*/ 1058 h 2353"/>
              <a:gd name="T18" fmla="*/ 1389 w 2352"/>
              <a:gd name="T19" fmla="*/ 1058 h 2353"/>
              <a:gd name="T20" fmla="*/ 1389 w 2352"/>
              <a:gd name="T21" fmla="*/ 1058 h 2353"/>
              <a:gd name="T22" fmla="*/ 1168 w 2352"/>
              <a:gd name="T23" fmla="*/ 142 h 2353"/>
              <a:gd name="T24" fmla="*/ 2210 w 2352"/>
              <a:gd name="T25" fmla="*/ 1184 h 2353"/>
              <a:gd name="T26" fmla="*/ 1168 w 2352"/>
              <a:gd name="T27" fmla="*/ 2210 h 2353"/>
              <a:gd name="T28" fmla="*/ 142 w 2352"/>
              <a:gd name="T29" fmla="*/ 1184 h 2353"/>
              <a:gd name="T30" fmla="*/ 1168 w 2352"/>
              <a:gd name="T31" fmla="*/ 142 h 2353"/>
              <a:gd name="T32" fmla="*/ 1168 w 2352"/>
              <a:gd name="T33" fmla="*/ 0 h 2353"/>
              <a:gd name="T34" fmla="*/ 0 w 2352"/>
              <a:gd name="T35" fmla="*/ 1184 h 2353"/>
              <a:gd name="T36" fmla="*/ 1168 w 2352"/>
              <a:gd name="T37" fmla="*/ 2353 h 2353"/>
              <a:gd name="T38" fmla="*/ 2352 w 2352"/>
              <a:gd name="T39" fmla="*/ 1184 h 2353"/>
              <a:gd name="T40" fmla="*/ 1168 w 2352"/>
              <a:gd name="T41" fmla="*/ 0 h 2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2" h="2353">
                <a:moveTo>
                  <a:pt x="1389" y="1058"/>
                </a:moveTo>
                <a:cubicBezTo>
                  <a:pt x="1026" y="726"/>
                  <a:pt x="1026" y="726"/>
                  <a:pt x="1026" y="726"/>
                </a:cubicBezTo>
                <a:cubicBezTo>
                  <a:pt x="1326" y="726"/>
                  <a:pt x="1326" y="726"/>
                  <a:pt x="1326" y="726"/>
                </a:cubicBezTo>
                <a:cubicBezTo>
                  <a:pt x="1815" y="1184"/>
                  <a:pt x="1815" y="1184"/>
                  <a:pt x="1815" y="1184"/>
                </a:cubicBezTo>
                <a:cubicBezTo>
                  <a:pt x="1326" y="1642"/>
                  <a:pt x="1326" y="1642"/>
                  <a:pt x="1326" y="1642"/>
                </a:cubicBezTo>
                <a:cubicBezTo>
                  <a:pt x="1026" y="1642"/>
                  <a:pt x="1026" y="1642"/>
                  <a:pt x="1026" y="1642"/>
                </a:cubicBezTo>
                <a:cubicBezTo>
                  <a:pt x="1389" y="1295"/>
                  <a:pt x="1389" y="1295"/>
                  <a:pt x="1389" y="1295"/>
                </a:cubicBezTo>
                <a:cubicBezTo>
                  <a:pt x="568" y="1295"/>
                  <a:pt x="568" y="1295"/>
                  <a:pt x="568" y="1295"/>
                </a:cubicBezTo>
                <a:cubicBezTo>
                  <a:pt x="568" y="1058"/>
                  <a:pt x="568" y="1058"/>
                  <a:pt x="568" y="1058"/>
                </a:cubicBezTo>
                <a:cubicBezTo>
                  <a:pt x="1389" y="1058"/>
                  <a:pt x="1389" y="1058"/>
                  <a:pt x="1389" y="1058"/>
                </a:cubicBezTo>
                <a:cubicBezTo>
                  <a:pt x="1389" y="1058"/>
                  <a:pt x="1389" y="1058"/>
                  <a:pt x="1389" y="1058"/>
                </a:cubicBezTo>
                <a:close/>
                <a:moveTo>
                  <a:pt x="1168" y="142"/>
                </a:moveTo>
                <a:cubicBezTo>
                  <a:pt x="1737" y="142"/>
                  <a:pt x="2210" y="616"/>
                  <a:pt x="2210" y="1184"/>
                </a:cubicBezTo>
                <a:cubicBezTo>
                  <a:pt x="2210" y="1753"/>
                  <a:pt x="1737" y="2210"/>
                  <a:pt x="1168" y="2210"/>
                </a:cubicBezTo>
                <a:cubicBezTo>
                  <a:pt x="600" y="2210"/>
                  <a:pt x="142" y="1753"/>
                  <a:pt x="142" y="1184"/>
                </a:cubicBezTo>
                <a:cubicBezTo>
                  <a:pt x="142" y="616"/>
                  <a:pt x="600" y="142"/>
                  <a:pt x="1168" y="142"/>
                </a:cubicBezTo>
                <a:moveTo>
                  <a:pt x="1168" y="0"/>
                </a:moveTo>
                <a:cubicBezTo>
                  <a:pt x="521" y="0"/>
                  <a:pt x="0" y="521"/>
                  <a:pt x="0" y="1184"/>
                </a:cubicBezTo>
                <a:cubicBezTo>
                  <a:pt x="0" y="1832"/>
                  <a:pt x="521" y="2353"/>
                  <a:pt x="1168" y="2353"/>
                </a:cubicBezTo>
                <a:cubicBezTo>
                  <a:pt x="1831" y="2353"/>
                  <a:pt x="2352" y="1832"/>
                  <a:pt x="2352" y="1184"/>
                </a:cubicBezTo>
                <a:cubicBezTo>
                  <a:pt x="2352" y="521"/>
                  <a:pt x="1831" y="0"/>
                  <a:pt x="1168" y="0"/>
                </a:cubicBezTo>
              </a:path>
            </a:pathLst>
          </a:custGeom>
          <a:solidFill>
            <a:schemeClr val="bg2"/>
          </a:solidFill>
          <a:ln>
            <a:noFill/>
          </a:ln>
        </p:spPr>
        <p:txBody>
          <a:bodyPr vert="horz" wrap="square" lIns="89592" tIns="44796" rIns="89592" bIns="44796" numCol="1" anchor="t" anchorCtr="0" compatLnSpc="1">
            <a:prstTxWarp prst="textNoShape">
              <a:avLst/>
            </a:prstTxWarp>
          </a:bodyPr>
          <a:lstStyle/>
          <a:p>
            <a:pPr marL="0" marR="0" lvl="0" indent="0" algn="l" defTabSz="913665"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313" name="Freeform 9"/>
          <p:cNvSpPr>
            <a:spLocks/>
          </p:cNvSpPr>
          <p:nvPr/>
        </p:nvSpPr>
        <p:spPr bwMode="auto">
          <a:xfrm>
            <a:off x="7767561" y="4692845"/>
            <a:ext cx="1386354" cy="767818"/>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rgbClr val="FFFFFF"/>
          </a:solidFill>
          <a:ln w="34925">
            <a:solidFill>
              <a:srgbClr val="505050"/>
            </a:solidFill>
          </a:ln>
        </p:spPr>
        <p:txBody>
          <a:bodyPr vert="horz" wrap="square" lIns="89592" tIns="44796" rIns="89592" bIns="44796" numCol="1" anchor="t" anchorCtr="0" compatLnSpc="1">
            <a:prstTxWarp prst="textNoShape">
              <a:avLst/>
            </a:prstTxWarp>
          </a:bodyPr>
          <a:lstStyle/>
          <a:p>
            <a:pPr marL="0" marR="0" lvl="0" indent="0" algn="l" defTabSz="913665"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314" name="Freeform 9"/>
          <p:cNvSpPr>
            <a:spLocks/>
          </p:cNvSpPr>
          <p:nvPr/>
        </p:nvSpPr>
        <p:spPr bwMode="auto">
          <a:xfrm>
            <a:off x="9277103" y="4534766"/>
            <a:ext cx="1263010" cy="699503"/>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rgbClr val="FFFFFF"/>
          </a:solidFill>
          <a:ln w="34925">
            <a:solidFill>
              <a:srgbClr val="505050"/>
            </a:solidFill>
          </a:ln>
        </p:spPr>
        <p:txBody>
          <a:bodyPr vert="horz" wrap="square" lIns="89592" tIns="44796" rIns="89592" bIns="44796" numCol="1" anchor="t" anchorCtr="0" compatLnSpc="1">
            <a:prstTxWarp prst="textNoShape">
              <a:avLst/>
            </a:prstTxWarp>
          </a:bodyPr>
          <a:lstStyle/>
          <a:p>
            <a:pPr marL="0" marR="0" lvl="0" indent="0" algn="l" defTabSz="913665"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315" name="Freeform 9"/>
          <p:cNvSpPr>
            <a:spLocks/>
          </p:cNvSpPr>
          <p:nvPr/>
        </p:nvSpPr>
        <p:spPr bwMode="auto">
          <a:xfrm>
            <a:off x="8638719" y="5179128"/>
            <a:ext cx="1386354" cy="767818"/>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rgbClr val="FFFFFF"/>
          </a:solidFill>
          <a:ln w="34925">
            <a:solidFill>
              <a:srgbClr val="505050"/>
            </a:solidFill>
          </a:ln>
        </p:spPr>
        <p:txBody>
          <a:bodyPr vert="horz" wrap="square" lIns="89592" tIns="44796" rIns="89592" bIns="44796" numCol="1" anchor="t" anchorCtr="0" compatLnSpc="1">
            <a:prstTxWarp prst="textNoShape">
              <a:avLst/>
            </a:prstTxWarp>
          </a:bodyPr>
          <a:lstStyle/>
          <a:p>
            <a:pPr marL="0" marR="0" lvl="0" indent="0" algn="l" defTabSz="913665"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3" name="TextBox 2"/>
          <p:cNvSpPr txBox="1"/>
          <p:nvPr/>
        </p:nvSpPr>
        <p:spPr>
          <a:xfrm>
            <a:off x="2072996" y="6031533"/>
            <a:ext cx="2110215" cy="621968"/>
          </a:xfrm>
          <a:prstGeom prst="rect">
            <a:avLst/>
          </a:prstGeom>
          <a:noFill/>
        </p:spPr>
        <p:txBody>
          <a:bodyPr wrap="square" lIns="179259" tIns="143407" rIns="179259" bIns="143407"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2353" b="1" i="0" u="none" strike="noStrike" kern="1200" cap="none" spc="0" normalizeH="0" baseline="0" noProof="0">
                <a:ln>
                  <a:noFill/>
                </a:ln>
                <a:solidFill>
                  <a:srgbClr val="000000"/>
                </a:solidFill>
                <a:effectLst/>
                <a:uLnTx/>
                <a:uFillTx/>
                <a:latin typeface="Segoe UI"/>
                <a:ea typeface="+mn-ea"/>
                <a:cs typeface="+mn-cs"/>
              </a:rPr>
              <a:t>Servers</a:t>
            </a:r>
          </a:p>
        </p:txBody>
      </p:sp>
      <p:sp>
        <p:nvSpPr>
          <p:cNvPr id="82" name="TextBox 81"/>
          <p:cNvSpPr txBox="1"/>
          <p:nvPr/>
        </p:nvSpPr>
        <p:spPr>
          <a:xfrm>
            <a:off x="8221995" y="6040666"/>
            <a:ext cx="2110215" cy="621968"/>
          </a:xfrm>
          <a:prstGeom prst="rect">
            <a:avLst/>
          </a:prstGeom>
          <a:noFill/>
        </p:spPr>
        <p:txBody>
          <a:bodyPr wrap="square" lIns="179259" tIns="143407" rIns="179259" bIns="143407"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2353" b="1" i="0" u="none" strike="noStrike" kern="1200" cap="none" spc="0" normalizeH="0" baseline="0" noProof="0">
                <a:ln>
                  <a:noFill/>
                </a:ln>
                <a:solidFill>
                  <a:srgbClr val="000000"/>
                </a:solidFill>
                <a:effectLst/>
                <a:uLnTx/>
                <a:uFillTx/>
                <a:latin typeface="Segoe UI"/>
                <a:ea typeface="+mn-ea"/>
                <a:cs typeface="+mn-cs"/>
              </a:rPr>
              <a:t>Services</a:t>
            </a:r>
          </a:p>
        </p:txBody>
      </p:sp>
      <p:sp>
        <p:nvSpPr>
          <p:cNvPr id="4" name="Title 3"/>
          <p:cNvSpPr>
            <a:spLocks noGrp="1"/>
          </p:cNvSpPr>
          <p:nvPr>
            <p:ph type="title"/>
          </p:nvPr>
        </p:nvSpPr>
        <p:spPr>
          <a:xfrm>
            <a:off x="208976" y="281322"/>
            <a:ext cx="12054718" cy="781018"/>
          </a:xfrm>
        </p:spPr>
        <p:txBody>
          <a:bodyPr/>
          <a:lstStyle/>
          <a:p>
            <a:r>
              <a:rPr lang="en-US"/>
              <a:t>Cloud is a new way to think about a datacenter </a:t>
            </a:r>
          </a:p>
        </p:txBody>
      </p:sp>
      <p:sp>
        <p:nvSpPr>
          <p:cNvPr id="81" name="Rectangle 80"/>
          <p:cNvSpPr/>
          <p:nvPr/>
        </p:nvSpPr>
        <p:spPr>
          <a:xfrm rot="5400000">
            <a:off x="-322867" y="491142"/>
            <a:ext cx="585216" cy="60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8D7"/>
              </a:solidFill>
              <a:effectLst/>
              <a:uLnTx/>
              <a:uFillTx/>
              <a:latin typeface="Segoe UI"/>
              <a:ea typeface="+mn-ea"/>
              <a:cs typeface="+mn-cs"/>
            </a:endParaRPr>
          </a:p>
        </p:txBody>
      </p:sp>
    </p:spTree>
    <p:extLst>
      <p:ext uri="{BB962C8B-B14F-4D97-AF65-F5344CB8AC3E}">
        <p14:creationId xmlns:p14="http://schemas.microsoft.com/office/powerpoint/2010/main" val="4055559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afterEffect">
                                  <p:stCondLst>
                                    <p:cond delay="0"/>
                                  </p:stCondLst>
                                  <p:childTnLst>
                                    <p:animMotion origin="layout" path="M 3.95833E-6 4.07407E-6 L 0.01914 4.07407E-6 " pathEditMode="relative" rAng="0" ptsTypes="AA">
                                      <p:cBhvr>
                                        <p:cTn id="6" dur="400" fill="hold"/>
                                        <p:tgtEl>
                                          <p:spTgt spid="81"/>
                                        </p:tgtEl>
                                        <p:attrNameLst>
                                          <p:attrName>ppt_x</p:attrName>
                                          <p:attrName>ppt_y</p:attrName>
                                        </p:attrNameLst>
                                      </p:cBhvr>
                                      <p:rCtr x="95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11.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gradFill>
                  <a:gsLst>
                    <a:gs pos="1250">
                      <a:schemeClr val="tx2"/>
                    </a:gs>
                    <a:gs pos="100000">
                      <a:schemeClr val="tx2"/>
                    </a:gs>
                  </a:gsLst>
                  <a:lin ang="0" scaled="0"/>
                </a:gradFill>
              </a:rPr>
              <a:t>DevOps: the three stage conversation</a:t>
            </a:r>
          </a:p>
        </p:txBody>
      </p:sp>
      <p:grpSp>
        <p:nvGrpSpPr>
          <p:cNvPr id="8" name="Group 7"/>
          <p:cNvGrpSpPr/>
          <p:nvPr/>
        </p:nvGrpSpPr>
        <p:grpSpPr>
          <a:xfrm>
            <a:off x="4274539" y="5512033"/>
            <a:ext cx="3578722" cy="869935"/>
            <a:chOff x="4359987" y="5622366"/>
            <a:chExt cx="3651001" cy="887505"/>
          </a:xfrm>
          <a:solidFill>
            <a:srgbClr val="B4009E"/>
          </a:solidFill>
        </p:grpSpPr>
        <p:sp>
          <p:nvSpPr>
            <p:cNvPr id="13" name="Rectangle 12"/>
            <p:cNvSpPr/>
            <p:nvPr/>
          </p:nvSpPr>
          <p:spPr bwMode="auto">
            <a:xfrm>
              <a:off x="4359987" y="5622366"/>
              <a:ext cx="914400" cy="887505"/>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r>
                <a:rPr kumimoji="0" lang="en-US" sz="5293" b="1" i="0" u="none" strike="noStrike" kern="0" cap="none" spc="0" normalizeH="0" baseline="0" noProof="0">
                  <a:ln w="0"/>
                  <a:gradFill>
                    <a:gsLst>
                      <a:gs pos="1250">
                        <a:srgbClr val="FFFFFF"/>
                      </a:gs>
                      <a:gs pos="100000">
                        <a:srgbClr val="FFFFFF"/>
                      </a:gs>
                    </a:gsLst>
                    <a:lin ang="0" scaled="0"/>
                  </a:gradFill>
                  <a:effectLst/>
                  <a:uLnTx/>
                  <a:uFillTx/>
                  <a:latin typeface="Segoe UI"/>
                  <a:ea typeface="+mn-ea"/>
                  <a:cs typeface="+mn-cs"/>
                </a:rPr>
                <a:t>2</a:t>
              </a:r>
            </a:p>
          </p:txBody>
        </p:sp>
        <p:sp>
          <p:nvSpPr>
            <p:cNvPr id="14" name="Rectangle 13"/>
            <p:cNvSpPr/>
            <p:nvPr/>
          </p:nvSpPr>
          <p:spPr bwMode="auto">
            <a:xfrm>
              <a:off x="5292296" y="5622366"/>
              <a:ext cx="2718692" cy="887505"/>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45713" rIns="0" bIns="45713" numCol="1" rtlCol="0" anchor="ctr" anchorCtr="0" compatLnSpc="1">
              <a:prstTxWarp prst="textNoShape">
                <a:avLst/>
              </a:prstTxWarp>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3920" b="0" i="0" u="none" strike="noStrike" kern="0" cap="none" spc="0" normalizeH="0" baseline="0" noProof="0">
                  <a:ln w="0"/>
                  <a:gradFill>
                    <a:gsLst>
                      <a:gs pos="1250">
                        <a:srgbClr val="FFFFFF"/>
                      </a:gs>
                      <a:gs pos="100000">
                        <a:srgbClr val="FFFFFF"/>
                      </a:gs>
                    </a:gsLst>
                    <a:lin ang="0" scaled="0"/>
                  </a:gradFill>
                  <a:effectLst/>
                  <a:uLnTx/>
                  <a:uFillTx/>
                  <a:latin typeface="Segoe UI Light"/>
                  <a:ea typeface="+mn-ea"/>
                  <a:cs typeface="+mn-cs"/>
                </a:rPr>
                <a:t>Process</a:t>
              </a:r>
            </a:p>
          </p:txBody>
        </p:sp>
      </p:grpSp>
      <p:grpSp>
        <p:nvGrpSpPr>
          <p:cNvPr id="9" name="Group 8"/>
          <p:cNvGrpSpPr/>
          <p:nvPr/>
        </p:nvGrpSpPr>
        <p:grpSpPr>
          <a:xfrm>
            <a:off x="8046854" y="5512034"/>
            <a:ext cx="3578721" cy="869935"/>
            <a:chOff x="8208492" y="5622366"/>
            <a:chExt cx="3651000" cy="887505"/>
          </a:xfrm>
          <a:solidFill>
            <a:srgbClr val="E81123"/>
          </a:solidFill>
        </p:grpSpPr>
        <p:sp>
          <p:nvSpPr>
            <p:cNvPr id="15" name="Rectangle 14"/>
            <p:cNvSpPr/>
            <p:nvPr/>
          </p:nvSpPr>
          <p:spPr bwMode="auto">
            <a:xfrm>
              <a:off x="8208492" y="5622366"/>
              <a:ext cx="914400" cy="887505"/>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r>
                <a:rPr kumimoji="0" lang="en-US" sz="5293" b="1" i="0" u="none" strike="noStrike" kern="0" cap="none" spc="0" normalizeH="0" baseline="0" noProof="0">
                  <a:ln w="0"/>
                  <a:gradFill>
                    <a:gsLst>
                      <a:gs pos="1250">
                        <a:srgbClr val="FFFFFF"/>
                      </a:gs>
                      <a:gs pos="100000">
                        <a:srgbClr val="FFFFFF"/>
                      </a:gs>
                    </a:gsLst>
                    <a:lin ang="0" scaled="0"/>
                  </a:gradFill>
                  <a:effectLst/>
                  <a:uLnTx/>
                  <a:uFillTx/>
                  <a:latin typeface="Segoe UI"/>
                  <a:ea typeface="+mn-ea"/>
                  <a:cs typeface="+mn-cs"/>
                </a:rPr>
                <a:t>3</a:t>
              </a:r>
            </a:p>
          </p:txBody>
        </p:sp>
        <p:sp>
          <p:nvSpPr>
            <p:cNvPr id="16" name="Rectangle 15"/>
            <p:cNvSpPr/>
            <p:nvPr/>
          </p:nvSpPr>
          <p:spPr bwMode="auto">
            <a:xfrm>
              <a:off x="9140800" y="5622366"/>
              <a:ext cx="2718692" cy="887505"/>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45713" rIns="0" bIns="45713" numCol="1" rtlCol="0" anchor="ctr" anchorCtr="0" compatLnSpc="1">
              <a:prstTxWarp prst="textNoShape">
                <a:avLst/>
              </a:prstTxWarp>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3920" b="0" i="0" u="none" strike="noStrike" kern="0" cap="none" spc="0" normalizeH="0" baseline="0" noProof="0">
                  <a:ln w="0"/>
                  <a:gradFill>
                    <a:gsLst>
                      <a:gs pos="1250">
                        <a:srgbClr val="FFFFFF"/>
                      </a:gs>
                      <a:gs pos="100000">
                        <a:srgbClr val="FFFFFF"/>
                      </a:gs>
                    </a:gsLst>
                    <a:lin ang="0" scaled="0"/>
                  </a:gradFill>
                  <a:effectLst/>
                  <a:uLnTx/>
                  <a:uFillTx/>
                  <a:latin typeface="Segoe UI Light"/>
                  <a:ea typeface="+mn-ea"/>
                  <a:cs typeface="+mn-cs"/>
                </a:rPr>
                <a:t>Products</a:t>
              </a:r>
            </a:p>
          </p:txBody>
        </p:sp>
      </p:grpSp>
      <p:grpSp>
        <p:nvGrpSpPr>
          <p:cNvPr id="19" name="Group 18"/>
          <p:cNvGrpSpPr/>
          <p:nvPr/>
        </p:nvGrpSpPr>
        <p:grpSpPr>
          <a:xfrm>
            <a:off x="502222" y="5517244"/>
            <a:ext cx="3578722" cy="869935"/>
            <a:chOff x="511482" y="5622366"/>
            <a:chExt cx="3651001" cy="887505"/>
          </a:xfrm>
          <a:solidFill>
            <a:srgbClr val="5C2D91"/>
          </a:solidFill>
        </p:grpSpPr>
        <p:sp>
          <p:nvSpPr>
            <p:cNvPr id="21" name="Rectangle 20"/>
            <p:cNvSpPr/>
            <p:nvPr/>
          </p:nvSpPr>
          <p:spPr bwMode="auto">
            <a:xfrm>
              <a:off x="511482" y="5622366"/>
              <a:ext cx="914400" cy="887505"/>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r>
                <a:rPr kumimoji="0" lang="en-US" sz="5293" b="1" i="0" u="none" strike="noStrike" kern="0" cap="none" spc="0" normalizeH="0" baseline="0" noProof="0">
                  <a:ln w="0"/>
                  <a:gradFill>
                    <a:gsLst>
                      <a:gs pos="1250">
                        <a:srgbClr val="FFFFFF"/>
                      </a:gs>
                      <a:gs pos="100000">
                        <a:srgbClr val="FFFFFF"/>
                      </a:gs>
                    </a:gsLst>
                    <a:lin ang="0" scaled="0"/>
                  </a:gradFill>
                  <a:effectLst/>
                  <a:uLnTx/>
                  <a:uFillTx/>
                  <a:latin typeface="Segoe UI"/>
                  <a:ea typeface="+mn-ea"/>
                  <a:cs typeface="+mn-cs"/>
                </a:rPr>
                <a:t>1</a:t>
              </a:r>
            </a:p>
          </p:txBody>
        </p:sp>
        <p:sp>
          <p:nvSpPr>
            <p:cNvPr id="24" name="Rectangle 23"/>
            <p:cNvSpPr/>
            <p:nvPr/>
          </p:nvSpPr>
          <p:spPr bwMode="auto">
            <a:xfrm>
              <a:off x="1443791" y="5622366"/>
              <a:ext cx="2718692" cy="887505"/>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45713" rIns="0" bIns="45713" numCol="1" rtlCol="0" anchor="ctr" anchorCtr="0" compatLnSpc="1">
              <a:prstTxWarp prst="textNoShape">
                <a:avLst/>
              </a:prstTxWarp>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3920" b="0" i="0" u="none" strike="noStrike" kern="0" cap="none" spc="0" normalizeH="0" baseline="0" noProof="0">
                  <a:ln w="0"/>
                  <a:gradFill>
                    <a:gsLst>
                      <a:gs pos="1250">
                        <a:srgbClr val="FFFFFF"/>
                      </a:gs>
                      <a:gs pos="100000">
                        <a:srgbClr val="FFFFFF"/>
                      </a:gs>
                    </a:gsLst>
                    <a:lin ang="0" scaled="0"/>
                  </a:gradFill>
                  <a:effectLst/>
                  <a:uLnTx/>
                  <a:uFillTx/>
                  <a:latin typeface="Segoe UI Light"/>
                  <a:ea typeface="+mn-ea"/>
                  <a:cs typeface="+mn-cs"/>
                </a:rPr>
                <a:t>People</a:t>
              </a:r>
            </a:p>
          </p:txBody>
        </p:sp>
      </p:gr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306" y="2060534"/>
            <a:ext cx="1691063" cy="3026756"/>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2004" y="2432206"/>
            <a:ext cx="1303997" cy="2559869"/>
          </a:xfrm>
          <a:prstGeom prst="rect">
            <a:avLst/>
          </a:prstGeom>
        </p:spPr>
      </p:pic>
      <p:grpSp>
        <p:nvGrpSpPr>
          <p:cNvPr id="5" name="Group 4"/>
          <p:cNvGrpSpPr/>
          <p:nvPr/>
        </p:nvGrpSpPr>
        <p:grpSpPr>
          <a:xfrm>
            <a:off x="4478999" y="2059247"/>
            <a:ext cx="3234003" cy="3235117"/>
            <a:chOff x="3763989" y="1325427"/>
            <a:chExt cx="4610100" cy="4611688"/>
          </a:xfrm>
        </p:grpSpPr>
        <p:pic>
          <p:nvPicPr>
            <p:cNvPr id="28" name="Pictur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26300" y="2709936"/>
              <a:ext cx="1717500" cy="1552700"/>
            </a:xfrm>
            <a:prstGeom prst="rect">
              <a:avLst/>
            </a:prstGeom>
          </p:spPr>
        </p:pic>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1892" y="2730500"/>
              <a:ext cx="1772163" cy="1609471"/>
            </a:xfrm>
            <a:prstGeom prst="rect">
              <a:avLst/>
            </a:prstGeom>
          </p:spPr>
        </p:pic>
        <p:pic>
          <p:nvPicPr>
            <p:cNvPr id="30" name="Picture 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97154" y="3677327"/>
              <a:ext cx="248694" cy="204640"/>
            </a:xfrm>
            <a:prstGeom prst="rect">
              <a:avLst/>
            </a:prstGeom>
          </p:spPr>
        </p:pic>
        <p:pic>
          <p:nvPicPr>
            <p:cNvPr id="31" name="Picture 30"/>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844108" y="1405778"/>
              <a:ext cx="4449971" cy="4450143"/>
            </a:xfrm>
            <a:prstGeom prst="rect">
              <a:avLst/>
            </a:prstGeom>
          </p:spPr>
        </p:pic>
        <p:sp>
          <p:nvSpPr>
            <p:cNvPr id="32" name="Freeform 8"/>
            <p:cNvSpPr>
              <a:spLocks/>
            </p:cNvSpPr>
            <p:nvPr/>
          </p:nvSpPr>
          <p:spPr bwMode="auto">
            <a:xfrm>
              <a:off x="3763989" y="1325427"/>
              <a:ext cx="2305050" cy="2305050"/>
            </a:xfrm>
            <a:custGeom>
              <a:avLst/>
              <a:gdLst>
                <a:gd name="T0" fmla="*/ 80 w 2679"/>
                <a:gd name="T1" fmla="*/ 2678 h 2678"/>
                <a:gd name="T2" fmla="*/ 80 w 2679"/>
                <a:gd name="T3" fmla="*/ 2678 h 2678"/>
                <a:gd name="T4" fmla="*/ 0 w 2679"/>
                <a:gd name="T5" fmla="*/ 2678 h 2678"/>
                <a:gd name="T6" fmla="*/ 2679 w 2679"/>
                <a:gd name="T7" fmla="*/ 0 h 2678"/>
                <a:gd name="T8" fmla="*/ 2679 w 2679"/>
                <a:gd name="T9" fmla="*/ 80 h 2678"/>
                <a:gd name="T10" fmla="*/ 80 w 2679"/>
                <a:gd name="T11" fmla="*/ 2678 h 2678"/>
                <a:gd name="T12" fmla="*/ 80 w 2679"/>
                <a:gd name="T13" fmla="*/ 2678 h 2678"/>
              </a:gdLst>
              <a:ahLst/>
              <a:cxnLst>
                <a:cxn ang="0">
                  <a:pos x="T0" y="T1"/>
                </a:cxn>
                <a:cxn ang="0">
                  <a:pos x="T2" y="T3"/>
                </a:cxn>
                <a:cxn ang="0">
                  <a:pos x="T4" y="T5"/>
                </a:cxn>
                <a:cxn ang="0">
                  <a:pos x="T6" y="T7"/>
                </a:cxn>
                <a:cxn ang="0">
                  <a:pos x="T8" y="T9"/>
                </a:cxn>
                <a:cxn ang="0">
                  <a:pos x="T10" y="T11"/>
                </a:cxn>
                <a:cxn ang="0">
                  <a:pos x="T12" y="T13"/>
                </a:cxn>
              </a:cxnLst>
              <a:rect l="0" t="0" r="r" b="b"/>
              <a:pathLst>
                <a:path w="2679" h="2678">
                  <a:moveTo>
                    <a:pt x="80" y="2678"/>
                  </a:moveTo>
                  <a:lnTo>
                    <a:pt x="80" y="2678"/>
                  </a:lnTo>
                  <a:lnTo>
                    <a:pt x="0" y="2678"/>
                  </a:lnTo>
                  <a:cubicBezTo>
                    <a:pt x="0" y="1201"/>
                    <a:pt x="1202" y="0"/>
                    <a:pt x="2679" y="0"/>
                  </a:cubicBezTo>
                  <a:lnTo>
                    <a:pt x="2679" y="80"/>
                  </a:lnTo>
                  <a:cubicBezTo>
                    <a:pt x="1246" y="80"/>
                    <a:pt x="80" y="1245"/>
                    <a:pt x="80" y="2678"/>
                  </a:cubicBezTo>
                  <a:lnTo>
                    <a:pt x="80" y="2678"/>
                  </a:lnTo>
                  <a:close/>
                </a:path>
              </a:pathLst>
            </a:custGeom>
            <a:noFill/>
            <a:ln w="22225" cap="flat">
              <a:noFill/>
              <a:prstDash val="solid"/>
              <a:miter lim="800000"/>
              <a:headEnd/>
              <a:tailEnd/>
            </a:ln>
            <a:extLst>
              <a:ext uri="{909E8E84-426E-40dd-AFC4-6F175D3DCCD1}">
                <a14:hiddenFill xmlns:a14="http://schemas.microsoft.com/office/drawing/2010/main" xmlns:p14="http://schemas.microsoft.com/office/powerpoint/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sp>
          <p:nvSpPr>
            <p:cNvPr id="33" name="Freeform 10"/>
            <p:cNvSpPr>
              <a:spLocks/>
            </p:cNvSpPr>
            <p:nvPr/>
          </p:nvSpPr>
          <p:spPr bwMode="auto">
            <a:xfrm>
              <a:off x="3763989" y="3630477"/>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 name="T12" fmla="*/ 2679 w 2679"/>
                <a:gd name="T13" fmla="*/ 2679 h 2679"/>
              </a:gdLst>
              <a:ahLst/>
              <a:cxnLst>
                <a:cxn ang="0">
                  <a:pos x="T0" y="T1"/>
                </a:cxn>
                <a:cxn ang="0">
                  <a:pos x="T2" y="T3"/>
                </a:cxn>
                <a:cxn ang="0">
                  <a:pos x="T4" y="T5"/>
                </a:cxn>
                <a:cxn ang="0">
                  <a:pos x="T6" y="T7"/>
                </a:cxn>
                <a:cxn ang="0">
                  <a:pos x="T8" y="T9"/>
                </a:cxn>
                <a:cxn ang="0">
                  <a:pos x="T10" y="T11"/>
                </a:cxn>
                <a:cxn ang="0">
                  <a:pos x="T12" y="T13"/>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lnTo>
                    <a:pt x="2679" y="2679"/>
                  </a:lnTo>
                  <a:close/>
                </a:path>
              </a:pathLst>
            </a:custGeom>
            <a:noFill/>
            <a:ln w="22225" cap="flat">
              <a:noFill/>
              <a:prstDash val="solid"/>
              <a:miter lim="800000"/>
              <a:headEnd/>
              <a:tailEnd/>
            </a:ln>
            <a:extLst>
              <a:ext uri="{909E8E84-426E-40dd-AFC4-6F175D3DCCD1}">
                <a14:hiddenFill xmlns:a14="http://schemas.microsoft.com/office/drawing/2010/main" xmlns:p14="http://schemas.microsoft.com/office/powerpoint/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sp>
          <p:nvSpPr>
            <p:cNvPr id="34" name="Freeform 13"/>
            <p:cNvSpPr>
              <a:spLocks/>
            </p:cNvSpPr>
            <p:nvPr/>
          </p:nvSpPr>
          <p:spPr bwMode="auto">
            <a:xfrm>
              <a:off x="6069039" y="1325427"/>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Lst>
              <a:ahLst/>
              <a:cxnLst>
                <a:cxn ang="0">
                  <a:pos x="T0" y="T1"/>
                </a:cxn>
                <a:cxn ang="0">
                  <a:pos x="T2" y="T3"/>
                </a:cxn>
                <a:cxn ang="0">
                  <a:pos x="T4" y="T5"/>
                </a:cxn>
                <a:cxn ang="0">
                  <a:pos x="T6" y="T7"/>
                </a:cxn>
                <a:cxn ang="0">
                  <a:pos x="T8" y="T9"/>
                </a:cxn>
                <a:cxn ang="0">
                  <a:pos x="T10" y="T11"/>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close/>
                </a:path>
              </a:pathLst>
            </a:custGeom>
            <a:solidFill>
              <a:srgbClr val="F6931A"/>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sp>
          <p:nvSpPr>
            <p:cNvPr id="35" name="Freeform 7"/>
            <p:cNvSpPr>
              <a:spLocks/>
            </p:cNvSpPr>
            <p:nvPr/>
          </p:nvSpPr>
          <p:spPr bwMode="auto">
            <a:xfrm>
              <a:off x="3763989" y="1325427"/>
              <a:ext cx="2305050" cy="2305050"/>
            </a:xfrm>
            <a:custGeom>
              <a:avLst/>
              <a:gdLst>
                <a:gd name="T0" fmla="*/ 80 w 2679"/>
                <a:gd name="T1" fmla="*/ 2678 h 2678"/>
                <a:gd name="T2" fmla="*/ 80 w 2679"/>
                <a:gd name="T3" fmla="*/ 2678 h 2678"/>
                <a:gd name="T4" fmla="*/ 0 w 2679"/>
                <a:gd name="T5" fmla="*/ 2678 h 2678"/>
                <a:gd name="T6" fmla="*/ 2679 w 2679"/>
                <a:gd name="T7" fmla="*/ 0 h 2678"/>
                <a:gd name="T8" fmla="*/ 2679 w 2679"/>
                <a:gd name="T9" fmla="*/ 80 h 2678"/>
                <a:gd name="T10" fmla="*/ 80 w 2679"/>
                <a:gd name="T11" fmla="*/ 2678 h 2678"/>
              </a:gdLst>
              <a:ahLst/>
              <a:cxnLst>
                <a:cxn ang="0">
                  <a:pos x="T0" y="T1"/>
                </a:cxn>
                <a:cxn ang="0">
                  <a:pos x="T2" y="T3"/>
                </a:cxn>
                <a:cxn ang="0">
                  <a:pos x="T4" y="T5"/>
                </a:cxn>
                <a:cxn ang="0">
                  <a:pos x="T6" y="T7"/>
                </a:cxn>
                <a:cxn ang="0">
                  <a:pos x="T8" y="T9"/>
                </a:cxn>
                <a:cxn ang="0">
                  <a:pos x="T10" y="T11"/>
                </a:cxn>
              </a:cxnLst>
              <a:rect l="0" t="0" r="r" b="b"/>
              <a:pathLst>
                <a:path w="2679" h="2678">
                  <a:moveTo>
                    <a:pt x="80" y="2678"/>
                  </a:moveTo>
                  <a:lnTo>
                    <a:pt x="80" y="2678"/>
                  </a:lnTo>
                  <a:lnTo>
                    <a:pt x="0" y="2678"/>
                  </a:lnTo>
                  <a:cubicBezTo>
                    <a:pt x="0" y="1201"/>
                    <a:pt x="1202" y="0"/>
                    <a:pt x="2679" y="0"/>
                  </a:cubicBezTo>
                  <a:lnTo>
                    <a:pt x="2679" y="80"/>
                  </a:lnTo>
                  <a:cubicBezTo>
                    <a:pt x="1246" y="80"/>
                    <a:pt x="80" y="1245"/>
                    <a:pt x="80" y="2678"/>
                  </a:cubicBezTo>
                  <a:close/>
                </a:path>
              </a:pathLst>
            </a:custGeom>
            <a:solidFill>
              <a:srgbClr val="B92B9C"/>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sp>
          <p:nvSpPr>
            <p:cNvPr id="36" name="Freeform 9"/>
            <p:cNvSpPr>
              <a:spLocks/>
            </p:cNvSpPr>
            <p:nvPr/>
          </p:nvSpPr>
          <p:spPr bwMode="auto">
            <a:xfrm>
              <a:off x="3763989" y="3630477"/>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Lst>
              <a:ahLst/>
              <a:cxnLst>
                <a:cxn ang="0">
                  <a:pos x="T0" y="T1"/>
                </a:cxn>
                <a:cxn ang="0">
                  <a:pos x="T2" y="T3"/>
                </a:cxn>
                <a:cxn ang="0">
                  <a:pos x="T4" y="T5"/>
                </a:cxn>
                <a:cxn ang="0">
                  <a:pos x="T6" y="T7"/>
                </a:cxn>
                <a:cxn ang="0">
                  <a:pos x="T8" y="T9"/>
                </a:cxn>
                <a:cxn ang="0">
                  <a:pos x="T10" y="T11"/>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close/>
                </a:path>
              </a:pathLst>
            </a:custGeom>
            <a:solidFill>
              <a:srgbClr val="C92424"/>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sp>
          <p:nvSpPr>
            <p:cNvPr id="37" name="Freeform 11"/>
            <p:cNvSpPr>
              <a:spLocks/>
            </p:cNvSpPr>
            <p:nvPr/>
          </p:nvSpPr>
          <p:spPr bwMode="auto">
            <a:xfrm>
              <a:off x="6069039" y="3630477"/>
              <a:ext cx="2305050" cy="2306638"/>
            </a:xfrm>
            <a:custGeom>
              <a:avLst/>
              <a:gdLst>
                <a:gd name="T0" fmla="*/ 0 w 2678"/>
                <a:gd name="T1" fmla="*/ 2679 h 2679"/>
                <a:gd name="T2" fmla="*/ 0 w 2678"/>
                <a:gd name="T3" fmla="*/ 2679 h 2679"/>
                <a:gd name="T4" fmla="*/ 0 w 2678"/>
                <a:gd name="T5" fmla="*/ 2599 h 2679"/>
                <a:gd name="T6" fmla="*/ 2598 w 2678"/>
                <a:gd name="T7" fmla="*/ 0 h 2679"/>
                <a:gd name="T8" fmla="*/ 2678 w 2678"/>
                <a:gd name="T9" fmla="*/ 0 h 2679"/>
                <a:gd name="T10" fmla="*/ 0 w 2678"/>
                <a:gd name="T11" fmla="*/ 2679 h 2679"/>
              </a:gdLst>
              <a:ahLst/>
              <a:cxnLst>
                <a:cxn ang="0">
                  <a:pos x="T0" y="T1"/>
                </a:cxn>
                <a:cxn ang="0">
                  <a:pos x="T2" y="T3"/>
                </a:cxn>
                <a:cxn ang="0">
                  <a:pos x="T4" y="T5"/>
                </a:cxn>
                <a:cxn ang="0">
                  <a:pos x="T6" y="T7"/>
                </a:cxn>
                <a:cxn ang="0">
                  <a:pos x="T8" y="T9"/>
                </a:cxn>
                <a:cxn ang="0">
                  <a:pos x="T10" y="T11"/>
                </a:cxn>
              </a:cxnLst>
              <a:rect l="0" t="0" r="r" b="b"/>
              <a:pathLst>
                <a:path w="2678" h="2679">
                  <a:moveTo>
                    <a:pt x="0" y="2679"/>
                  </a:moveTo>
                  <a:lnTo>
                    <a:pt x="0" y="2679"/>
                  </a:lnTo>
                  <a:lnTo>
                    <a:pt x="0" y="2599"/>
                  </a:lnTo>
                  <a:cubicBezTo>
                    <a:pt x="1432" y="2599"/>
                    <a:pt x="2598" y="1433"/>
                    <a:pt x="2598" y="0"/>
                  </a:cubicBezTo>
                  <a:lnTo>
                    <a:pt x="2678" y="0"/>
                  </a:lnTo>
                  <a:cubicBezTo>
                    <a:pt x="2678" y="1477"/>
                    <a:pt x="1477" y="2679"/>
                    <a:pt x="0" y="2679"/>
                  </a:cubicBezTo>
                  <a:close/>
                </a:path>
              </a:pathLst>
            </a:custGeom>
            <a:solidFill>
              <a:srgbClr val="3D85CD"/>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sp>
          <p:nvSpPr>
            <p:cNvPr id="38" name="Freeform 14"/>
            <p:cNvSpPr>
              <a:spLocks/>
            </p:cNvSpPr>
            <p:nvPr/>
          </p:nvSpPr>
          <p:spPr bwMode="auto">
            <a:xfrm>
              <a:off x="6069039" y="1325427"/>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 name="T12" fmla="*/ 2678 w 2678"/>
                <a:gd name="T13" fmla="*/ 2678 h 2678"/>
              </a:gdLst>
              <a:ahLst/>
              <a:cxnLst>
                <a:cxn ang="0">
                  <a:pos x="T0" y="T1"/>
                </a:cxn>
                <a:cxn ang="0">
                  <a:pos x="T2" y="T3"/>
                </a:cxn>
                <a:cxn ang="0">
                  <a:pos x="T4" y="T5"/>
                </a:cxn>
                <a:cxn ang="0">
                  <a:pos x="T6" y="T7"/>
                </a:cxn>
                <a:cxn ang="0">
                  <a:pos x="T8" y="T9"/>
                </a:cxn>
                <a:cxn ang="0">
                  <a:pos x="T10" y="T11"/>
                </a:cxn>
                <a:cxn ang="0">
                  <a:pos x="T12" y="T13"/>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lnTo>
                    <a:pt x="2678" y="2678"/>
                  </a:lnTo>
                  <a:close/>
                </a:path>
              </a:pathLst>
            </a:custGeom>
            <a:noFill/>
            <a:ln w="22225" cap="flat">
              <a:noFill/>
              <a:prstDash val="solid"/>
              <a:miter lim="800000"/>
              <a:headEnd/>
              <a:tailEnd/>
            </a:ln>
            <a:extLst>
              <a:ext uri="{909E8E84-426E-40dd-AFC4-6F175D3DCCD1}">
                <a14:hiddenFill xmlns:a14="http://schemas.microsoft.com/office/drawing/2010/main" xmlns:p14="http://schemas.microsoft.com/office/powerpoint/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grpSp>
      <p:grpSp>
        <p:nvGrpSpPr>
          <p:cNvPr id="4" name="Group 4"/>
          <p:cNvGrpSpPr>
            <a:grpSpLocks noChangeAspect="1"/>
          </p:cNvGrpSpPr>
          <p:nvPr/>
        </p:nvGrpSpPr>
        <p:grpSpPr bwMode="auto">
          <a:xfrm>
            <a:off x="7546466" y="1139693"/>
            <a:ext cx="4575502" cy="4575502"/>
            <a:chOff x="4849" y="732"/>
            <a:chExt cx="2940" cy="2940"/>
          </a:xfrm>
        </p:grpSpPr>
        <p:sp>
          <p:nvSpPr>
            <p:cNvPr id="6" name="AutoShape 3"/>
            <p:cNvSpPr>
              <a:spLocks noChangeAspect="1" noChangeArrowheads="1" noTextEdit="1"/>
            </p:cNvSpPr>
            <p:nvPr/>
          </p:nvSpPr>
          <p:spPr bwMode="auto">
            <a:xfrm>
              <a:off x="4849" y="732"/>
              <a:ext cx="2940" cy="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 name="Freeform 5"/>
            <p:cNvSpPr>
              <a:spLocks/>
            </p:cNvSpPr>
            <p:nvPr/>
          </p:nvSpPr>
          <p:spPr bwMode="auto">
            <a:xfrm>
              <a:off x="7161" y="2751"/>
              <a:ext cx="255" cy="125"/>
            </a:xfrm>
            <a:custGeom>
              <a:avLst/>
              <a:gdLst>
                <a:gd name="T0" fmla="*/ 51 w 100"/>
                <a:gd name="T1" fmla="*/ 1 h 49"/>
                <a:gd name="T2" fmla="*/ 0 w 100"/>
                <a:gd name="T3" fmla="*/ 49 h 49"/>
                <a:gd name="T4" fmla="*/ 99 w 100"/>
                <a:gd name="T5" fmla="*/ 49 h 49"/>
                <a:gd name="T6" fmla="*/ 51 w 100"/>
                <a:gd name="T7" fmla="*/ 1 h 49"/>
              </a:gdLst>
              <a:ahLst/>
              <a:cxnLst>
                <a:cxn ang="0">
                  <a:pos x="T0" y="T1"/>
                </a:cxn>
                <a:cxn ang="0">
                  <a:pos x="T2" y="T3"/>
                </a:cxn>
                <a:cxn ang="0">
                  <a:pos x="T4" y="T5"/>
                </a:cxn>
                <a:cxn ang="0">
                  <a:pos x="T6" y="T7"/>
                </a:cxn>
              </a:cxnLst>
              <a:rect l="0" t="0" r="r" b="b"/>
              <a:pathLst>
                <a:path w="100" h="49">
                  <a:moveTo>
                    <a:pt x="51" y="1"/>
                  </a:moveTo>
                  <a:cubicBezTo>
                    <a:pt x="24" y="0"/>
                    <a:pt x="1" y="21"/>
                    <a:pt x="0" y="49"/>
                  </a:cubicBezTo>
                  <a:cubicBezTo>
                    <a:pt x="99" y="49"/>
                    <a:pt x="99" y="49"/>
                    <a:pt x="99" y="49"/>
                  </a:cubicBezTo>
                  <a:cubicBezTo>
                    <a:pt x="100" y="21"/>
                    <a:pt x="79" y="2"/>
                    <a:pt x="5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0" name="Freeform 6"/>
            <p:cNvSpPr>
              <a:spLocks/>
            </p:cNvSpPr>
            <p:nvPr/>
          </p:nvSpPr>
          <p:spPr bwMode="auto">
            <a:xfrm>
              <a:off x="6691" y="2753"/>
              <a:ext cx="544" cy="69"/>
            </a:xfrm>
            <a:custGeom>
              <a:avLst/>
              <a:gdLst>
                <a:gd name="T0" fmla="*/ 210 w 213"/>
                <a:gd name="T1" fmla="*/ 27 h 27"/>
                <a:gd name="T2" fmla="*/ 188 w 213"/>
                <a:gd name="T3" fmla="*/ 17 h 27"/>
                <a:gd name="T4" fmla="*/ 142 w 213"/>
                <a:gd name="T5" fmla="*/ 8 h 27"/>
                <a:gd name="T6" fmla="*/ 0 w 213"/>
                <a:gd name="T7" fmla="*/ 8 h 27"/>
                <a:gd name="T8" fmla="*/ 0 w 213"/>
                <a:gd name="T9" fmla="*/ 0 h 27"/>
                <a:gd name="T10" fmla="*/ 142 w 213"/>
                <a:gd name="T11" fmla="*/ 0 h 27"/>
                <a:gd name="T12" fmla="*/ 191 w 213"/>
                <a:gd name="T13" fmla="*/ 10 h 27"/>
                <a:gd name="T14" fmla="*/ 213 w 213"/>
                <a:gd name="T15" fmla="*/ 20 h 27"/>
                <a:gd name="T16" fmla="*/ 210 w 213"/>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27">
                  <a:moveTo>
                    <a:pt x="210" y="27"/>
                  </a:moveTo>
                  <a:cubicBezTo>
                    <a:pt x="188" y="17"/>
                    <a:pt x="188" y="17"/>
                    <a:pt x="188" y="17"/>
                  </a:cubicBezTo>
                  <a:cubicBezTo>
                    <a:pt x="177" y="12"/>
                    <a:pt x="155" y="8"/>
                    <a:pt x="142" y="8"/>
                  </a:cubicBezTo>
                  <a:cubicBezTo>
                    <a:pt x="0" y="8"/>
                    <a:pt x="0" y="8"/>
                    <a:pt x="0" y="8"/>
                  </a:cubicBezTo>
                  <a:cubicBezTo>
                    <a:pt x="0" y="0"/>
                    <a:pt x="0" y="0"/>
                    <a:pt x="0" y="0"/>
                  </a:cubicBezTo>
                  <a:cubicBezTo>
                    <a:pt x="142" y="0"/>
                    <a:pt x="142" y="0"/>
                    <a:pt x="142" y="0"/>
                  </a:cubicBezTo>
                  <a:cubicBezTo>
                    <a:pt x="157" y="0"/>
                    <a:pt x="179" y="5"/>
                    <a:pt x="191" y="10"/>
                  </a:cubicBezTo>
                  <a:cubicBezTo>
                    <a:pt x="213" y="20"/>
                    <a:pt x="213" y="20"/>
                    <a:pt x="213" y="20"/>
                  </a:cubicBezTo>
                  <a:lnTo>
                    <a:pt x="210" y="2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1" name="Oval 7"/>
            <p:cNvSpPr>
              <a:spLocks noChangeArrowheads="1"/>
            </p:cNvSpPr>
            <p:nvPr/>
          </p:nvSpPr>
          <p:spPr bwMode="auto">
            <a:xfrm>
              <a:off x="5775" y="2554"/>
              <a:ext cx="567" cy="1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2" name="Freeform 8"/>
            <p:cNvSpPr>
              <a:spLocks/>
            </p:cNvSpPr>
            <p:nvPr/>
          </p:nvSpPr>
          <p:spPr bwMode="auto">
            <a:xfrm>
              <a:off x="5362" y="1663"/>
              <a:ext cx="1370" cy="952"/>
            </a:xfrm>
            <a:custGeom>
              <a:avLst/>
              <a:gdLst>
                <a:gd name="T0" fmla="*/ 527 w 537"/>
                <a:gd name="T1" fmla="*/ 373 h 373"/>
                <a:gd name="T2" fmla="*/ 537 w 537"/>
                <a:gd name="T3" fmla="*/ 362 h 373"/>
                <a:gd name="T4" fmla="*/ 537 w 537"/>
                <a:gd name="T5" fmla="*/ 11 h 373"/>
                <a:gd name="T6" fmla="*/ 527 w 537"/>
                <a:gd name="T7" fmla="*/ 0 h 373"/>
                <a:gd name="T8" fmla="*/ 11 w 537"/>
                <a:gd name="T9" fmla="*/ 0 h 373"/>
                <a:gd name="T10" fmla="*/ 0 w 537"/>
                <a:gd name="T11" fmla="*/ 11 h 373"/>
                <a:gd name="T12" fmla="*/ 0 w 537"/>
                <a:gd name="T13" fmla="*/ 362 h 373"/>
                <a:gd name="T14" fmla="*/ 11 w 537"/>
                <a:gd name="T15" fmla="*/ 373 h 373"/>
                <a:gd name="T16" fmla="*/ 527 w 537"/>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7" h="373">
                  <a:moveTo>
                    <a:pt x="527" y="373"/>
                  </a:moveTo>
                  <a:cubicBezTo>
                    <a:pt x="532" y="373"/>
                    <a:pt x="537" y="368"/>
                    <a:pt x="537" y="362"/>
                  </a:cubicBezTo>
                  <a:cubicBezTo>
                    <a:pt x="537" y="11"/>
                    <a:pt x="537" y="11"/>
                    <a:pt x="537" y="11"/>
                  </a:cubicBezTo>
                  <a:cubicBezTo>
                    <a:pt x="537" y="5"/>
                    <a:pt x="532" y="0"/>
                    <a:pt x="527" y="0"/>
                  </a:cubicBezTo>
                  <a:cubicBezTo>
                    <a:pt x="11" y="0"/>
                    <a:pt x="11" y="0"/>
                    <a:pt x="11" y="0"/>
                  </a:cubicBezTo>
                  <a:cubicBezTo>
                    <a:pt x="5" y="0"/>
                    <a:pt x="0" y="5"/>
                    <a:pt x="0" y="11"/>
                  </a:cubicBezTo>
                  <a:cubicBezTo>
                    <a:pt x="0" y="362"/>
                    <a:pt x="0" y="362"/>
                    <a:pt x="0" y="362"/>
                  </a:cubicBezTo>
                  <a:cubicBezTo>
                    <a:pt x="0" y="368"/>
                    <a:pt x="5" y="373"/>
                    <a:pt x="11" y="373"/>
                  </a:cubicBezTo>
                  <a:lnTo>
                    <a:pt x="527" y="37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7" name="Rectangle 9"/>
            <p:cNvSpPr>
              <a:spLocks noChangeArrowheads="1"/>
            </p:cNvSpPr>
            <p:nvPr/>
          </p:nvSpPr>
          <p:spPr bwMode="auto">
            <a:xfrm>
              <a:off x="5405" y="1707"/>
              <a:ext cx="1284" cy="727"/>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8" name="Rectangle 10"/>
            <p:cNvSpPr>
              <a:spLocks noChangeArrowheads="1"/>
            </p:cNvSpPr>
            <p:nvPr/>
          </p:nvSpPr>
          <p:spPr bwMode="auto">
            <a:xfrm>
              <a:off x="5209" y="2809"/>
              <a:ext cx="1697" cy="64"/>
            </a:xfrm>
            <a:prstGeom prst="rect">
              <a:avLst/>
            </a:prstGeom>
            <a:solidFill>
              <a:schemeClr val="tx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0" name="Freeform 11"/>
            <p:cNvSpPr>
              <a:spLocks/>
            </p:cNvSpPr>
            <p:nvPr/>
          </p:nvSpPr>
          <p:spPr bwMode="auto">
            <a:xfrm>
              <a:off x="5209" y="2733"/>
              <a:ext cx="1697" cy="76"/>
            </a:xfrm>
            <a:custGeom>
              <a:avLst/>
              <a:gdLst>
                <a:gd name="T0" fmla="*/ 1697 w 1697"/>
                <a:gd name="T1" fmla="*/ 76 h 76"/>
                <a:gd name="T2" fmla="*/ 0 w 1697"/>
                <a:gd name="T3" fmla="*/ 76 h 76"/>
                <a:gd name="T4" fmla="*/ 107 w 1697"/>
                <a:gd name="T5" fmla="*/ 0 h 76"/>
                <a:gd name="T6" fmla="*/ 1592 w 1697"/>
                <a:gd name="T7" fmla="*/ 0 h 76"/>
                <a:gd name="T8" fmla="*/ 1697 w 1697"/>
                <a:gd name="T9" fmla="*/ 76 h 76"/>
              </a:gdLst>
              <a:ahLst/>
              <a:cxnLst>
                <a:cxn ang="0">
                  <a:pos x="T0" y="T1"/>
                </a:cxn>
                <a:cxn ang="0">
                  <a:pos x="T2" y="T3"/>
                </a:cxn>
                <a:cxn ang="0">
                  <a:pos x="T4" y="T5"/>
                </a:cxn>
                <a:cxn ang="0">
                  <a:pos x="T6" y="T7"/>
                </a:cxn>
                <a:cxn ang="0">
                  <a:pos x="T8" y="T9"/>
                </a:cxn>
              </a:cxnLst>
              <a:rect l="0" t="0" r="r" b="b"/>
              <a:pathLst>
                <a:path w="1697" h="76">
                  <a:moveTo>
                    <a:pt x="1697" y="76"/>
                  </a:moveTo>
                  <a:lnTo>
                    <a:pt x="0" y="76"/>
                  </a:lnTo>
                  <a:lnTo>
                    <a:pt x="107" y="0"/>
                  </a:lnTo>
                  <a:lnTo>
                    <a:pt x="1592" y="0"/>
                  </a:lnTo>
                  <a:lnTo>
                    <a:pt x="1697" y="7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12"/>
            <p:cNvSpPr>
              <a:spLocks noChangeArrowheads="1"/>
            </p:cNvSpPr>
            <p:nvPr/>
          </p:nvSpPr>
          <p:spPr bwMode="auto">
            <a:xfrm>
              <a:off x="5732" y="1531"/>
              <a:ext cx="674" cy="674"/>
            </a:xfrm>
            <a:prstGeom prst="ellipse">
              <a:avLst/>
            </a:pr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3" name="Freeform 13"/>
            <p:cNvSpPr>
              <a:spLocks noEditPoints="1"/>
            </p:cNvSpPr>
            <p:nvPr/>
          </p:nvSpPr>
          <p:spPr bwMode="auto">
            <a:xfrm>
              <a:off x="5900" y="1725"/>
              <a:ext cx="337" cy="286"/>
            </a:xfrm>
            <a:custGeom>
              <a:avLst/>
              <a:gdLst>
                <a:gd name="T0" fmla="*/ 125 w 132"/>
                <a:gd name="T1" fmla="*/ 105 h 112"/>
                <a:gd name="T2" fmla="*/ 0 w 132"/>
                <a:gd name="T3" fmla="*/ 20 h 112"/>
                <a:gd name="T4" fmla="*/ 0 w 132"/>
                <a:gd name="T5" fmla="*/ 112 h 112"/>
                <a:gd name="T6" fmla="*/ 132 w 132"/>
                <a:gd name="T7" fmla="*/ 0 h 112"/>
                <a:gd name="T8" fmla="*/ 0 w 132"/>
                <a:gd name="T9" fmla="*/ 0 h 112"/>
                <a:gd name="T10" fmla="*/ 77 w 132"/>
                <a:gd name="T11" fmla="*/ 63 h 112"/>
                <a:gd name="T12" fmla="*/ 73 w 132"/>
                <a:gd name="T13" fmla="*/ 57 h 112"/>
                <a:gd name="T14" fmla="*/ 69 w 132"/>
                <a:gd name="T15" fmla="*/ 53 h 112"/>
                <a:gd name="T16" fmla="*/ 62 w 132"/>
                <a:gd name="T17" fmla="*/ 49 h 112"/>
                <a:gd name="T18" fmla="*/ 56 w 132"/>
                <a:gd name="T19" fmla="*/ 49 h 112"/>
                <a:gd name="T20" fmla="*/ 49 w 132"/>
                <a:gd name="T21" fmla="*/ 53 h 112"/>
                <a:gd name="T22" fmla="*/ 44 w 132"/>
                <a:gd name="T23" fmla="*/ 57 h 112"/>
                <a:gd name="T24" fmla="*/ 41 w 132"/>
                <a:gd name="T25" fmla="*/ 63 h 112"/>
                <a:gd name="T26" fmla="*/ 40 w 132"/>
                <a:gd name="T27" fmla="*/ 69 h 112"/>
                <a:gd name="T28" fmla="*/ 41 w 132"/>
                <a:gd name="T29" fmla="*/ 76 h 112"/>
                <a:gd name="T30" fmla="*/ 44 w 132"/>
                <a:gd name="T31" fmla="*/ 81 h 112"/>
                <a:gd name="T32" fmla="*/ 50 w 132"/>
                <a:gd name="T33" fmla="*/ 86 h 112"/>
                <a:gd name="T34" fmla="*/ 55 w 132"/>
                <a:gd name="T35" fmla="*/ 88 h 112"/>
                <a:gd name="T36" fmla="*/ 60 w 132"/>
                <a:gd name="T37" fmla="*/ 83 h 112"/>
                <a:gd name="T38" fmla="*/ 67 w 132"/>
                <a:gd name="T39" fmla="*/ 87 h 112"/>
                <a:gd name="T40" fmla="*/ 68 w 132"/>
                <a:gd name="T41" fmla="*/ 79 h 112"/>
                <a:gd name="T42" fmla="*/ 77 w 132"/>
                <a:gd name="T43" fmla="*/ 78 h 112"/>
                <a:gd name="T44" fmla="*/ 73 w 132"/>
                <a:gd name="T45" fmla="*/ 71 h 112"/>
                <a:gd name="T46" fmla="*/ 67 w 132"/>
                <a:gd name="T47" fmla="*/ 69 h 112"/>
                <a:gd name="T48" fmla="*/ 53 w 132"/>
                <a:gd name="T49" fmla="*/ 75 h 112"/>
                <a:gd name="T50" fmla="*/ 59 w 132"/>
                <a:gd name="T51" fmla="*/ 61 h 112"/>
                <a:gd name="T52" fmla="*/ 55 w 132"/>
                <a:gd name="T53" fmla="*/ 69 h 112"/>
                <a:gd name="T54" fmla="*/ 59 w 132"/>
                <a:gd name="T55" fmla="*/ 73 h 112"/>
                <a:gd name="T56" fmla="*/ 91 w 132"/>
                <a:gd name="T57" fmla="*/ 55 h 112"/>
                <a:gd name="T58" fmla="*/ 93 w 132"/>
                <a:gd name="T59" fmla="*/ 51 h 112"/>
                <a:gd name="T60" fmla="*/ 91 w 132"/>
                <a:gd name="T61" fmla="*/ 49 h 112"/>
                <a:gd name="T62" fmla="*/ 86 w 132"/>
                <a:gd name="T63" fmla="*/ 48 h 112"/>
                <a:gd name="T64" fmla="*/ 82 w 132"/>
                <a:gd name="T65" fmla="*/ 44 h 112"/>
                <a:gd name="T66" fmla="*/ 78 w 132"/>
                <a:gd name="T67" fmla="*/ 49 h 112"/>
                <a:gd name="T68" fmla="*/ 74 w 132"/>
                <a:gd name="T69" fmla="*/ 49 h 112"/>
                <a:gd name="T70" fmla="*/ 73 w 132"/>
                <a:gd name="T71" fmla="*/ 52 h 112"/>
                <a:gd name="T72" fmla="*/ 76 w 132"/>
                <a:gd name="T73" fmla="*/ 57 h 112"/>
                <a:gd name="T74" fmla="*/ 73 w 132"/>
                <a:gd name="T75" fmla="*/ 60 h 112"/>
                <a:gd name="T76" fmla="*/ 75 w 132"/>
                <a:gd name="T77" fmla="*/ 62 h 112"/>
                <a:gd name="T78" fmla="*/ 81 w 132"/>
                <a:gd name="T79" fmla="*/ 65 h 112"/>
                <a:gd name="T80" fmla="*/ 85 w 132"/>
                <a:gd name="T81" fmla="*/ 65 h 112"/>
                <a:gd name="T82" fmla="*/ 91 w 132"/>
                <a:gd name="T83" fmla="*/ 62 h 112"/>
                <a:gd name="T84" fmla="*/ 93 w 132"/>
                <a:gd name="T85" fmla="*/ 60 h 112"/>
                <a:gd name="T86" fmla="*/ 91 w 132"/>
                <a:gd name="T87" fmla="*/ 57 h 112"/>
                <a:gd name="T88" fmla="*/ 83 w 132"/>
                <a:gd name="T89" fmla="*/ 58 h 112"/>
                <a:gd name="T90" fmla="*/ 86 w 132"/>
                <a:gd name="T91" fmla="*/ 5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 h="112">
                  <a:moveTo>
                    <a:pt x="7" y="26"/>
                  </a:moveTo>
                  <a:cubicBezTo>
                    <a:pt x="7" y="105"/>
                    <a:pt x="7" y="105"/>
                    <a:pt x="7" y="105"/>
                  </a:cubicBezTo>
                  <a:cubicBezTo>
                    <a:pt x="125" y="105"/>
                    <a:pt x="125" y="105"/>
                    <a:pt x="125" y="105"/>
                  </a:cubicBezTo>
                  <a:cubicBezTo>
                    <a:pt x="125" y="26"/>
                    <a:pt x="125" y="26"/>
                    <a:pt x="125" y="26"/>
                  </a:cubicBezTo>
                  <a:cubicBezTo>
                    <a:pt x="7" y="26"/>
                    <a:pt x="7" y="26"/>
                    <a:pt x="7" y="26"/>
                  </a:cubicBezTo>
                  <a:close/>
                  <a:moveTo>
                    <a:pt x="0" y="20"/>
                  </a:moveTo>
                  <a:cubicBezTo>
                    <a:pt x="132" y="20"/>
                    <a:pt x="132" y="20"/>
                    <a:pt x="132" y="20"/>
                  </a:cubicBezTo>
                  <a:cubicBezTo>
                    <a:pt x="132" y="112"/>
                    <a:pt x="132" y="112"/>
                    <a:pt x="132" y="112"/>
                  </a:cubicBezTo>
                  <a:cubicBezTo>
                    <a:pt x="0" y="112"/>
                    <a:pt x="0" y="112"/>
                    <a:pt x="0" y="112"/>
                  </a:cubicBezTo>
                  <a:cubicBezTo>
                    <a:pt x="0" y="20"/>
                    <a:pt x="0" y="20"/>
                    <a:pt x="0" y="20"/>
                  </a:cubicBezTo>
                  <a:close/>
                  <a:moveTo>
                    <a:pt x="0" y="0"/>
                  </a:moveTo>
                  <a:cubicBezTo>
                    <a:pt x="132" y="0"/>
                    <a:pt x="132" y="0"/>
                    <a:pt x="132" y="0"/>
                  </a:cubicBezTo>
                  <a:cubicBezTo>
                    <a:pt x="132" y="13"/>
                    <a:pt x="132" y="13"/>
                    <a:pt x="132" y="13"/>
                  </a:cubicBezTo>
                  <a:cubicBezTo>
                    <a:pt x="0" y="13"/>
                    <a:pt x="0" y="13"/>
                    <a:pt x="0" y="13"/>
                  </a:cubicBezTo>
                  <a:cubicBezTo>
                    <a:pt x="0" y="0"/>
                    <a:pt x="0" y="0"/>
                    <a:pt x="0" y="0"/>
                  </a:cubicBezTo>
                  <a:close/>
                  <a:moveTo>
                    <a:pt x="79" y="68"/>
                  </a:moveTo>
                  <a:cubicBezTo>
                    <a:pt x="78" y="64"/>
                    <a:pt x="78" y="64"/>
                    <a:pt x="78" y="64"/>
                  </a:cubicBezTo>
                  <a:cubicBezTo>
                    <a:pt x="78" y="64"/>
                    <a:pt x="78" y="63"/>
                    <a:pt x="77" y="63"/>
                  </a:cubicBezTo>
                  <a:cubicBezTo>
                    <a:pt x="71" y="63"/>
                    <a:pt x="71" y="63"/>
                    <a:pt x="71" y="63"/>
                  </a:cubicBezTo>
                  <a:cubicBezTo>
                    <a:pt x="71" y="63"/>
                    <a:pt x="71" y="62"/>
                    <a:pt x="71" y="62"/>
                  </a:cubicBezTo>
                  <a:cubicBezTo>
                    <a:pt x="73" y="57"/>
                    <a:pt x="73" y="57"/>
                    <a:pt x="73" y="57"/>
                  </a:cubicBezTo>
                  <a:cubicBezTo>
                    <a:pt x="73" y="56"/>
                    <a:pt x="73" y="56"/>
                    <a:pt x="73" y="55"/>
                  </a:cubicBezTo>
                  <a:cubicBezTo>
                    <a:pt x="70" y="53"/>
                    <a:pt x="70" y="53"/>
                    <a:pt x="70" y="53"/>
                  </a:cubicBezTo>
                  <a:cubicBezTo>
                    <a:pt x="70" y="53"/>
                    <a:pt x="69" y="53"/>
                    <a:pt x="69" y="53"/>
                  </a:cubicBezTo>
                  <a:cubicBezTo>
                    <a:pt x="64" y="56"/>
                    <a:pt x="64" y="56"/>
                    <a:pt x="64" y="56"/>
                  </a:cubicBezTo>
                  <a:cubicBezTo>
                    <a:pt x="64" y="56"/>
                    <a:pt x="64" y="56"/>
                    <a:pt x="63" y="56"/>
                  </a:cubicBezTo>
                  <a:cubicBezTo>
                    <a:pt x="62" y="49"/>
                    <a:pt x="62" y="49"/>
                    <a:pt x="62" y="49"/>
                  </a:cubicBezTo>
                  <a:cubicBezTo>
                    <a:pt x="62" y="49"/>
                    <a:pt x="61" y="49"/>
                    <a:pt x="61" y="49"/>
                  </a:cubicBezTo>
                  <a:cubicBezTo>
                    <a:pt x="57" y="49"/>
                    <a:pt x="57" y="49"/>
                    <a:pt x="57" y="49"/>
                  </a:cubicBezTo>
                  <a:cubicBezTo>
                    <a:pt x="57" y="49"/>
                    <a:pt x="56" y="49"/>
                    <a:pt x="56" y="49"/>
                  </a:cubicBezTo>
                  <a:cubicBezTo>
                    <a:pt x="55" y="56"/>
                    <a:pt x="55" y="56"/>
                    <a:pt x="55" y="56"/>
                  </a:cubicBezTo>
                  <a:cubicBezTo>
                    <a:pt x="54" y="56"/>
                    <a:pt x="54" y="56"/>
                    <a:pt x="53" y="56"/>
                  </a:cubicBezTo>
                  <a:cubicBezTo>
                    <a:pt x="49" y="53"/>
                    <a:pt x="49" y="53"/>
                    <a:pt x="49" y="53"/>
                  </a:cubicBezTo>
                  <a:cubicBezTo>
                    <a:pt x="48" y="53"/>
                    <a:pt x="48" y="53"/>
                    <a:pt x="48" y="53"/>
                  </a:cubicBezTo>
                  <a:cubicBezTo>
                    <a:pt x="45" y="55"/>
                    <a:pt x="45" y="55"/>
                    <a:pt x="45" y="55"/>
                  </a:cubicBezTo>
                  <a:cubicBezTo>
                    <a:pt x="44" y="56"/>
                    <a:pt x="44" y="56"/>
                    <a:pt x="44" y="57"/>
                  </a:cubicBezTo>
                  <a:cubicBezTo>
                    <a:pt x="47" y="62"/>
                    <a:pt x="47" y="62"/>
                    <a:pt x="47" y="62"/>
                  </a:cubicBezTo>
                  <a:cubicBezTo>
                    <a:pt x="47" y="62"/>
                    <a:pt x="46" y="63"/>
                    <a:pt x="46" y="63"/>
                  </a:cubicBezTo>
                  <a:cubicBezTo>
                    <a:pt x="41" y="63"/>
                    <a:pt x="41" y="63"/>
                    <a:pt x="41" y="63"/>
                  </a:cubicBezTo>
                  <a:cubicBezTo>
                    <a:pt x="40" y="63"/>
                    <a:pt x="40" y="64"/>
                    <a:pt x="40" y="64"/>
                  </a:cubicBezTo>
                  <a:cubicBezTo>
                    <a:pt x="39" y="68"/>
                    <a:pt x="39" y="68"/>
                    <a:pt x="39" y="68"/>
                  </a:cubicBezTo>
                  <a:cubicBezTo>
                    <a:pt x="39" y="68"/>
                    <a:pt x="39" y="68"/>
                    <a:pt x="40" y="69"/>
                  </a:cubicBezTo>
                  <a:cubicBezTo>
                    <a:pt x="45" y="71"/>
                    <a:pt x="45" y="71"/>
                    <a:pt x="45" y="71"/>
                  </a:cubicBezTo>
                  <a:cubicBezTo>
                    <a:pt x="45" y="71"/>
                    <a:pt x="45" y="72"/>
                    <a:pt x="45" y="73"/>
                  </a:cubicBezTo>
                  <a:cubicBezTo>
                    <a:pt x="41" y="76"/>
                    <a:pt x="41" y="76"/>
                    <a:pt x="41" y="76"/>
                  </a:cubicBezTo>
                  <a:cubicBezTo>
                    <a:pt x="41" y="76"/>
                    <a:pt x="41" y="77"/>
                    <a:pt x="41" y="78"/>
                  </a:cubicBezTo>
                  <a:cubicBezTo>
                    <a:pt x="43" y="81"/>
                    <a:pt x="43" y="81"/>
                    <a:pt x="43" y="81"/>
                  </a:cubicBezTo>
                  <a:cubicBezTo>
                    <a:pt x="43" y="81"/>
                    <a:pt x="43" y="81"/>
                    <a:pt x="44" y="81"/>
                  </a:cubicBezTo>
                  <a:cubicBezTo>
                    <a:pt x="49" y="79"/>
                    <a:pt x="49" y="79"/>
                    <a:pt x="49" y="79"/>
                  </a:cubicBezTo>
                  <a:cubicBezTo>
                    <a:pt x="50" y="80"/>
                    <a:pt x="50" y="80"/>
                    <a:pt x="50" y="81"/>
                  </a:cubicBezTo>
                  <a:cubicBezTo>
                    <a:pt x="50" y="86"/>
                    <a:pt x="50" y="86"/>
                    <a:pt x="50" y="86"/>
                  </a:cubicBezTo>
                  <a:cubicBezTo>
                    <a:pt x="50" y="87"/>
                    <a:pt x="50" y="87"/>
                    <a:pt x="50" y="87"/>
                  </a:cubicBezTo>
                  <a:cubicBezTo>
                    <a:pt x="54" y="88"/>
                    <a:pt x="54" y="88"/>
                    <a:pt x="54" y="88"/>
                  </a:cubicBezTo>
                  <a:cubicBezTo>
                    <a:pt x="54" y="88"/>
                    <a:pt x="55" y="88"/>
                    <a:pt x="55" y="88"/>
                  </a:cubicBezTo>
                  <a:cubicBezTo>
                    <a:pt x="58" y="83"/>
                    <a:pt x="58" y="83"/>
                    <a:pt x="58" y="83"/>
                  </a:cubicBezTo>
                  <a:cubicBezTo>
                    <a:pt x="58" y="83"/>
                    <a:pt x="59" y="83"/>
                    <a:pt x="59" y="83"/>
                  </a:cubicBezTo>
                  <a:cubicBezTo>
                    <a:pt x="59" y="83"/>
                    <a:pt x="59" y="83"/>
                    <a:pt x="60" y="83"/>
                  </a:cubicBezTo>
                  <a:cubicBezTo>
                    <a:pt x="63" y="88"/>
                    <a:pt x="63" y="88"/>
                    <a:pt x="63" y="88"/>
                  </a:cubicBezTo>
                  <a:cubicBezTo>
                    <a:pt x="63" y="88"/>
                    <a:pt x="63" y="88"/>
                    <a:pt x="64" y="88"/>
                  </a:cubicBezTo>
                  <a:cubicBezTo>
                    <a:pt x="67" y="87"/>
                    <a:pt x="67" y="87"/>
                    <a:pt x="67" y="87"/>
                  </a:cubicBezTo>
                  <a:cubicBezTo>
                    <a:pt x="68" y="87"/>
                    <a:pt x="68" y="87"/>
                    <a:pt x="68" y="86"/>
                  </a:cubicBezTo>
                  <a:cubicBezTo>
                    <a:pt x="67" y="81"/>
                    <a:pt x="67" y="81"/>
                    <a:pt x="67" y="81"/>
                  </a:cubicBezTo>
                  <a:cubicBezTo>
                    <a:pt x="68" y="80"/>
                    <a:pt x="68" y="80"/>
                    <a:pt x="68" y="79"/>
                  </a:cubicBezTo>
                  <a:cubicBezTo>
                    <a:pt x="74" y="81"/>
                    <a:pt x="74" y="81"/>
                    <a:pt x="74" y="81"/>
                  </a:cubicBezTo>
                  <a:cubicBezTo>
                    <a:pt x="74" y="81"/>
                    <a:pt x="75" y="81"/>
                    <a:pt x="75" y="81"/>
                  </a:cubicBezTo>
                  <a:cubicBezTo>
                    <a:pt x="77" y="78"/>
                    <a:pt x="77" y="78"/>
                    <a:pt x="77" y="78"/>
                  </a:cubicBezTo>
                  <a:cubicBezTo>
                    <a:pt x="77" y="77"/>
                    <a:pt x="77" y="76"/>
                    <a:pt x="77" y="76"/>
                  </a:cubicBezTo>
                  <a:cubicBezTo>
                    <a:pt x="73" y="73"/>
                    <a:pt x="73" y="73"/>
                    <a:pt x="73" y="73"/>
                  </a:cubicBezTo>
                  <a:cubicBezTo>
                    <a:pt x="73" y="72"/>
                    <a:pt x="73" y="71"/>
                    <a:pt x="73" y="71"/>
                  </a:cubicBezTo>
                  <a:cubicBezTo>
                    <a:pt x="78" y="69"/>
                    <a:pt x="78" y="69"/>
                    <a:pt x="78" y="69"/>
                  </a:cubicBezTo>
                  <a:cubicBezTo>
                    <a:pt x="79" y="68"/>
                    <a:pt x="79" y="68"/>
                    <a:pt x="79" y="68"/>
                  </a:cubicBezTo>
                  <a:close/>
                  <a:moveTo>
                    <a:pt x="67" y="69"/>
                  </a:moveTo>
                  <a:cubicBezTo>
                    <a:pt x="67" y="71"/>
                    <a:pt x="66" y="73"/>
                    <a:pt x="64" y="75"/>
                  </a:cubicBezTo>
                  <a:cubicBezTo>
                    <a:pt x="63" y="76"/>
                    <a:pt x="61" y="77"/>
                    <a:pt x="59" y="77"/>
                  </a:cubicBezTo>
                  <a:cubicBezTo>
                    <a:pt x="57" y="77"/>
                    <a:pt x="55" y="76"/>
                    <a:pt x="53" y="75"/>
                  </a:cubicBezTo>
                  <a:cubicBezTo>
                    <a:pt x="52" y="73"/>
                    <a:pt x="51" y="71"/>
                    <a:pt x="51" y="69"/>
                  </a:cubicBezTo>
                  <a:cubicBezTo>
                    <a:pt x="51" y="67"/>
                    <a:pt x="52" y="65"/>
                    <a:pt x="53" y="64"/>
                  </a:cubicBezTo>
                  <a:cubicBezTo>
                    <a:pt x="55" y="62"/>
                    <a:pt x="57" y="61"/>
                    <a:pt x="59" y="61"/>
                  </a:cubicBezTo>
                  <a:cubicBezTo>
                    <a:pt x="61" y="61"/>
                    <a:pt x="63" y="62"/>
                    <a:pt x="64" y="64"/>
                  </a:cubicBezTo>
                  <a:cubicBezTo>
                    <a:pt x="66" y="65"/>
                    <a:pt x="67" y="67"/>
                    <a:pt x="67" y="69"/>
                  </a:cubicBezTo>
                  <a:close/>
                  <a:moveTo>
                    <a:pt x="55" y="69"/>
                  </a:moveTo>
                  <a:cubicBezTo>
                    <a:pt x="55" y="67"/>
                    <a:pt x="57" y="66"/>
                    <a:pt x="59" y="66"/>
                  </a:cubicBezTo>
                  <a:cubicBezTo>
                    <a:pt x="61" y="66"/>
                    <a:pt x="63" y="67"/>
                    <a:pt x="63" y="69"/>
                  </a:cubicBezTo>
                  <a:cubicBezTo>
                    <a:pt x="63" y="71"/>
                    <a:pt x="61" y="73"/>
                    <a:pt x="59" y="73"/>
                  </a:cubicBezTo>
                  <a:cubicBezTo>
                    <a:pt x="57" y="73"/>
                    <a:pt x="55" y="71"/>
                    <a:pt x="55" y="69"/>
                  </a:cubicBezTo>
                  <a:close/>
                  <a:moveTo>
                    <a:pt x="91" y="57"/>
                  </a:moveTo>
                  <a:cubicBezTo>
                    <a:pt x="91" y="56"/>
                    <a:pt x="91" y="56"/>
                    <a:pt x="91" y="55"/>
                  </a:cubicBezTo>
                  <a:cubicBezTo>
                    <a:pt x="91" y="55"/>
                    <a:pt x="91" y="54"/>
                    <a:pt x="91" y="54"/>
                  </a:cubicBezTo>
                  <a:cubicBezTo>
                    <a:pt x="93" y="52"/>
                    <a:pt x="93" y="52"/>
                    <a:pt x="93" y="52"/>
                  </a:cubicBezTo>
                  <a:cubicBezTo>
                    <a:pt x="93" y="52"/>
                    <a:pt x="93" y="51"/>
                    <a:pt x="93" y="51"/>
                  </a:cubicBezTo>
                  <a:cubicBezTo>
                    <a:pt x="93" y="51"/>
                    <a:pt x="93" y="51"/>
                    <a:pt x="93" y="51"/>
                  </a:cubicBezTo>
                  <a:cubicBezTo>
                    <a:pt x="92" y="49"/>
                    <a:pt x="92" y="49"/>
                    <a:pt x="92" y="49"/>
                  </a:cubicBezTo>
                  <a:cubicBezTo>
                    <a:pt x="92" y="49"/>
                    <a:pt x="92" y="49"/>
                    <a:pt x="91" y="49"/>
                  </a:cubicBezTo>
                  <a:cubicBezTo>
                    <a:pt x="91" y="49"/>
                    <a:pt x="91" y="49"/>
                    <a:pt x="91" y="49"/>
                  </a:cubicBezTo>
                  <a:cubicBezTo>
                    <a:pt x="88" y="49"/>
                    <a:pt x="88" y="49"/>
                    <a:pt x="88" y="49"/>
                  </a:cubicBezTo>
                  <a:cubicBezTo>
                    <a:pt x="87" y="49"/>
                    <a:pt x="87" y="48"/>
                    <a:pt x="86" y="48"/>
                  </a:cubicBezTo>
                  <a:cubicBezTo>
                    <a:pt x="85" y="45"/>
                    <a:pt x="85" y="45"/>
                    <a:pt x="85" y="45"/>
                  </a:cubicBezTo>
                  <a:cubicBezTo>
                    <a:pt x="85" y="45"/>
                    <a:pt x="84" y="44"/>
                    <a:pt x="84" y="44"/>
                  </a:cubicBezTo>
                  <a:cubicBezTo>
                    <a:pt x="82" y="44"/>
                    <a:pt x="82" y="44"/>
                    <a:pt x="82" y="44"/>
                  </a:cubicBezTo>
                  <a:cubicBezTo>
                    <a:pt x="82" y="44"/>
                    <a:pt x="81" y="45"/>
                    <a:pt x="81" y="45"/>
                  </a:cubicBezTo>
                  <a:cubicBezTo>
                    <a:pt x="81" y="48"/>
                    <a:pt x="81" y="48"/>
                    <a:pt x="81" y="48"/>
                  </a:cubicBezTo>
                  <a:cubicBezTo>
                    <a:pt x="80" y="48"/>
                    <a:pt x="79" y="49"/>
                    <a:pt x="78" y="49"/>
                  </a:cubicBezTo>
                  <a:cubicBezTo>
                    <a:pt x="75" y="49"/>
                    <a:pt x="75" y="49"/>
                    <a:pt x="75" y="49"/>
                  </a:cubicBezTo>
                  <a:cubicBezTo>
                    <a:pt x="75" y="49"/>
                    <a:pt x="75" y="49"/>
                    <a:pt x="75" y="49"/>
                  </a:cubicBezTo>
                  <a:cubicBezTo>
                    <a:pt x="75" y="49"/>
                    <a:pt x="74" y="49"/>
                    <a:pt x="74" y="49"/>
                  </a:cubicBezTo>
                  <a:cubicBezTo>
                    <a:pt x="73" y="51"/>
                    <a:pt x="73" y="51"/>
                    <a:pt x="73" y="51"/>
                  </a:cubicBezTo>
                  <a:cubicBezTo>
                    <a:pt x="73" y="51"/>
                    <a:pt x="73" y="51"/>
                    <a:pt x="73" y="51"/>
                  </a:cubicBezTo>
                  <a:cubicBezTo>
                    <a:pt x="73" y="51"/>
                    <a:pt x="73" y="52"/>
                    <a:pt x="73" y="52"/>
                  </a:cubicBezTo>
                  <a:cubicBezTo>
                    <a:pt x="76" y="54"/>
                    <a:pt x="76" y="54"/>
                    <a:pt x="76" y="54"/>
                  </a:cubicBezTo>
                  <a:cubicBezTo>
                    <a:pt x="76" y="54"/>
                    <a:pt x="75" y="55"/>
                    <a:pt x="75" y="55"/>
                  </a:cubicBezTo>
                  <a:cubicBezTo>
                    <a:pt x="75" y="56"/>
                    <a:pt x="76" y="56"/>
                    <a:pt x="76" y="57"/>
                  </a:cubicBezTo>
                  <a:cubicBezTo>
                    <a:pt x="73" y="59"/>
                    <a:pt x="73" y="59"/>
                    <a:pt x="73" y="59"/>
                  </a:cubicBezTo>
                  <a:cubicBezTo>
                    <a:pt x="73" y="59"/>
                    <a:pt x="73" y="59"/>
                    <a:pt x="73" y="59"/>
                  </a:cubicBezTo>
                  <a:cubicBezTo>
                    <a:pt x="73" y="60"/>
                    <a:pt x="73" y="60"/>
                    <a:pt x="73" y="60"/>
                  </a:cubicBezTo>
                  <a:cubicBezTo>
                    <a:pt x="74" y="61"/>
                    <a:pt x="74" y="61"/>
                    <a:pt x="74" y="61"/>
                  </a:cubicBezTo>
                  <a:cubicBezTo>
                    <a:pt x="74" y="62"/>
                    <a:pt x="75" y="62"/>
                    <a:pt x="75" y="62"/>
                  </a:cubicBezTo>
                  <a:cubicBezTo>
                    <a:pt x="75" y="62"/>
                    <a:pt x="75" y="62"/>
                    <a:pt x="75" y="62"/>
                  </a:cubicBezTo>
                  <a:cubicBezTo>
                    <a:pt x="78" y="61"/>
                    <a:pt x="78" y="61"/>
                    <a:pt x="78" y="61"/>
                  </a:cubicBezTo>
                  <a:cubicBezTo>
                    <a:pt x="79" y="62"/>
                    <a:pt x="80" y="62"/>
                    <a:pt x="81" y="62"/>
                  </a:cubicBezTo>
                  <a:cubicBezTo>
                    <a:pt x="81" y="65"/>
                    <a:pt x="81" y="65"/>
                    <a:pt x="81" y="65"/>
                  </a:cubicBezTo>
                  <a:cubicBezTo>
                    <a:pt x="81" y="66"/>
                    <a:pt x="82" y="66"/>
                    <a:pt x="82" y="66"/>
                  </a:cubicBezTo>
                  <a:cubicBezTo>
                    <a:pt x="84" y="66"/>
                    <a:pt x="84" y="66"/>
                    <a:pt x="84" y="66"/>
                  </a:cubicBezTo>
                  <a:cubicBezTo>
                    <a:pt x="84" y="66"/>
                    <a:pt x="85" y="66"/>
                    <a:pt x="85" y="65"/>
                  </a:cubicBezTo>
                  <a:cubicBezTo>
                    <a:pt x="86" y="63"/>
                    <a:pt x="86" y="63"/>
                    <a:pt x="86" y="63"/>
                  </a:cubicBezTo>
                  <a:cubicBezTo>
                    <a:pt x="87" y="62"/>
                    <a:pt x="87" y="62"/>
                    <a:pt x="88" y="61"/>
                  </a:cubicBezTo>
                  <a:cubicBezTo>
                    <a:pt x="91" y="62"/>
                    <a:pt x="91" y="62"/>
                    <a:pt x="91" y="62"/>
                  </a:cubicBezTo>
                  <a:cubicBezTo>
                    <a:pt x="91" y="62"/>
                    <a:pt x="91" y="62"/>
                    <a:pt x="91" y="62"/>
                  </a:cubicBezTo>
                  <a:cubicBezTo>
                    <a:pt x="92" y="62"/>
                    <a:pt x="92" y="62"/>
                    <a:pt x="92" y="61"/>
                  </a:cubicBezTo>
                  <a:cubicBezTo>
                    <a:pt x="93" y="60"/>
                    <a:pt x="93" y="60"/>
                    <a:pt x="93" y="60"/>
                  </a:cubicBezTo>
                  <a:cubicBezTo>
                    <a:pt x="93" y="60"/>
                    <a:pt x="93" y="60"/>
                    <a:pt x="93" y="59"/>
                  </a:cubicBezTo>
                  <a:cubicBezTo>
                    <a:pt x="93" y="59"/>
                    <a:pt x="93" y="59"/>
                    <a:pt x="93" y="59"/>
                  </a:cubicBezTo>
                  <a:cubicBezTo>
                    <a:pt x="91" y="57"/>
                    <a:pt x="91" y="57"/>
                    <a:pt x="91" y="57"/>
                  </a:cubicBezTo>
                  <a:cubicBezTo>
                    <a:pt x="91" y="57"/>
                    <a:pt x="91" y="57"/>
                    <a:pt x="91" y="57"/>
                  </a:cubicBezTo>
                  <a:close/>
                  <a:moveTo>
                    <a:pt x="86" y="55"/>
                  </a:moveTo>
                  <a:cubicBezTo>
                    <a:pt x="86" y="57"/>
                    <a:pt x="85" y="58"/>
                    <a:pt x="83" y="58"/>
                  </a:cubicBezTo>
                  <a:cubicBezTo>
                    <a:pt x="82" y="58"/>
                    <a:pt x="80" y="57"/>
                    <a:pt x="80" y="55"/>
                  </a:cubicBezTo>
                  <a:cubicBezTo>
                    <a:pt x="80" y="54"/>
                    <a:pt x="82" y="52"/>
                    <a:pt x="83" y="52"/>
                  </a:cubicBezTo>
                  <a:cubicBezTo>
                    <a:pt x="85" y="52"/>
                    <a:pt x="86" y="54"/>
                    <a:pt x="86" y="55"/>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Segoe UI"/>
                <a:ea typeface="+mn-ea"/>
                <a:cs typeface="+mn-cs"/>
              </a:endParaRPr>
            </a:p>
          </p:txBody>
        </p:sp>
      </p:grpSp>
      <p:sp>
        <p:nvSpPr>
          <p:cNvPr id="25" name="TextBox 24"/>
          <p:cNvSpPr txBox="1"/>
          <p:nvPr/>
        </p:nvSpPr>
        <p:spPr>
          <a:xfrm>
            <a:off x="1144463" y="3224296"/>
            <a:ext cx="751236" cy="506901"/>
          </a:xfrm>
          <a:prstGeom prst="rect">
            <a:avLst/>
          </a:prstGeom>
          <a:noFill/>
        </p:spPr>
        <p:txBody>
          <a:bodyPr wrap="none" lIns="179285" tIns="143428" rIns="179285" bIns="143428" rtlCol="0">
            <a:spAutoFit/>
          </a:bodyPr>
          <a:lstStyle/>
          <a:p>
            <a:pPr marL="0" marR="0" lvl="0" indent="0" algn="l" defTabSz="896386" rtl="0" eaLnBrk="1" fontAlgn="auto" latinLnBrk="0" hangingPunct="1">
              <a:lnSpc>
                <a:spcPct val="90000"/>
              </a:lnSpc>
              <a:spcBef>
                <a:spcPts val="0"/>
              </a:spcBef>
              <a:spcAft>
                <a:spcPts val="588"/>
              </a:spcAft>
              <a:buClrTx/>
              <a:buSzTx/>
              <a:buFontTx/>
              <a:buNone/>
              <a:tabLst/>
              <a:defRPr/>
            </a:pPr>
            <a:r>
              <a:rPr kumimoji="0" lang="en-US" sz="1568" b="1" i="0" u="none" strike="noStrike" kern="0" cap="none" spc="0" normalizeH="0" baseline="0" noProof="0">
                <a:ln>
                  <a:noFill/>
                </a:ln>
                <a:gradFill>
                  <a:gsLst>
                    <a:gs pos="2917">
                      <a:srgbClr val="1A1A1A">
                        <a:lumMod val="50000"/>
                      </a:srgbClr>
                    </a:gs>
                    <a:gs pos="30000">
                      <a:srgbClr val="1A1A1A">
                        <a:lumMod val="50000"/>
                      </a:srgbClr>
                    </a:gs>
                  </a:gsLst>
                  <a:lin ang="5400000" scaled="0"/>
                </a:gradFill>
                <a:effectLst/>
                <a:uLnTx/>
                <a:uFillTx/>
                <a:latin typeface="Segoe UI"/>
                <a:ea typeface="+mn-ea"/>
                <a:cs typeface="+mn-cs"/>
              </a:rPr>
              <a:t>DEV</a:t>
            </a:r>
          </a:p>
        </p:txBody>
      </p:sp>
      <p:pic>
        <p:nvPicPr>
          <p:cNvPr id="56" name="Picture 55"/>
          <p:cNvPicPr>
            <a:picLocks/>
          </p:cNvPicPr>
          <p:nvPr/>
        </p:nvPicPr>
        <p:blipFill>
          <a:blip r:embed="rId9"/>
          <a:stretch>
            <a:fillRect/>
          </a:stretch>
        </p:blipFill>
        <p:spPr>
          <a:xfrm>
            <a:off x="2581197" y="2885633"/>
            <a:ext cx="121204" cy="134464"/>
          </a:xfrm>
          <a:prstGeom prst="rect">
            <a:avLst/>
          </a:prstGeom>
        </p:spPr>
      </p:pic>
      <p:pic>
        <p:nvPicPr>
          <p:cNvPr id="57" name="Picture 56"/>
          <p:cNvPicPr>
            <a:picLocks/>
          </p:cNvPicPr>
          <p:nvPr/>
        </p:nvPicPr>
        <p:blipFill>
          <a:blip r:embed="rId9"/>
          <a:stretch>
            <a:fillRect/>
          </a:stretch>
        </p:blipFill>
        <p:spPr>
          <a:xfrm flipH="1">
            <a:off x="2850343" y="2885633"/>
            <a:ext cx="121204" cy="134464"/>
          </a:xfrm>
          <a:prstGeom prst="rect">
            <a:avLst/>
          </a:prstGeom>
        </p:spPr>
      </p:pic>
      <p:sp>
        <p:nvSpPr>
          <p:cNvPr id="58" name="TextBox 57"/>
          <p:cNvSpPr txBox="1"/>
          <p:nvPr/>
        </p:nvSpPr>
        <p:spPr>
          <a:xfrm>
            <a:off x="2402004" y="3224296"/>
            <a:ext cx="751802" cy="506901"/>
          </a:xfrm>
          <a:prstGeom prst="rect">
            <a:avLst/>
          </a:prstGeom>
          <a:noFill/>
        </p:spPr>
        <p:txBody>
          <a:bodyPr wrap="none" lIns="179285" tIns="143428" rIns="179285" bIns="143428" rtlCol="0">
            <a:spAutoFit/>
          </a:bodyPr>
          <a:lstStyle/>
          <a:p>
            <a:pPr marL="0" marR="0" lvl="0" indent="0" algn="l" defTabSz="896386" rtl="0" eaLnBrk="1" fontAlgn="auto" latinLnBrk="0" hangingPunct="1">
              <a:lnSpc>
                <a:spcPct val="90000"/>
              </a:lnSpc>
              <a:spcBef>
                <a:spcPts val="0"/>
              </a:spcBef>
              <a:spcAft>
                <a:spcPts val="588"/>
              </a:spcAft>
              <a:buClrTx/>
              <a:buSzTx/>
              <a:buFontTx/>
              <a:buNone/>
              <a:tabLst/>
              <a:defRPr/>
            </a:pPr>
            <a:r>
              <a:rPr kumimoji="0" lang="en-US" sz="1568" b="1"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OPS</a:t>
            </a:r>
          </a:p>
        </p:txBody>
      </p:sp>
    </p:spTree>
    <p:extLst>
      <p:ext uri="{BB962C8B-B14F-4D97-AF65-F5344CB8AC3E}">
        <p14:creationId xmlns:p14="http://schemas.microsoft.com/office/powerpoint/2010/main" val="679020657"/>
      </p:ext>
    </p:extLst>
  </p:cSld>
  <p:clrMapOvr>
    <a:masterClrMapping/>
  </p:clrMapOvr>
  <p:transition>
    <p:fade/>
  </p:transition>
</p:sld>
</file>

<file path=ppt/slides/slide12.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B886026-BC46-40CF-ACF8-38590E50712C}"/>
              </a:ext>
            </a:extLst>
          </p:cNvPr>
          <p:cNvSpPr>
            <a:spLocks noGrp="1"/>
          </p:cNvSpPr>
          <p:nvPr>
            <p:ph type="body" sz="quarter" idx="10"/>
          </p:nvPr>
        </p:nvSpPr>
        <p:spPr>
          <a:xfrm>
            <a:off x="426425" y="945256"/>
            <a:ext cx="11338166" cy="276999"/>
          </a:xfrm>
        </p:spPr>
        <p:txBody>
          <a:bodyPr/>
          <a:lstStyle/>
          <a:p>
            <a:r>
              <a:rPr lang="en-US" sz="1800">
                <a:solidFill>
                  <a:schemeClr val="tx1">
                    <a:lumMod val="65000"/>
                    <a:lumOff val="35000"/>
                  </a:schemeClr>
                </a:solidFill>
              </a:rPr>
              <a:t>People. Process. Products.</a:t>
            </a:r>
          </a:p>
        </p:txBody>
      </p:sp>
      <p:sp>
        <p:nvSpPr>
          <p:cNvPr id="4" name="Title 3">
            <a:extLst>
              <a:ext uri="{FF2B5EF4-FFF2-40B4-BE49-F238E27FC236}">
                <a16:creationId xmlns:a16="http://schemas.microsoft.com/office/drawing/2014/main" id="{528D9A12-71BC-4CBB-A872-E706804636BF}"/>
              </a:ext>
            </a:extLst>
          </p:cNvPr>
          <p:cNvSpPr>
            <a:spLocks noGrp="1"/>
          </p:cNvSpPr>
          <p:nvPr>
            <p:ph type="title"/>
          </p:nvPr>
        </p:nvSpPr>
        <p:spPr/>
        <p:txBody>
          <a:bodyPr/>
          <a:lstStyle/>
          <a:p>
            <a:r>
              <a:rPr lang="en-US" spc="-98"/>
              <a:t>What is DevOps?</a:t>
            </a:r>
          </a:p>
        </p:txBody>
      </p:sp>
      <p:grpSp>
        <p:nvGrpSpPr>
          <p:cNvPr id="38" name="Group 37">
            <a:extLst>
              <a:ext uri="{FF2B5EF4-FFF2-40B4-BE49-F238E27FC236}">
                <a16:creationId xmlns:a16="http://schemas.microsoft.com/office/drawing/2014/main" id="{2EC9AE04-AF68-4BE2-A10B-4484F4319989}"/>
              </a:ext>
            </a:extLst>
          </p:cNvPr>
          <p:cNvGrpSpPr/>
          <p:nvPr/>
        </p:nvGrpSpPr>
        <p:grpSpPr>
          <a:xfrm>
            <a:off x="426425" y="1890756"/>
            <a:ext cx="5306540" cy="3886006"/>
            <a:chOff x="366076" y="1432242"/>
            <a:chExt cx="4716106" cy="3964491"/>
          </a:xfrm>
        </p:grpSpPr>
        <p:sp>
          <p:nvSpPr>
            <p:cNvPr id="40" name="Rectangle 39">
              <a:extLst>
                <a:ext uri="{FF2B5EF4-FFF2-40B4-BE49-F238E27FC236}">
                  <a16:creationId xmlns:a16="http://schemas.microsoft.com/office/drawing/2014/main" id="{DD5BFA80-E8ED-4D15-9EC6-1C69B990053C}"/>
                </a:ext>
              </a:extLst>
            </p:cNvPr>
            <p:cNvSpPr/>
            <p:nvPr/>
          </p:nvSpPr>
          <p:spPr bwMode="auto">
            <a:xfrm>
              <a:off x="366076" y="1432242"/>
              <a:ext cx="4716106" cy="396449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34445" tIns="761853" rIns="179259" bIns="143407"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745" b="0" i="0" u="none" strike="noStrike" kern="1200" cap="none" spc="0" normalizeH="0" baseline="0" noProof="0">
                  <a:ln>
                    <a:noFill/>
                  </a:ln>
                  <a:solidFill>
                    <a:srgbClr val="1A1A1A"/>
                  </a:solidFill>
                  <a:effectLst/>
                  <a:uLnTx/>
                  <a:uFillTx/>
                  <a:latin typeface="Segoe UI"/>
                  <a:ea typeface="+mn-ea"/>
                  <a:cs typeface="+mn-cs"/>
                </a:rPr>
                <a:t>DevOps is the union of </a:t>
              </a:r>
              <a:r>
                <a:rPr kumimoji="0" lang="en-US" sz="2745" b="1" i="0" u="none" strike="noStrike" kern="1200" cap="none" spc="0" normalizeH="0" baseline="0" noProof="0">
                  <a:ln>
                    <a:noFill/>
                  </a:ln>
                  <a:solidFill>
                    <a:srgbClr val="0078D7"/>
                  </a:solidFill>
                  <a:effectLst/>
                  <a:uLnTx/>
                  <a:uFillTx/>
                  <a:latin typeface="Segoe UI"/>
                  <a:ea typeface="+mn-ea"/>
                  <a:cs typeface="+mn-cs"/>
                </a:rPr>
                <a:t>people</a:t>
              </a:r>
              <a:r>
                <a:rPr kumimoji="0" lang="en-US" sz="2745" b="0" i="0" u="none" strike="noStrike" kern="1200" cap="none" spc="0" normalizeH="0" baseline="0" noProof="0">
                  <a:ln>
                    <a:noFill/>
                  </a:ln>
                  <a:solidFill>
                    <a:srgbClr val="1A1A1A"/>
                  </a:solidFill>
                  <a:effectLst/>
                  <a:uLnTx/>
                  <a:uFillTx/>
                  <a:latin typeface="Segoe UI"/>
                  <a:ea typeface="+mn-ea"/>
                  <a:cs typeface="+mn-cs"/>
                </a:rPr>
                <a:t>, </a:t>
              </a:r>
              <a:r>
                <a:rPr kumimoji="0" lang="en-US" sz="2745" b="1" i="0" u="none" strike="noStrike" kern="1200" cap="none" spc="0" normalizeH="0" baseline="0" noProof="0">
                  <a:ln>
                    <a:noFill/>
                  </a:ln>
                  <a:solidFill>
                    <a:srgbClr val="0078D7"/>
                  </a:solidFill>
                  <a:effectLst/>
                  <a:uLnTx/>
                  <a:uFillTx/>
                  <a:latin typeface="Segoe UI"/>
                  <a:ea typeface="+mn-ea"/>
                  <a:cs typeface="+mn-cs"/>
                </a:rPr>
                <a:t>process</a:t>
              </a:r>
              <a:r>
                <a:rPr kumimoji="0" lang="en-US" sz="2745" b="0" i="0" u="none" strike="noStrike" kern="1200" cap="none" spc="0" normalizeH="0" baseline="0" noProof="0">
                  <a:ln>
                    <a:noFill/>
                  </a:ln>
                  <a:solidFill>
                    <a:srgbClr val="1A1A1A"/>
                  </a:solidFill>
                  <a:effectLst/>
                  <a:uLnTx/>
                  <a:uFillTx/>
                  <a:latin typeface="Segoe UI"/>
                  <a:ea typeface="+mn-ea"/>
                  <a:cs typeface="+mn-cs"/>
                </a:rPr>
                <a:t>, and </a:t>
              </a:r>
              <a:r>
                <a:rPr kumimoji="0" lang="en-US" sz="2745" b="1" i="0" u="none" strike="noStrike" kern="1200" cap="none" spc="0" normalizeH="0" baseline="0" noProof="0">
                  <a:ln>
                    <a:noFill/>
                  </a:ln>
                  <a:solidFill>
                    <a:srgbClr val="0078D7"/>
                  </a:solidFill>
                  <a:effectLst/>
                  <a:uLnTx/>
                  <a:uFillTx/>
                  <a:latin typeface="Segoe UI"/>
                  <a:ea typeface="+mn-ea"/>
                  <a:cs typeface="+mn-cs"/>
                </a:rPr>
                <a:t>products</a:t>
              </a:r>
              <a:r>
                <a:rPr kumimoji="0" lang="en-US" sz="2745" b="0" i="0" u="none" strike="noStrike" kern="1200" cap="none" spc="0" normalizeH="0" baseline="0" noProof="0">
                  <a:ln>
                    <a:noFill/>
                  </a:ln>
                  <a:solidFill>
                    <a:srgbClr val="1A1A1A"/>
                  </a:solidFill>
                  <a:effectLst/>
                  <a:uLnTx/>
                  <a:uFillTx/>
                  <a:latin typeface="Segoe UI"/>
                  <a:ea typeface="+mn-ea"/>
                  <a:cs typeface="+mn-cs"/>
                </a:rPr>
                <a:t> to enable continuous delivery of value to your end users.</a:t>
              </a:r>
            </a:p>
          </p:txBody>
        </p:sp>
        <p:sp>
          <p:nvSpPr>
            <p:cNvPr id="43" name="Rectangle 42">
              <a:extLst>
                <a:ext uri="{FF2B5EF4-FFF2-40B4-BE49-F238E27FC236}">
                  <a16:creationId xmlns:a16="http://schemas.microsoft.com/office/drawing/2014/main" id="{2F8088B3-00CA-4565-A4F2-49A69D180CE0}"/>
                </a:ext>
              </a:extLst>
            </p:cNvPr>
            <p:cNvSpPr/>
            <p:nvPr/>
          </p:nvSpPr>
          <p:spPr>
            <a:xfrm>
              <a:off x="366077" y="1432242"/>
              <a:ext cx="687151" cy="1098688"/>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273" b="0" i="0" u="none" strike="noStrike" kern="0" cap="none" spc="-10" normalizeH="0" baseline="0" noProof="0">
                  <a:ln w="3175">
                    <a:noFill/>
                  </a:ln>
                  <a:solidFill>
                    <a:srgbClr val="0078D7"/>
                  </a:solidFill>
                  <a:effectLst/>
                  <a:uLnTx/>
                  <a:uFillTx/>
                  <a:latin typeface="Rockwell Extra Bold" panose="02060903040505020403" pitchFamily="18" charset="0"/>
                  <a:ea typeface="+mn-ea"/>
                  <a:cs typeface="Segoe UI" pitchFamily="34" charset="0"/>
                </a:rPr>
                <a:t>“</a:t>
              </a:r>
              <a:endParaRPr kumimoji="0" lang="en-US" sz="6273" b="0" i="0" u="none" strike="noStrike" kern="0" cap="none" spc="0" normalizeH="0" baseline="0" noProof="0">
                <a:ln>
                  <a:noFill/>
                </a:ln>
                <a:solidFill>
                  <a:srgbClr val="0078D7"/>
                </a:solidFill>
                <a:effectLst/>
                <a:uLnTx/>
                <a:uFillTx/>
                <a:latin typeface="Segoe UI"/>
                <a:ea typeface="+mn-ea"/>
                <a:cs typeface="+mn-cs"/>
              </a:endParaRPr>
            </a:p>
          </p:txBody>
        </p:sp>
        <p:sp>
          <p:nvSpPr>
            <p:cNvPr id="37" name="Rectangle 36">
              <a:extLst>
                <a:ext uri="{FF2B5EF4-FFF2-40B4-BE49-F238E27FC236}">
                  <a16:creationId xmlns:a16="http://schemas.microsoft.com/office/drawing/2014/main" id="{90933A4D-4859-4CF1-9E2F-B6522C3D957A}"/>
                </a:ext>
              </a:extLst>
            </p:cNvPr>
            <p:cNvSpPr/>
            <p:nvPr/>
          </p:nvSpPr>
          <p:spPr>
            <a:xfrm>
              <a:off x="3728097" y="3396602"/>
              <a:ext cx="673739" cy="1077243"/>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273" b="0" i="0" u="none" strike="noStrike" kern="0" cap="none" spc="-10" normalizeH="0" baseline="0" noProof="0">
                  <a:ln w="3175">
                    <a:noFill/>
                  </a:ln>
                  <a:solidFill>
                    <a:srgbClr val="0078D7"/>
                  </a:solidFill>
                  <a:effectLst/>
                  <a:uLnTx/>
                  <a:uFillTx/>
                  <a:latin typeface="Rockwell Extra Bold" panose="02060903040505020403" pitchFamily="18" charset="0"/>
                  <a:ea typeface="+mn-ea"/>
                  <a:cs typeface="Segoe UI" pitchFamily="34" charset="0"/>
                </a:rPr>
                <a:t>”</a:t>
              </a:r>
              <a:endParaRPr kumimoji="0" lang="en-US" sz="6273" b="0" i="0" u="none" strike="noStrike" kern="0" cap="none" spc="0" normalizeH="0" baseline="0" noProof="0">
                <a:ln>
                  <a:noFill/>
                </a:ln>
                <a:solidFill>
                  <a:srgbClr val="0078D7"/>
                </a:solidFill>
                <a:effectLst/>
                <a:uLnTx/>
                <a:uFillTx/>
                <a:latin typeface="Segoe UI"/>
                <a:ea typeface="+mn-ea"/>
                <a:cs typeface="+mn-cs"/>
              </a:endParaRPr>
            </a:p>
          </p:txBody>
        </p:sp>
      </p:grpSp>
      <p:sp>
        <p:nvSpPr>
          <p:cNvPr id="51" name="Oval 50">
            <a:extLst>
              <a:ext uri="{FF2B5EF4-FFF2-40B4-BE49-F238E27FC236}">
                <a16:creationId xmlns:a16="http://schemas.microsoft.com/office/drawing/2014/main" id="{3C946028-2F07-4CC9-B487-50F1C2859698}"/>
              </a:ext>
            </a:extLst>
          </p:cNvPr>
          <p:cNvSpPr/>
          <p:nvPr/>
        </p:nvSpPr>
        <p:spPr bwMode="auto">
          <a:xfrm>
            <a:off x="6763713" y="1382869"/>
            <a:ext cx="4428530" cy="4445011"/>
          </a:xfrm>
          <a:prstGeom prst="ellipse">
            <a:avLst/>
          </a:prstGeom>
          <a:noFill/>
          <a:ln>
            <a:solidFill>
              <a:schemeClr val="tx1">
                <a:lumMod val="50000"/>
                <a:lumOff val="5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DB8E49D4-4CAC-45F7-863B-618A6CA49982}"/>
              </a:ext>
            </a:extLst>
          </p:cNvPr>
          <p:cNvSpPr/>
          <p:nvPr/>
        </p:nvSpPr>
        <p:spPr bwMode="auto">
          <a:xfrm>
            <a:off x="7158699" y="1135170"/>
            <a:ext cx="1269392" cy="1274116"/>
          </a:xfrm>
          <a:prstGeom prst="ellipse">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t>Build&amp; Test</a:t>
            </a:r>
          </a:p>
        </p:txBody>
      </p:sp>
      <p:grpSp>
        <p:nvGrpSpPr>
          <p:cNvPr id="53" name="Group 52">
            <a:extLst>
              <a:ext uri="{FF2B5EF4-FFF2-40B4-BE49-F238E27FC236}">
                <a16:creationId xmlns:a16="http://schemas.microsoft.com/office/drawing/2014/main" id="{29929064-DF06-4EF7-9BA7-BC3483725B39}"/>
              </a:ext>
            </a:extLst>
          </p:cNvPr>
          <p:cNvGrpSpPr/>
          <p:nvPr/>
        </p:nvGrpSpPr>
        <p:grpSpPr>
          <a:xfrm>
            <a:off x="8098393" y="2760586"/>
            <a:ext cx="1658276" cy="1817180"/>
            <a:chOff x="5375754" y="2898175"/>
            <a:chExt cx="1568588" cy="1718897"/>
          </a:xfrm>
        </p:grpSpPr>
        <p:sp>
          <p:nvSpPr>
            <p:cNvPr id="54" name="Business Trans large">
              <a:extLst>
                <a:ext uri="{FF2B5EF4-FFF2-40B4-BE49-F238E27FC236}">
                  <a16:creationId xmlns:a16="http://schemas.microsoft.com/office/drawing/2014/main" id="{8D16BFF0-BA65-412B-94C9-D67AA44A0D80}"/>
                </a:ext>
              </a:extLst>
            </p:cNvPr>
            <p:cNvSpPr txBox="1"/>
            <p:nvPr/>
          </p:nvSpPr>
          <p:spPr>
            <a:xfrm>
              <a:off x="5375754" y="3228293"/>
              <a:ext cx="1568588" cy="1058660"/>
            </a:xfrm>
            <a:prstGeom prst="rect">
              <a:avLst/>
            </a:prstGeom>
            <a:noFill/>
            <a:ln w="25400">
              <a:noFill/>
              <a:miter lim="800000"/>
            </a:ln>
          </p:spPr>
          <p:txBody>
            <a:bodyPr wrap="square" lIns="0" tIns="0" rIns="0" bIns="0" rtlCol="0" anchor="ctr">
              <a:noAutofit/>
            </a:bodyPr>
            <a:lstStyle/>
            <a:p>
              <a:pPr marL="0" marR="0" lvl="0" indent="0" algn="ctr" defTabSz="896010" rtl="0" eaLnBrk="1" fontAlgn="auto" latinLnBrk="0" hangingPunct="1">
                <a:lnSpc>
                  <a:spcPct val="90000"/>
                </a:lnSpc>
                <a:spcBef>
                  <a:spcPts val="769"/>
                </a:spcBef>
                <a:spcAft>
                  <a:spcPts val="0"/>
                </a:spcAft>
                <a:buClrTx/>
                <a:buSzTx/>
                <a:buFontTx/>
                <a:buNone/>
                <a:tabLst/>
                <a:defRPr/>
              </a:pPr>
              <a:r>
                <a:rPr kumimoji="0" lang="en-US" sz="1765" b="0" i="0" u="none" strike="noStrike" kern="1200" cap="none" spc="10" normalizeH="0" baseline="0" noProof="0">
                  <a:ln w="3175">
                    <a:noFill/>
                  </a:ln>
                  <a:solidFill>
                    <a:srgbClr val="0D0D0D"/>
                  </a:solidFill>
                  <a:effectLst/>
                  <a:uLnTx/>
                  <a:uFillTx/>
                  <a:latin typeface="Segoe UI"/>
                  <a:ea typeface="+mn-ea"/>
                  <a:cs typeface="Segoe UI Semilight" panose="020B0402040204020203" pitchFamily="34" charset="0"/>
                </a:rPr>
                <a:t>Continuous</a:t>
              </a:r>
              <a:br>
                <a:rPr kumimoji="0" lang="en-US" sz="1765" b="0" i="0" u="none" strike="noStrike" kern="1200" cap="none" spc="10" normalizeH="0" baseline="0" noProof="0">
                  <a:ln w="3175">
                    <a:noFill/>
                  </a:ln>
                  <a:solidFill>
                    <a:srgbClr val="0D0D0D"/>
                  </a:solidFill>
                  <a:effectLst/>
                  <a:uLnTx/>
                  <a:uFillTx/>
                  <a:latin typeface="Segoe UI"/>
                  <a:ea typeface="+mn-ea"/>
                  <a:cs typeface="Segoe UI Semilight" panose="020B0402040204020203" pitchFamily="34" charset="0"/>
                </a:rPr>
              </a:br>
              <a:r>
                <a:rPr kumimoji="0" lang="en-US" sz="1765" b="0" i="0" u="none" strike="noStrike" kern="1200" cap="none" spc="10" normalizeH="0" baseline="0" noProof="0">
                  <a:ln w="3175">
                    <a:noFill/>
                  </a:ln>
                  <a:solidFill>
                    <a:srgbClr val="0D0D0D"/>
                  </a:solidFill>
                  <a:effectLst/>
                  <a:uLnTx/>
                  <a:uFillTx/>
                  <a:latin typeface="Segoe UI"/>
                  <a:ea typeface="+mn-ea"/>
                  <a:cs typeface="Segoe UI Semilight" panose="020B0402040204020203" pitchFamily="34" charset="0"/>
                </a:rPr>
                <a:t>Delivery</a:t>
              </a:r>
            </a:p>
          </p:txBody>
        </p:sp>
        <p:grpSp>
          <p:nvGrpSpPr>
            <p:cNvPr id="55" name="Group 54">
              <a:extLst>
                <a:ext uri="{FF2B5EF4-FFF2-40B4-BE49-F238E27FC236}">
                  <a16:creationId xmlns:a16="http://schemas.microsoft.com/office/drawing/2014/main" id="{2D227A8E-BD89-428C-9CD4-5D72D5B56E2A}"/>
                </a:ext>
              </a:extLst>
            </p:cNvPr>
            <p:cNvGrpSpPr/>
            <p:nvPr/>
          </p:nvGrpSpPr>
          <p:grpSpPr>
            <a:xfrm>
              <a:off x="5404710" y="2898175"/>
              <a:ext cx="1513009" cy="1718897"/>
              <a:chOff x="13906501" y="3922655"/>
              <a:chExt cx="619125" cy="703377"/>
            </a:xfrm>
          </p:grpSpPr>
          <p:sp>
            <p:nvSpPr>
              <p:cNvPr id="56" name="Freeform 17">
                <a:extLst>
                  <a:ext uri="{FF2B5EF4-FFF2-40B4-BE49-F238E27FC236}">
                    <a16:creationId xmlns:a16="http://schemas.microsoft.com/office/drawing/2014/main" id="{C0BB35B1-36DA-41B6-82C0-B7307F0022F0}"/>
                  </a:ext>
                </a:extLst>
              </p:cNvPr>
              <p:cNvSpPr>
                <a:spLocks/>
              </p:cNvSpPr>
              <p:nvPr/>
            </p:nvSpPr>
            <p:spPr bwMode="auto">
              <a:xfrm>
                <a:off x="14216063" y="3986213"/>
                <a:ext cx="309563" cy="595312"/>
              </a:xfrm>
              <a:custGeom>
                <a:avLst/>
                <a:gdLst>
                  <a:gd name="T0" fmla="*/ 29 w 81"/>
                  <a:gd name="T1" fmla="*/ 0 h 157"/>
                  <a:gd name="T2" fmla="*/ 81 w 81"/>
                  <a:gd name="T3" fmla="*/ 76 h 157"/>
                  <a:gd name="T4" fmla="*/ 0 w 81"/>
                  <a:gd name="T5" fmla="*/ 157 h 157"/>
                </a:gdLst>
                <a:ahLst/>
                <a:cxnLst>
                  <a:cxn ang="0">
                    <a:pos x="T0" y="T1"/>
                  </a:cxn>
                  <a:cxn ang="0">
                    <a:pos x="T2" y="T3"/>
                  </a:cxn>
                  <a:cxn ang="0">
                    <a:pos x="T4" y="T5"/>
                  </a:cxn>
                </a:cxnLst>
                <a:rect l="0" t="0" r="r" b="b"/>
                <a:pathLst>
                  <a:path w="81" h="157">
                    <a:moveTo>
                      <a:pt x="29" y="0"/>
                    </a:moveTo>
                    <a:cubicBezTo>
                      <a:pt x="59" y="12"/>
                      <a:pt x="81" y="41"/>
                      <a:pt x="81" y="76"/>
                    </a:cubicBezTo>
                    <a:cubicBezTo>
                      <a:pt x="81" y="121"/>
                      <a:pt x="45" y="157"/>
                      <a:pt x="0" y="157"/>
                    </a:cubicBezTo>
                  </a:path>
                </a:pathLst>
              </a:custGeom>
              <a:noFill/>
              <a:ln w="15875"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1A1A1A">
                      <a:lumMod val="50000"/>
                      <a:lumOff val="50000"/>
                    </a:srgbClr>
                  </a:solidFill>
                  <a:effectLst/>
                  <a:uLnTx/>
                  <a:uFillTx/>
                  <a:latin typeface="Segoe UI"/>
                  <a:ea typeface="MS PGothic" panose="020B0600070205080204" pitchFamily="34" charset="-128"/>
                  <a:cs typeface="+mn-cs"/>
                </a:endParaRPr>
              </a:p>
            </p:txBody>
          </p:sp>
          <p:sp>
            <p:nvSpPr>
              <p:cNvPr id="57" name="Freeform 18">
                <a:extLst>
                  <a:ext uri="{FF2B5EF4-FFF2-40B4-BE49-F238E27FC236}">
                    <a16:creationId xmlns:a16="http://schemas.microsoft.com/office/drawing/2014/main" id="{AE5E9BEA-A2DD-4578-90C1-902E9A1DFB1F}"/>
                  </a:ext>
                </a:extLst>
              </p:cNvPr>
              <p:cNvSpPr>
                <a:spLocks/>
              </p:cNvSpPr>
              <p:nvPr/>
            </p:nvSpPr>
            <p:spPr bwMode="auto">
              <a:xfrm>
                <a:off x="13906501" y="3967163"/>
                <a:ext cx="309563" cy="596900"/>
              </a:xfrm>
              <a:custGeom>
                <a:avLst/>
                <a:gdLst>
                  <a:gd name="T0" fmla="*/ 52 w 81"/>
                  <a:gd name="T1" fmla="*/ 157 h 157"/>
                  <a:gd name="T2" fmla="*/ 0 w 81"/>
                  <a:gd name="T3" fmla="*/ 81 h 157"/>
                  <a:gd name="T4" fmla="*/ 81 w 81"/>
                  <a:gd name="T5" fmla="*/ 0 h 157"/>
                </a:gdLst>
                <a:ahLst/>
                <a:cxnLst>
                  <a:cxn ang="0">
                    <a:pos x="T0" y="T1"/>
                  </a:cxn>
                  <a:cxn ang="0">
                    <a:pos x="T2" y="T3"/>
                  </a:cxn>
                  <a:cxn ang="0">
                    <a:pos x="T4" y="T5"/>
                  </a:cxn>
                </a:cxnLst>
                <a:rect l="0" t="0" r="r" b="b"/>
                <a:pathLst>
                  <a:path w="81" h="157">
                    <a:moveTo>
                      <a:pt x="52" y="157"/>
                    </a:moveTo>
                    <a:cubicBezTo>
                      <a:pt x="21" y="145"/>
                      <a:pt x="0" y="116"/>
                      <a:pt x="0" y="81"/>
                    </a:cubicBezTo>
                    <a:cubicBezTo>
                      <a:pt x="0" y="36"/>
                      <a:pt x="36" y="0"/>
                      <a:pt x="81" y="0"/>
                    </a:cubicBezTo>
                  </a:path>
                </a:pathLst>
              </a:custGeom>
              <a:noFill/>
              <a:ln w="15875"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1A1A1A">
                      <a:lumMod val="50000"/>
                      <a:lumOff val="50000"/>
                    </a:srgbClr>
                  </a:solidFill>
                  <a:effectLst/>
                  <a:uLnTx/>
                  <a:uFillTx/>
                  <a:latin typeface="Segoe UI"/>
                  <a:ea typeface="MS PGothic" panose="020B0600070205080204" pitchFamily="34" charset="-128"/>
                  <a:cs typeface="+mn-cs"/>
                </a:endParaRPr>
              </a:p>
            </p:txBody>
          </p:sp>
          <p:sp>
            <p:nvSpPr>
              <p:cNvPr id="58" name="Line 19">
                <a:extLst>
                  <a:ext uri="{FF2B5EF4-FFF2-40B4-BE49-F238E27FC236}">
                    <a16:creationId xmlns:a16="http://schemas.microsoft.com/office/drawing/2014/main" id="{E096815D-3301-4085-B4B8-DEFFC64F4A98}"/>
                  </a:ext>
                </a:extLst>
              </p:cNvPr>
              <p:cNvSpPr>
                <a:spLocks noChangeShapeType="1"/>
              </p:cNvSpPr>
              <p:nvPr/>
            </p:nvSpPr>
            <p:spPr bwMode="auto">
              <a:xfrm>
                <a:off x="14216063" y="4221163"/>
                <a:ext cx="0" cy="0"/>
              </a:xfrm>
              <a:prstGeom prst="line">
                <a:avLst/>
              </a:prstGeom>
              <a:noFill/>
              <a:ln w="1270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S PGothic" panose="020B0600070205080204" pitchFamily="34" charset="-128"/>
                  <a:cs typeface="+mn-cs"/>
                </a:endParaRPr>
              </a:p>
            </p:txBody>
          </p:sp>
          <p:sp>
            <p:nvSpPr>
              <p:cNvPr id="59" name="Freeform 20">
                <a:extLst>
                  <a:ext uri="{FF2B5EF4-FFF2-40B4-BE49-F238E27FC236}">
                    <a16:creationId xmlns:a16="http://schemas.microsoft.com/office/drawing/2014/main" id="{30B333D4-859E-4FAE-8847-3FAF1DBB426B}"/>
                  </a:ext>
                </a:extLst>
              </p:cNvPr>
              <p:cNvSpPr>
                <a:spLocks/>
              </p:cNvSpPr>
              <p:nvPr/>
            </p:nvSpPr>
            <p:spPr bwMode="auto">
              <a:xfrm>
                <a:off x="14214339" y="3922655"/>
                <a:ext cx="41550" cy="87427"/>
              </a:xfrm>
              <a:custGeom>
                <a:avLst/>
                <a:gdLst>
                  <a:gd name="T0" fmla="*/ 0 w 48"/>
                  <a:gd name="T1" fmla="*/ 101 h 101"/>
                  <a:gd name="T2" fmla="*/ 48 w 48"/>
                  <a:gd name="T3" fmla="*/ 51 h 101"/>
                  <a:gd name="T4" fmla="*/ 0 w 48"/>
                  <a:gd name="T5" fmla="*/ 0 h 101"/>
                </a:gdLst>
                <a:ahLst/>
                <a:cxnLst>
                  <a:cxn ang="0">
                    <a:pos x="T0" y="T1"/>
                  </a:cxn>
                  <a:cxn ang="0">
                    <a:pos x="T2" y="T3"/>
                  </a:cxn>
                  <a:cxn ang="0">
                    <a:pos x="T4" y="T5"/>
                  </a:cxn>
                </a:cxnLst>
                <a:rect l="0" t="0" r="r" b="b"/>
                <a:pathLst>
                  <a:path w="48" h="101">
                    <a:moveTo>
                      <a:pt x="0" y="101"/>
                    </a:moveTo>
                    <a:lnTo>
                      <a:pt x="48" y="51"/>
                    </a:lnTo>
                    <a:lnTo>
                      <a:pt x="0" y="0"/>
                    </a:ln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1A1A1A">
                      <a:lumMod val="50000"/>
                      <a:lumOff val="50000"/>
                    </a:srgbClr>
                  </a:solidFill>
                  <a:effectLst/>
                  <a:uLnTx/>
                  <a:uFillTx/>
                  <a:latin typeface="Segoe UI"/>
                  <a:ea typeface="MS PGothic" panose="020B0600070205080204" pitchFamily="34" charset="-128"/>
                  <a:cs typeface="+mn-cs"/>
                </a:endParaRPr>
              </a:p>
            </p:txBody>
          </p:sp>
          <p:sp>
            <p:nvSpPr>
              <p:cNvPr id="60" name="Line 21">
                <a:extLst>
                  <a:ext uri="{FF2B5EF4-FFF2-40B4-BE49-F238E27FC236}">
                    <a16:creationId xmlns:a16="http://schemas.microsoft.com/office/drawing/2014/main" id="{071F32D5-B94C-4FC7-A6F7-B8678D738062}"/>
                  </a:ext>
                </a:extLst>
              </p:cNvPr>
              <p:cNvSpPr>
                <a:spLocks noChangeShapeType="1"/>
              </p:cNvSpPr>
              <p:nvPr/>
            </p:nvSpPr>
            <p:spPr bwMode="auto">
              <a:xfrm>
                <a:off x="14216063" y="3967163"/>
                <a:ext cx="38100" cy="0"/>
              </a:xfrm>
              <a:prstGeom prst="line">
                <a:avLst/>
              </a:prstGeom>
              <a:noFill/>
              <a:ln w="1270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S PGothic" panose="020B0600070205080204" pitchFamily="34" charset="-128"/>
                  <a:cs typeface="+mn-cs"/>
                </a:endParaRPr>
              </a:p>
            </p:txBody>
          </p:sp>
          <p:sp>
            <p:nvSpPr>
              <p:cNvPr id="80" name="Freeform 22">
                <a:extLst>
                  <a:ext uri="{FF2B5EF4-FFF2-40B4-BE49-F238E27FC236}">
                    <a16:creationId xmlns:a16="http://schemas.microsoft.com/office/drawing/2014/main" id="{8D5762D9-5E19-4339-8209-6ECA4835A062}"/>
                  </a:ext>
                </a:extLst>
              </p:cNvPr>
              <p:cNvSpPr>
                <a:spLocks/>
              </p:cNvSpPr>
              <p:nvPr/>
            </p:nvSpPr>
            <p:spPr bwMode="auto">
              <a:xfrm>
                <a:off x="14177963" y="4538605"/>
                <a:ext cx="41550" cy="87427"/>
              </a:xfrm>
              <a:custGeom>
                <a:avLst/>
                <a:gdLst>
                  <a:gd name="T0" fmla="*/ 48 w 48"/>
                  <a:gd name="T1" fmla="*/ 0 h 101"/>
                  <a:gd name="T2" fmla="*/ 0 w 48"/>
                  <a:gd name="T3" fmla="*/ 50 h 101"/>
                  <a:gd name="T4" fmla="*/ 48 w 48"/>
                  <a:gd name="T5" fmla="*/ 101 h 101"/>
                </a:gdLst>
                <a:ahLst/>
                <a:cxnLst>
                  <a:cxn ang="0">
                    <a:pos x="T0" y="T1"/>
                  </a:cxn>
                  <a:cxn ang="0">
                    <a:pos x="T2" y="T3"/>
                  </a:cxn>
                  <a:cxn ang="0">
                    <a:pos x="T4" y="T5"/>
                  </a:cxn>
                </a:cxnLst>
                <a:rect l="0" t="0" r="r" b="b"/>
                <a:pathLst>
                  <a:path w="48" h="101">
                    <a:moveTo>
                      <a:pt x="48" y="0"/>
                    </a:moveTo>
                    <a:lnTo>
                      <a:pt x="0" y="50"/>
                    </a:lnTo>
                    <a:lnTo>
                      <a:pt x="48" y="101"/>
                    </a:ln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1A1A1A">
                      <a:lumMod val="50000"/>
                      <a:lumOff val="50000"/>
                    </a:srgbClr>
                  </a:solidFill>
                  <a:effectLst/>
                  <a:uLnTx/>
                  <a:uFillTx/>
                  <a:latin typeface="Segoe UI"/>
                  <a:ea typeface="MS PGothic" panose="020B0600070205080204" pitchFamily="34" charset="-128"/>
                  <a:cs typeface="+mn-cs"/>
                </a:endParaRPr>
              </a:p>
            </p:txBody>
          </p:sp>
          <p:sp>
            <p:nvSpPr>
              <p:cNvPr id="81" name="Line 23">
                <a:extLst>
                  <a:ext uri="{FF2B5EF4-FFF2-40B4-BE49-F238E27FC236}">
                    <a16:creationId xmlns:a16="http://schemas.microsoft.com/office/drawing/2014/main" id="{1D952B3C-B0C6-4D71-BB9F-3E44301B46E9}"/>
                  </a:ext>
                </a:extLst>
              </p:cNvPr>
              <p:cNvSpPr>
                <a:spLocks noChangeShapeType="1"/>
              </p:cNvSpPr>
              <p:nvPr/>
            </p:nvSpPr>
            <p:spPr bwMode="auto">
              <a:xfrm flipH="1">
                <a:off x="14177963" y="4581525"/>
                <a:ext cx="38100" cy="0"/>
              </a:xfrm>
              <a:prstGeom prst="line">
                <a:avLst/>
              </a:prstGeom>
              <a:noFill/>
              <a:ln w="1270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S PGothic" panose="020B0600070205080204" pitchFamily="34" charset="-128"/>
                  <a:cs typeface="+mn-cs"/>
                </a:endParaRPr>
              </a:p>
            </p:txBody>
          </p:sp>
        </p:grpSp>
      </p:grpSp>
      <p:sp>
        <p:nvSpPr>
          <p:cNvPr id="82" name="Oval 81">
            <a:extLst>
              <a:ext uri="{FF2B5EF4-FFF2-40B4-BE49-F238E27FC236}">
                <a16:creationId xmlns:a16="http://schemas.microsoft.com/office/drawing/2014/main" id="{72C08E3E-4120-43D7-9BCB-F6A7E0731BC8}"/>
              </a:ext>
            </a:extLst>
          </p:cNvPr>
          <p:cNvSpPr/>
          <p:nvPr/>
        </p:nvSpPr>
        <p:spPr bwMode="auto">
          <a:xfrm>
            <a:off x="9333146" y="997241"/>
            <a:ext cx="1269392" cy="1274116"/>
          </a:xfrm>
          <a:prstGeom prst="ellipse">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endParaRPr>
          </a:p>
        </p:txBody>
      </p:sp>
      <p:sp>
        <p:nvSpPr>
          <p:cNvPr id="83" name="TextBox 82">
            <a:extLst>
              <a:ext uri="{FF2B5EF4-FFF2-40B4-BE49-F238E27FC236}">
                <a16:creationId xmlns:a16="http://schemas.microsoft.com/office/drawing/2014/main" id="{D3AAAA1C-BB9D-4A08-8F4F-3BC791EC80EC}"/>
              </a:ext>
            </a:extLst>
          </p:cNvPr>
          <p:cNvSpPr txBox="1"/>
          <p:nvPr/>
        </p:nvSpPr>
        <p:spPr>
          <a:xfrm>
            <a:off x="9496319" y="1370760"/>
            <a:ext cx="933254" cy="506833"/>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t>Deploy</a:t>
            </a:r>
          </a:p>
        </p:txBody>
      </p:sp>
      <p:sp>
        <p:nvSpPr>
          <p:cNvPr id="84" name="Oval 83">
            <a:extLst>
              <a:ext uri="{FF2B5EF4-FFF2-40B4-BE49-F238E27FC236}">
                <a16:creationId xmlns:a16="http://schemas.microsoft.com/office/drawing/2014/main" id="{8B9E1685-271B-4D81-AA70-C9553CEA6024}"/>
              </a:ext>
            </a:extLst>
          </p:cNvPr>
          <p:cNvSpPr/>
          <p:nvPr/>
        </p:nvSpPr>
        <p:spPr bwMode="auto">
          <a:xfrm>
            <a:off x="10586370" y="2988021"/>
            <a:ext cx="1269392" cy="1274116"/>
          </a:xfrm>
          <a:prstGeom prst="ellipse">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endParaRPr>
          </a:p>
        </p:txBody>
      </p:sp>
      <p:sp>
        <p:nvSpPr>
          <p:cNvPr id="85" name="TextBox 84">
            <a:extLst>
              <a:ext uri="{FF2B5EF4-FFF2-40B4-BE49-F238E27FC236}">
                <a16:creationId xmlns:a16="http://schemas.microsoft.com/office/drawing/2014/main" id="{8683DB6F-EB64-4DE8-8FFA-557E3D0CD8AB}"/>
              </a:ext>
            </a:extLst>
          </p:cNvPr>
          <p:cNvSpPr txBox="1"/>
          <p:nvPr/>
        </p:nvSpPr>
        <p:spPr>
          <a:xfrm>
            <a:off x="10695738" y="3399603"/>
            <a:ext cx="1025587" cy="506833"/>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t>Operate</a:t>
            </a:r>
          </a:p>
        </p:txBody>
      </p:sp>
      <p:sp>
        <p:nvSpPr>
          <p:cNvPr id="86" name="Oval 85">
            <a:extLst>
              <a:ext uri="{FF2B5EF4-FFF2-40B4-BE49-F238E27FC236}">
                <a16:creationId xmlns:a16="http://schemas.microsoft.com/office/drawing/2014/main" id="{FA0DCE45-C3CE-4CCE-BC15-174B844F7489}"/>
              </a:ext>
            </a:extLst>
          </p:cNvPr>
          <p:cNvSpPr/>
          <p:nvPr/>
        </p:nvSpPr>
        <p:spPr bwMode="auto">
          <a:xfrm>
            <a:off x="9432555" y="4825248"/>
            <a:ext cx="1269392" cy="1274116"/>
          </a:xfrm>
          <a:prstGeom prst="ellipse">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endParaRPr>
          </a:p>
        </p:txBody>
      </p:sp>
      <p:sp>
        <p:nvSpPr>
          <p:cNvPr id="87" name="TextBox 86">
            <a:extLst>
              <a:ext uri="{FF2B5EF4-FFF2-40B4-BE49-F238E27FC236}">
                <a16:creationId xmlns:a16="http://schemas.microsoft.com/office/drawing/2014/main" id="{5FB68E7A-14DD-4325-BD98-2F250A9D97A5}"/>
              </a:ext>
            </a:extLst>
          </p:cNvPr>
          <p:cNvSpPr txBox="1"/>
          <p:nvPr/>
        </p:nvSpPr>
        <p:spPr>
          <a:xfrm>
            <a:off x="9496319" y="5015400"/>
            <a:ext cx="1162691" cy="941386"/>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t>Monitor </a:t>
            </a:r>
            <a:b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br>
            <a: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t>&amp; </a:t>
            </a:r>
            <a:b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br>
            <a: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t>Learn</a:t>
            </a:r>
          </a:p>
        </p:txBody>
      </p:sp>
      <p:sp>
        <p:nvSpPr>
          <p:cNvPr id="88" name="Oval 87">
            <a:extLst>
              <a:ext uri="{FF2B5EF4-FFF2-40B4-BE49-F238E27FC236}">
                <a16:creationId xmlns:a16="http://schemas.microsoft.com/office/drawing/2014/main" id="{DB79AF50-31B2-4B86-A38F-DC27728A5193}"/>
              </a:ext>
            </a:extLst>
          </p:cNvPr>
          <p:cNvSpPr/>
          <p:nvPr/>
        </p:nvSpPr>
        <p:spPr bwMode="auto">
          <a:xfrm>
            <a:off x="7160428" y="4849034"/>
            <a:ext cx="1269392" cy="1274116"/>
          </a:xfrm>
          <a:prstGeom prst="ellipse">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endParaRPr>
          </a:p>
        </p:txBody>
      </p:sp>
      <p:sp>
        <p:nvSpPr>
          <p:cNvPr id="89" name="TextBox 88">
            <a:extLst>
              <a:ext uri="{FF2B5EF4-FFF2-40B4-BE49-F238E27FC236}">
                <a16:creationId xmlns:a16="http://schemas.microsoft.com/office/drawing/2014/main" id="{7A2EFAB0-306F-4782-B61D-081FA72E24A4}"/>
              </a:ext>
            </a:extLst>
          </p:cNvPr>
          <p:cNvSpPr txBox="1"/>
          <p:nvPr/>
        </p:nvSpPr>
        <p:spPr>
          <a:xfrm>
            <a:off x="7212050" y="5015398"/>
            <a:ext cx="1162691" cy="941386"/>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t>Plan </a:t>
            </a:r>
            <a:b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br>
            <a: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t>&amp; </a:t>
            </a:r>
            <a:b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br>
            <a: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t>Track</a:t>
            </a:r>
          </a:p>
        </p:txBody>
      </p:sp>
      <p:sp>
        <p:nvSpPr>
          <p:cNvPr id="90" name="Oval 89">
            <a:extLst>
              <a:ext uri="{FF2B5EF4-FFF2-40B4-BE49-F238E27FC236}">
                <a16:creationId xmlns:a16="http://schemas.microsoft.com/office/drawing/2014/main" id="{140729EF-31D9-4DE9-9ACB-E76997DB7F27}"/>
              </a:ext>
            </a:extLst>
          </p:cNvPr>
          <p:cNvSpPr/>
          <p:nvPr/>
        </p:nvSpPr>
        <p:spPr bwMode="auto">
          <a:xfrm>
            <a:off x="6006614" y="3014647"/>
            <a:ext cx="1269392" cy="1274116"/>
          </a:xfrm>
          <a:prstGeom prst="ellipse">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endParaRPr>
          </a:p>
        </p:txBody>
      </p:sp>
      <p:sp>
        <p:nvSpPr>
          <p:cNvPr id="91" name="TextBox 90">
            <a:extLst>
              <a:ext uri="{FF2B5EF4-FFF2-40B4-BE49-F238E27FC236}">
                <a16:creationId xmlns:a16="http://schemas.microsoft.com/office/drawing/2014/main" id="{12C0A6E8-B5E2-42BA-91CA-85A9A189289C}"/>
              </a:ext>
            </a:extLst>
          </p:cNvPr>
          <p:cNvSpPr txBox="1"/>
          <p:nvPr/>
        </p:nvSpPr>
        <p:spPr>
          <a:xfrm>
            <a:off x="6068981" y="3397895"/>
            <a:ext cx="1162691" cy="506901"/>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a:ln>
                  <a:noFill/>
                </a:ln>
                <a:solidFill>
                  <a:srgbClr val="0D0D0D"/>
                </a:solidFill>
                <a:effectLst/>
                <a:uLnTx/>
                <a:uFillTx/>
                <a:latin typeface="Segoe UI"/>
                <a:ea typeface="Segoe UI" pitchFamily="34" charset="0"/>
                <a:cs typeface="Segoe UI" pitchFamily="34" charset="0"/>
              </a:rPr>
              <a:t>Develop</a:t>
            </a:r>
          </a:p>
        </p:txBody>
      </p:sp>
    </p:spTree>
    <p:extLst>
      <p:ext uri="{BB962C8B-B14F-4D97-AF65-F5344CB8AC3E}">
        <p14:creationId xmlns:p14="http://schemas.microsoft.com/office/powerpoint/2010/main" val="394510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3.xml><?xml version="1.0" encoding="utf-8"?>
<p:sld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66FF8-2A3A-491F-BA92-5FCD8A6452BF}"/>
              </a:ext>
            </a:extLst>
          </p:cNvPr>
          <p:cNvSpPr>
            <a:spLocks noGrp="1"/>
          </p:cNvSpPr>
          <p:nvPr>
            <p:ph type="title"/>
          </p:nvPr>
        </p:nvSpPr>
        <p:spPr/>
        <p:txBody>
          <a:bodyPr/>
          <a:lstStyle/>
          <a:p>
            <a:r>
              <a:rPr lang="en-US"/>
              <a:t>High Performance DevOps Companies Achieve…</a:t>
            </a:r>
          </a:p>
        </p:txBody>
      </p:sp>
      <p:sp>
        <p:nvSpPr>
          <p:cNvPr id="5" name="Oval 4">
            <a:extLst>
              <a:ext uri="{FF2B5EF4-FFF2-40B4-BE49-F238E27FC236}">
                <a16:creationId xmlns:a16="http://schemas.microsoft.com/office/drawing/2014/main" id="{7DC79322-E155-48F1-8E16-8D93E80D38D6}"/>
              </a:ext>
            </a:extLst>
          </p:cNvPr>
          <p:cNvSpPr/>
          <p:nvPr/>
        </p:nvSpPr>
        <p:spPr bwMode="auto">
          <a:xfrm>
            <a:off x="3976397" y="1525435"/>
            <a:ext cx="4430632" cy="4430632"/>
          </a:xfrm>
          <a:prstGeom prst="ellipse">
            <a:avLst/>
          </a:prstGeom>
          <a:noFill/>
          <a:ln w="15875">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916FD833-5E5C-498C-8EED-F196F1D36EFE}"/>
              </a:ext>
            </a:extLst>
          </p:cNvPr>
          <p:cNvGrpSpPr/>
          <p:nvPr/>
        </p:nvGrpSpPr>
        <p:grpSpPr>
          <a:xfrm>
            <a:off x="4569107" y="2914761"/>
            <a:ext cx="3245214" cy="1651981"/>
            <a:chOff x="4472882" y="2898175"/>
            <a:chExt cx="3376665" cy="1718897"/>
          </a:xfrm>
        </p:grpSpPr>
        <p:sp>
          <p:nvSpPr>
            <p:cNvPr id="25" name="Business Trans large">
              <a:extLst>
                <a:ext uri="{FF2B5EF4-FFF2-40B4-BE49-F238E27FC236}">
                  <a16:creationId xmlns:a16="http://schemas.microsoft.com/office/drawing/2014/main" id="{2CD03AF8-A42D-4265-841D-677CF2D0243D}"/>
                </a:ext>
              </a:extLst>
            </p:cNvPr>
            <p:cNvSpPr txBox="1"/>
            <p:nvPr/>
          </p:nvSpPr>
          <p:spPr>
            <a:xfrm>
              <a:off x="4472882" y="3228293"/>
              <a:ext cx="3376665" cy="1058660"/>
            </a:xfrm>
            <a:prstGeom prst="rect">
              <a:avLst/>
            </a:prstGeom>
            <a:noFill/>
            <a:ln w="25400">
              <a:noFill/>
              <a:miter lim="800000"/>
            </a:ln>
          </p:spPr>
          <p:txBody>
            <a:bodyPr wrap="square" lIns="0" tIns="0" rIns="0" bIns="0" rtlCol="0" anchor="ctr">
              <a:noAutofit/>
            </a:bodyPr>
            <a:lstStyle/>
            <a:p>
              <a:pPr marL="0" marR="0" lvl="0" indent="0" algn="ctr" defTabSz="896010" rtl="0" eaLnBrk="1" fontAlgn="auto" latinLnBrk="0" hangingPunct="1">
                <a:lnSpc>
                  <a:spcPct val="90000"/>
                </a:lnSpc>
                <a:spcBef>
                  <a:spcPts val="769"/>
                </a:spcBef>
                <a:spcAft>
                  <a:spcPts val="0"/>
                </a:spcAft>
                <a:buClrTx/>
                <a:buSzTx/>
                <a:buFontTx/>
                <a:buNone/>
                <a:tabLst/>
                <a:defRPr/>
              </a:pPr>
              <a:r>
                <a:rPr kumimoji="0" lang="en-US" sz="2307" b="0" i="0" u="none" strike="noStrike" kern="1200" cap="none" spc="10" normalizeH="0" baseline="0" noProof="0">
                  <a:ln w="3175">
                    <a:noFill/>
                  </a:ln>
                  <a:solidFill>
                    <a:srgbClr val="0078D7"/>
                  </a:solidFill>
                  <a:effectLst/>
                  <a:uLnTx/>
                  <a:uFillTx/>
                  <a:latin typeface="Segoe UI"/>
                  <a:ea typeface="+mn-ea"/>
                  <a:cs typeface="Segoe UI Semilight" panose="020B0402040204020203" pitchFamily="34" charset="0"/>
                </a:rPr>
                <a:t>DevOps</a:t>
              </a:r>
            </a:p>
          </p:txBody>
        </p:sp>
        <p:grpSp>
          <p:nvGrpSpPr>
            <p:cNvPr id="26" name="Group 25">
              <a:extLst>
                <a:ext uri="{FF2B5EF4-FFF2-40B4-BE49-F238E27FC236}">
                  <a16:creationId xmlns:a16="http://schemas.microsoft.com/office/drawing/2014/main" id="{FDCCC534-5302-4D6B-A124-2A0A1474A37E}"/>
                </a:ext>
              </a:extLst>
            </p:cNvPr>
            <p:cNvGrpSpPr/>
            <p:nvPr/>
          </p:nvGrpSpPr>
          <p:grpSpPr>
            <a:xfrm>
              <a:off x="5404710" y="2898175"/>
              <a:ext cx="1513009" cy="1718897"/>
              <a:chOff x="13906501" y="3922655"/>
              <a:chExt cx="619125" cy="703377"/>
            </a:xfrm>
          </p:grpSpPr>
          <p:sp>
            <p:nvSpPr>
              <p:cNvPr id="27" name="Freeform 17">
                <a:extLst>
                  <a:ext uri="{FF2B5EF4-FFF2-40B4-BE49-F238E27FC236}">
                    <a16:creationId xmlns:a16="http://schemas.microsoft.com/office/drawing/2014/main" id="{9CADBCEA-1921-4FAE-BFB1-9D24D4C43353}"/>
                  </a:ext>
                </a:extLst>
              </p:cNvPr>
              <p:cNvSpPr>
                <a:spLocks/>
              </p:cNvSpPr>
              <p:nvPr/>
            </p:nvSpPr>
            <p:spPr bwMode="auto">
              <a:xfrm>
                <a:off x="14216063" y="3986213"/>
                <a:ext cx="309563" cy="595312"/>
              </a:xfrm>
              <a:custGeom>
                <a:avLst/>
                <a:gdLst>
                  <a:gd name="T0" fmla="*/ 29 w 81"/>
                  <a:gd name="T1" fmla="*/ 0 h 157"/>
                  <a:gd name="T2" fmla="*/ 81 w 81"/>
                  <a:gd name="T3" fmla="*/ 76 h 157"/>
                  <a:gd name="T4" fmla="*/ 0 w 81"/>
                  <a:gd name="T5" fmla="*/ 157 h 157"/>
                </a:gdLst>
                <a:ahLst/>
                <a:cxnLst>
                  <a:cxn ang="0">
                    <a:pos x="T0" y="T1"/>
                  </a:cxn>
                  <a:cxn ang="0">
                    <a:pos x="T2" y="T3"/>
                  </a:cxn>
                  <a:cxn ang="0">
                    <a:pos x="T4" y="T5"/>
                  </a:cxn>
                </a:cxnLst>
                <a:rect l="0" t="0" r="r" b="b"/>
                <a:pathLst>
                  <a:path w="81" h="157">
                    <a:moveTo>
                      <a:pt x="29" y="0"/>
                    </a:moveTo>
                    <a:cubicBezTo>
                      <a:pt x="59" y="12"/>
                      <a:pt x="81" y="41"/>
                      <a:pt x="81" y="76"/>
                    </a:cubicBezTo>
                    <a:cubicBezTo>
                      <a:pt x="81" y="121"/>
                      <a:pt x="45" y="157"/>
                      <a:pt x="0" y="157"/>
                    </a:cubicBez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30" b="0" i="0" u="none" strike="noStrike" kern="0" cap="none" spc="0" normalizeH="0" baseline="0" noProof="0">
                  <a:ln>
                    <a:noFill/>
                  </a:ln>
                  <a:solidFill>
                    <a:srgbClr val="FFFFFF"/>
                  </a:solidFill>
                  <a:effectLst/>
                  <a:uLnTx/>
                  <a:uFillTx/>
                  <a:latin typeface="Segoe UI"/>
                  <a:ea typeface="MS PGothic" panose="020B0600070205080204" pitchFamily="34" charset="-128"/>
                  <a:cs typeface="+mn-cs"/>
                </a:endParaRPr>
              </a:p>
            </p:txBody>
          </p:sp>
          <p:sp>
            <p:nvSpPr>
              <p:cNvPr id="28" name="Freeform 18">
                <a:extLst>
                  <a:ext uri="{FF2B5EF4-FFF2-40B4-BE49-F238E27FC236}">
                    <a16:creationId xmlns:a16="http://schemas.microsoft.com/office/drawing/2014/main" id="{274AEF39-62E1-4F35-AFD9-F77FCE551A6A}"/>
                  </a:ext>
                </a:extLst>
              </p:cNvPr>
              <p:cNvSpPr>
                <a:spLocks/>
              </p:cNvSpPr>
              <p:nvPr/>
            </p:nvSpPr>
            <p:spPr bwMode="auto">
              <a:xfrm>
                <a:off x="13906501" y="3967163"/>
                <a:ext cx="309563" cy="596900"/>
              </a:xfrm>
              <a:custGeom>
                <a:avLst/>
                <a:gdLst>
                  <a:gd name="T0" fmla="*/ 52 w 81"/>
                  <a:gd name="T1" fmla="*/ 157 h 157"/>
                  <a:gd name="T2" fmla="*/ 0 w 81"/>
                  <a:gd name="T3" fmla="*/ 81 h 157"/>
                  <a:gd name="T4" fmla="*/ 81 w 81"/>
                  <a:gd name="T5" fmla="*/ 0 h 157"/>
                </a:gdLst>
                <a:ahLst/>
                <a:cxnLst>
                  <a:cxn ang="0">
                    <a:pos x="T0" y="T1"/>
                  </a:cxn>
                  <a:cxn ang="0">
                    <a:pos x="T2" y="T3"/>
                  </a:cxn>
                  <a:cxn ang="0">
                    <a:pos x="T4" y="T5"/>
                  </a:cxn>
                </a:cxnLst>
                <a:rect l="0" t="0" r="r" b="b"/>
                <a:pathLst>
                  <a:path w="81" h="157">
                    <a:moveTo>
                      <a:pt x="52" y="157"/>
                    </a:moveTo>
                    <a:cubicBezTo>
                      <a:pt x="21" y="145"/>
                      <a:pt x="0" y="116"/>
                      <a:pt x="0" y="81"/>
                    </a:cubicBezTo>
                    <a:cubicBezTo>
                      <a:pt x="0" y="36"/>
                      <a:pt x="36" y="0"/>
                      <a:pt x="81" y="0"/>
                    </a:cubicBez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30" b="0" i="0" u="none" strike="noStrike" kern="0" cap="none" spc="0" normalizeH="0" baseline="0" noProof="0">
                  <a:ln>
                    <a:noFill/>
                  </a:ln>
                  <a:solidFill>
                    <a:srgbClr val="FFFFFF"/>
                  </a:solidFill>
                  <a:effectLst/>
                  <a:uLnTx/>
                  <a:uFillTx/>
                  <a:latin typeface="Segoe UI"/>
                  <a:ea typeface="MS PGothic" panose="020B0600070205080204" pitchFamily="34" charset="-128"/>
                  <a:cs typeface="+mn-cs"/>
                </a:endParaRPr>
              </a:p>
            </p:txBody>
          </p:sp>
          <p:sp>
            <p:nvSpPr>
              <p:cNvPr id="29" name="Line 19">
                <a:extLst>
                  <a:ext uri="{FF2B5EF4-FFF2-40B4-BE49-F238E27FC236}">
                    <a16:creationId xmlns:a16="http://schemas.microsoft.com/office/drawing/2014/main" id="{0EF69B14-10CF-4668-AE90-5214B8CC8BD2}"/>
                  </a:ext>
                </a:extLst>
              </p:cNvPr>
              <p:cNvSpPr>
                <a:spLocks noChangeShapeType="1"/>
              </p:cNvSpPr>
              <p:nvPr/>
            </p:nvSpPr>
            <p:spPr bwMode="auto">
              <a:xfrm>
                <a:off x="14216063" y="4221163"/>
                <a:ext cx="0" cy="0"/>
              </a:xfrm>
              <a:prstGeom prst="line">
                <a:avLst/>
              </a:prstGeom>
              <a:noFill/>
              <a:ln w="1270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30" b="0" i="0" u="none" strike="noStrike" kern="0" cap="none" spc="0" normalizeH="0" baseline="0" noProof="0">
                  <a:ln>
                    <a:noFill/>
                  </a:ln>
                  <a:solidFill>
                    <a:srgbClr val="FFFFFF"/>
                  </a:solidFill>
                  <a:effectLst/>
                  <a:uLnTx/>
                  <a:uFillTx/>
                  <a:latin typeface="Segoe UI"/>
                  <a:ea typeface="MS PGothic" panose="020B0600070205080204" pitchFamily="34" charset="-128"/>
                  <a:cs typeface="+mn-cs"/>
                </a:endParaRPr>
              </a:p>
            </p:txBody>
          </p:sp>
          <p:sp>
            <p:nvSpPr>
              <p:cNvPr id="30" name="Freeform 20">
                <a:extLst>
                  <a:ext uri="{FF2B5EF4-FFF2-40B4-BE49-F238E27FC236}">
                    <a16:creationId xmlns:a16="http://schemas.microsoft.com/office/drawing/2014/main" id="{B85D31B1-D40E-4FD5-94EB-BBABFDE34D6F}"/>
                  </a:ext>
                </a:extLst>
              </p:cNvPr>
              <p:cNvSpPr>
                <a:spLocks/>
              </p:cNvSpPr>
              <p:nvPr/>
            </p:nvSpPr>
            <p:spPr bwMode="auto">
              <a:xfrm>
                <a:off x="14214339" y="3922655"/>
                <a:ext cx="41550" cy="87427"/>
              </a:xfrm>
              <a:custGeom>
                <a:avLst/>
                <a:gdLst>
                  <a:gd name="T0" fmla="*/ 0 w 48"/>
                  <a:gd name="T1" fmla="*/ 101 h 101"/>
                  <a:gd name="T2" fmla="*/ 48 w 48"/>
                  <a:gd name="T3" fmla="*/ 51 h 101"/>
                  <a:gd name="T4" fmla="*/ 0 w 48"/>
                  <a:gd name="T5" fmla="*/ 0 h 101"/>
                </a:gdLst>
                <a:ahLst/>
                <a:cxnLst>
                  <a:cxn ang="0">
                    <a:pos x="T0" y="T1"/>
                  </a:cxn>
                  <a:cxn ang="0">
                    <a:pos x="T2" y="T3"/>
                  </a:cxn>
                  <a:cxn ang="0">
                    <a:pos x="T4" y="T5"/>
                  </a:cxn>
                </a:cxnLst>
                <a:rect l="0" t="0" r="r" b="b"/>
                <a:pathLst>
                  <a:path w="48" h="101">
                    <a:moveTo>
                      <a:pt x="0" y="101"/>
                    </a:moveTo>
                    <a:lnTo>
                      <a:pt x="48" y="51"/>
                    </a:lnTo>
                    <a:lnTo>
                      <a:pt x="0" y="0"/>
                    </a:ln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30" b="0" i="0" u="none" strike="noStrike" kern="0" cap="none" spc="0" normalizeH="0" baseline="0" noProof="0">
                  <a:ln>
                    <a:noFill/>
                  </a:ln>
                  <a:solidFill>
                    <a:srgbClr val="FFFFFF"/>
                  </a:solidFill>
                  <a:effectLst/>
                  <a:uLnTx/>
                  <a:uFillTx/>
                  <a:latin typeface="Segoe UI"/>
                  <a:ea typeface="MS PGothic" panose="020B0600070205080204" pitchFamily="34" charset="-128"/>
                  <a:cs typeface="+mn-cs"/>
                </a:endParaRPr>
              </a:p>
            </p:txBody>
          </p:sp>
          <p:sp>
            <p:nvSpPr>
              <p:cNvPr id="31" name="Line 21">
                <a:extLst>
                  <a:ext uri="{FF2B5EF4-FFF2-40B4-BE49-F238E27FC236}">
                    <a16:creationId xmlns:a16="http://schemas.microsoft.com/office/drawing/2014/main" id="{84A2EDF3-D329-4480-86A4-6146F91A126C}"/>
                  </a:ext>
                </a:extLst>
              </p:cNvPr>
              <p:cNvSpPr>
                <a:spLocks noChangeShapeType="1"/>
              </p:cNvSpPr>
              <p:nvPr/>
            </p:nvSpPr>
            <p:spPr bwMode="auto">
              <a:xfrm>
                <a:off x="14216063" y="3967163"/>
                <a:ext cx="38100" cy="0"/>
              </a:xfrm>
              <a:prstGeom prst="line">
                <a:avLst/>
              </a:prstGeom>
              <a:noFill/>
              <a:ln w="1270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30" b="0" i="0" u="none" strike="noStrike" kern="0" cap="none" spc="0" normalizeH="0" baseline="0" noProof="0">
                  <a:ln>
                    <a:noFill/>
                  </a:ln>
                  <a:solidFill>
                    <a:srgbClr val="FFFFFF"/>
                  </a:solidFill>
                  <a:effectLst/>
                  <a:uLnTx/>
                  <a:uFillTx/>
                  <a:latin typeface="Segoe UI"/>
                  <a:ea typeface="MS PGothic" panose="020B0600070205080204" pitchFamily="34" charset="-128"/>
                  <a:cs typeface="+mn-cs"/>
                </a:endParaRPr>
              </a:p>
            </p:txBody>
          </p:sp>
          <p:sp>
            <p:nvSpPr>
              <p:cNvPr id="32" name="Freeform 22">
                <a:extLst>
                  <a:ext uri="{FF2B5EF4-FFF2-40B4-BE49-F238E27FC236}">
                    <a16:creationId xmlns:a16="http://schemas.microsoft.com/office/drawing/2014/main" id="{21035745-1781-456E-99B9-4BA49DB1E1DA}"/>
                  </a:ext>
                </a:extLst>
              </p:cNvPr>
              <p:cNvSpPr>
                <a:spLocks/>
              </p:cNvSpPr>
              <p:nvPr/>
            </p:nvSpPr>
            <p:spPr bwMode="auto">
              <a:xfrm>
                <a:off x="14177963" y="4538605"/>
                <a:ext cx="41550" cy="87427"/>
              </a:xfrm>
              <a:custGeom>
                <a:avLst/>
                <a:gdLst>
                  <a:gd name="T0" fmla="*/ 48 w 48"/>
                  <a:gd name="T1" fmla="*/ 0 h 101"/>
                  <a:gd name="T2" fmla="*/ 0 w 48"/>
                  <a:gd name="T3" fmla="*/ 50 h 101"/>
                  <a:gd name="T4" fmla="*/ 48 w 48"/>
                  <a:gd name="T5" fmla="*/ 101 h 101"/>
                </a:gdLst>
                <a:ahLst/>
                <a:cxnLst>
                  <a:cxn ang="0">
                    <a:pos x="T0" y="T1"/>
                  </a:cxn>
                  <a:cxn ang="0">
                    <a:pos x="T2" y="T3"/>
                  </a:cxn>
                  <a:cxn ang="0">
                    <a:pos x="T4" y="T5"/>
                  </a:cxn>
                </a:cxnLst>
                <a:rect l="0" t="0" r="r" b="b"/>
                <a:pathLst>
                  <a:path w="48" h="101">
                    <a:moveTo>
                      <a:pt x="48" y="0"/>
                    </a:moveTo>
                    <a:lnTo>
                      <a:pt x="0" y="50"/>
                    </a:lnTo>
                    <a:lnTo>
                      <a:pt x="48" y="101"/>
                    </a:ln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30" b="0" i="0" u="none" strike="noStrike" kern="0" cap="none" spc="0" normalizeH="0" baseline="0" noProof="0">
                  <a:ln>
                    <a:noFill/>
                  </a:ln>
                  <a:solidFill>
                    <a:srgbClr val="FFFFFF"/>
                  </a:solidFill>
                  <a:effectLst/>
                  <a:uLnTx/>
                  <a:uFillTx/>
                  <a:latin typeface="Segoe UI"/>
                  <a:ea typeface="MS PGothic" panose="020B0600070205080204" pitchFamily="34" charset="-128"/>
                  <a:cs typeface="+mn-cs"/>
                </a:endParaRPr>
              </a:p>
            </p:txBody>
          </p:sp>
          <p:sp>
            <p:nvSpPr>
              <p:cNvPr id="33" name="Line 23">
                <a:extLst>
                  <a:ext uri="{FF2B5EF4-FFF2-40B4-BE49-F238E27FC236}">
                    <a16:creationId xmlns:a16="http://schemas.microsoft.com/office/drawing/2014/main" id="{A8D8F7A0-BF14-4E15-9F67-699A471099A0}"/>
                  </a:ext>
                </a:extLst>
              </p:cNvPr>
              <p:cNvSpPr>
                <a:spLocks noChangeShapeType="1"/>
              </p:cNvSpPr>
              <p:nvPr/>
            </p:nvSpPr>
            <p:spPr bwMode="auto">
              <a:xfrm flipH="1">
                <a:off x="14177963" y="4581525"/>
                <a:ext cx="38100" cy="0"/>
              </a:xfrm>
              <a:prstGeom prst="line">
                <a:avLst/>
              </a:prstGeom>
              <a:noFill/>
              <a:ln w="1270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87868" tIns="43933" rIns="87868" bIns="43933" numCol="1" anchor="t" anchorCtr="0" compatLnSpc="1">
                <a:prstTxWarp prst="textNoShape">
                  <a:avLst/>
                </a:prstTxWarp>
              </a:bodyPr>
              <a:lstStyle/>
              <a:p>
                <a:pPr marL="0" marR="0" lvl="0" indent="0" algn="l" defTabSz="895337" rtl="0" eaLnBrk="0" fontAlgn="base" latinLnBrk="0" hangingPunct="0">
                  <a:lnSpc>
                    <a:spcPct val="100000"/>
                  </a:lnSpc>
                  <a:spcBef>
                    <a:spcPct val="0"/>
                  </a:spcBef>
                  <a:spcAft>
                    <a:spcPct val="0"/>
                  </a:spcAft>
                  <a:buClrTx/>
                  <a:buSzTx/>
                  <a:buFontTx/>
                  <a:buNone/>
                  <a:tabLst/>
                  <a:defRPr/>
                </a:pPr>
                <a:endParaRPr kumimoji="0" lang="en-US" sz="1730" b="0" i="0" u="none" strike="noStrike" kern="0" cap="none" spc="0" normalizeH="0" baseline="0" noProof="0">
                  <a:ln>
                    <a:noFill/>
                  </a:ln>
                  <a:solidFill>
                    <a:srgbClr val="FFFFFF"/>
                  </a:solidFill>
                  <a:effectLst/>
                  <a:uLnTx/>
                  <a:uFillTx/>
                  <a:latin typeface="Segoe UI"/>
                  <a:ea typeface="MS PGothic" panose="020B0600070205080204" pitchFamily="34" charset="-128"/>
                  <a:cs typeface="+mn-cs"/>
                </a:endParaRPr>
              </a:p>
            </p:txBody>
          </p:sp>
        </p:grpSp>
      </p:grpSp>
      <p:sp>
        <p:nvSpPr>
          <p:cNvPr id="34" name="TextBox 33">
            <a:extLst>
              <a:ext uri="{FF2B5EF4-FFF2-40B4-BE49-F238E27FC236}">
                <a16:creationId xmlns:a16="http://schemas.microsoft.com/office/drawing/2014/main" id="{0623446B-E240-4C0D-BB72-E30E53787AE4}"/>
              </a:ext>
            </a:extLst>
          </p:cNvPr>
          <p:cNvSpPr txBox="1"/>
          <p:nvPr/>
        </p:nvSpPr>
        <p:spPr>
          <a:xfrm>
            <a:off x="3817686" y="6346730"/>
            <a:ext cx="8320701" cy="415299"/>
          </a:xfrm>
          <a:prstGeom prst="rect">
            <a:avLst/>
          </a:prstGeom>
          <a:noFill/>
        </p:spPr>
        <p:txBody>
          <a:bodyPr wrap="none" lIns="168827" tIns="135061" rIns="168827" bIns="135061" rtlCol="0">
            <a:spAutoFit/>
          </a:bodyPr>
          <a:lstStyle/>
          <a:p>
            <a:pPr marL="0" marR="0" lvl="0" indent="0" algn="r" defTabSz="860879" rtl="0" eaLnBrk="1" fontAlgn="auto" latinLnBrk="0" hangingPunct="1">
              <a:lnSpc>
                <a:spcPct val="90000"/>
              </a:lnSpc>
              <a:spcBef>
                <a:spcPts val="0"/>
              </a:spcBef>
              <a:spcAft>
                <a:spcPts val="553"/>
              </a:spcAft>
              <a:buClrTx/>
              <a:buSzTx/>
              <a:buFontTx/>
              <a:buNone/>
              <a:tabLst/>
              <a:defRPr/>
            </a:pPr>
            <a:r>
              <a:rPr kumimoji="0" lang="en-US" sz="1029" b="0" i="0" u="none" strike="noStrike" kern="0" cap="none" spc="0" normalizeH="0" baseline="0" noProof="0">
                <a:ln>
                  <a:noFill/>
                </a:ln>
                <a:solidFill>
                  <a:srgbClr val="737373"/>
                </a:solidFill>
                <a:effectLst/>
                <a:uLnTx/>
                <a:uFillTx/>
                <a:latin typeface="Segoe UI Light"/>
                <a:ea typeface="+mn-ea"/>
                <a:cs typeface="+mn-cs"/>
              </a:rPr>
              <a:t>Source: </a:t>
            </a:r>
            <a:r>
              <a:rPr kumimoji="0" lang="en-GB" sz="1029" b="0" i="0" u="none" strike="noStrike" kern="0" cap="none" spc="0" normalizeH="0" baseline="0" noProof="0">
                <a:ln>
                  <a:noFill/>
                </a:ln>
                <a:solidFill>
                  <a:srgbClr val="737373"/>
                </a:solidFill>
                <a:effectLst/>
                <a:uLnTx/>
                <a:uFillTx/>
                <a:latin typeface="Segoe UI Light"/>
                <a:ea typeface="+mn-ea"/>
                <a:cs typeface="+mn-cs"/>
              </a:rPr>
              <a:t>2018 Accelerate: State of DevOps: Strategies for a New Economy." N. Forsgren, J. Humble, G. Kim. DevOps Research and Assessment (DORA)</a:t>
            </a:r>
            <a:endParaRPr kumimoji="0" lang="en-US" sz="1029" b="0" i="0" u="none" strike="noStrike" kern="0" cap="none" spc="0" normalizeH="0" baseline="0" noProof="0">
              <a:ln>
                <a:noFill/>
              </a:ln>
              <a:solidFill>
                <a:srgbClr val="737373"/>
              </a:solidFill>
              <a:effectLst/>
              <a:uLnTx/>
              <a:uFillTx/>
              <a:latin typeface="Segoe UI Light"/>
              <a:ea typeface="+mn-ea"/>
              <a:cs typeface="+mn-cs"/>
            </a:endParaRPr>
          </a:p>
        </p:txBody>
      </p:sp>
      <p:sp>
        <p:nvSpPr>
          <p:cNvPr id="38" name="Rectangle 37">
            <a:extLst>
              <a:ext uri="{FF2B5EF4-FFF2-40B4-BE49-F238E27FC236}">
                <a16:creationId xmlns:a16="http://schemas.microsoft.com/office/drawing/2014/main" id="{6061EA94-CADE-4612-9B54-C2FF3F35947F}"/>
              </a:ext>
            </a:extLst>
          </p:cNvPr>
          <p:cNvSpPr/>
          <p:nvPr/>
        </p:nvSpPr>
        <p:spPr>
          <a:xfrm>
            <a:off x="1201746" y="3254399"/>
            <a:ext cx="2051267" cy="904991"/>
          </a:xfrm>
          <a:prstGeom prst="rect">
            <a:avLst/>
          </a:prstGeom>
        </p:spPr>
        <p:txBody>
          <a:bodyPr wrap="none">
            <a:spAutoFit/>
          </a:bodyPr>
          <a:lstStyle/>
          <a:p>
            <a:pPr marL="0" marR="0" lvl="0" indent="0" algn="ctr" defTabSz="896010" rtl="0" eaLnBrk="1" fontAlgn="auto" latinLnBrk="0" hangingPunct="1">
              <a:lnSpc>
                <a:spcPct val="100000"/>
              </a:lnSpc>
              <a:spcBef>
                <a:spcPts val="769"/>
              </a:spcBef>
              <a:spcAft>
                <a:spcPts val="0"/>
              </a:spcAft>
              <a:buClrTx/>
              <a:buSzTx/>
              <a:buFontTx/>
              <a:buNone/>
              <a:tabLst/>
              <a:defRPr/>
            </a:pPr>
            <a:r>
              <a:rPr kumimoji="0" lang="en-US" sz="2307" b="0" i="0" u="none" strike="noStrike" kern="1200" cap="none" spc="10" normalizeH="0" baseline="0" noProof="0">
                <a:ln w="3175">
                  <a:noFill/>
                </a:ln>
                <a:solidFill>
                  <a:srgbClr val="1A1A1A"/>
                </a:solidFill>
                <a:effectLst/>
                <a:uLnTx/>
                <a:uFillTx/>
                <a:latin typeface="Segoe UI Semibold"/>
                <a:ea typeface="+mn-ea"/>
                <a:cs typeface="Segoe UI Semilight" panose="020B0402040204020203" pitchFamily="34" charset="0"/>
              </a:rPr>
              <a:t>Faster</a:t>
            </a:r>
          </a:p>
          <a:p>
            <a:pPr marL="0" marR="0" lvl="0" indent="0" algn="ctr" defTabSz="896010" rtl="0" eaLnBrk="1" fontAlgn="auto" latinLnBrk="0" hangingPunct="1">
              <a:lnSpc>
                <a:spcPct val="100000"/>
              </a:lnSpc>
              <a:spcBef>
                <a:spcPts val="769"/>
              </a:spcBef>
              <a:spcAft>
                <a:spcPts val="0"/>
              </a:spcAft>
              <a:buClrTx/>
              <a:buSzTx/>
              <a:buFontTx/>
              <a:buNone/>
              <a:tabLst/>
              <a:defRPr/>
            </a:pPr>
            <a:r>
              <a:rPr kumimoji="0" lang="en-US" sz="2307" b="0" i="0" u="none" strike="noStrike" kern="1200" cap="none" spc="10" normalizeH="0" baseline="0" noProof="0">
                <a:ln w="3175">
                  <a:noFill/>
                </a:ln>
                <a:solidFill>
                  <a:srgbClr val="1A1A1A"/>
                </a:solidFill>
                <a:effectLst/>
                <a:uLnTx/>
                <a:uFillTx/>
                <a:latin typeface="Segoe UI Semibold"/>
                <a:ea typeface="+mn-ea"/>
                <a:cs typeface="Segoe UI Semilight" panose="020B0402040204020203" pitchFamily="34" charset="0"/>
              </a:rPr>
              <a:t>Time to Market</a:t>
            </a:r>
          </a:p>
        </p:txBody>
      </p:sp>
      <p:sp>
        <p:nvSpPr>
          <p:cNvPr id="39" name="Rectangle 38">
            <a:extLst>
              <a:ext uri="{FF2B5EF4-FFF2-40B4-BE49-F238E27FC236}">
                <a16:creationId xmlns:a16="http://schemas.microsoft.com/office/drawing/2014/main" id="{F6C09323-0A2E-4FBD-AC20-BB2EDC05B673}"/>
              </a:ext>
            </a:extLst>
          </p:cNvPr>
          <p:cNvSpPr/>
          <p:nvPr/>
        </p:nvSpPr>
        <p:spPr>
          <a:xfrm>
            <a:off x="9350796" y="3286467"/>
            <a:ext cx="1357680" cy="904991"/>
          </a:xfrm>
          <a:prstGeom prst="rect">
            <a:avLst/>
          </a:prstGeom>
        </p:spPr>
        <p:txBody>
          <a:bodyPr wrap="none">
            <a:spAutoFit/>
          </a:bodyPr>
          <a:lstStyle/>
          <a:p>
            <a:pPr marL="0" marR="0" lvl="0" indent="0" algn="ctr" defTabSz="896010" rtl="0" eaLnBrk="1" fontAlgn="auto" latinLnBrk="0" hangingPunct="1">
              <a:lnSpc>
                <a:spcPct val="100000"/>
              </a:lnSpc>
              <a:spcBef>
                <a:spcPts val="769"/>
              </a:spcBef>
              <a:spcAft>
                <a:spcPts val="0"/>
              </a:spcAft>
              <a:buClrTx/>
              <a:buSzTx/>
              <a:buFontTx/>
              <a:buNone/>
              <a:tabLst/>
              <a:defRPr/>
            </a:pPr>
            <a:r>
              <a:rPr kumimoji="0" lang="en-US" sz="2307" b="0" i="0" u="none" strike="noStrike" kern="1200" cap="none" spc="10" normalizeH="0" baseline="0" noProof="0">
                <a:ln w="3175">
                  <a:noFill/>
                </a:ln>
                <a:solidFill>
                  <a:srgbClr val="1A1A1A"/>
                </a:solidFill>
                <a:effectLst/>
                <a:uLnTx/>
                <a:uFillTx/>
                <a:latin typeface="Segoe UI Semibold"/>
                <a:ea typeface="+mn-ea"/>
                <a:cs typeface="Segoe UI Semilight" panose="020B0402040204020203" pitchFamily="34" charset="0"/>
              </a:rPr>
              <a:t>Increased</a:t>
            </a:r>
          </a:p>
          <a:p>
            <a:pPr marL="0" marR="0" lvl="0" indent="0" algn="ctr" defTabSz="896010" rtl="0" eaLnBrk="1" fontAlgn="auto" latinLnBrk="0" hangingPunct="1">
              <a:lnSpc>
                <a:spcPct val="100000"/>
              </a:lnSpc>
              <a:spcBef>
                <a:spcPts val="769"/>
              </a:spcBef>
              <a:spcAft>
                <a:spcPts val="0"/>
              </a:spcAft>
              <a:buClrTx/>
              <a:buSzTx/>
              <a:buFontTx/>
              <a:buNone/>
              <a:tabLst/>
              <a:defRPr/>
            </a:pPr>
            <a:r>
              <a:rPr kumimoji="0" lang="en-US" sz="2307" b="0" i="0" u="none" strike="noStrike" kern="1200" cap="none" spc="10" normalizeH="0" baseline="0" noProof="0">
                <a:ln w="3175">
                  <a:noFill/>
                </a:ln>
                <a:solidFill>
                  <a:srgbClr val="1A1A1A"/>
                </a:solidFill>
                <a:effectLst/>
                <a:uLnTx/>
                <a:uFillTx/>
                <a:latin typeface="Segoe UI Semibold"/>
                <a:ea typeface="+mn-ea"/>
                <a:cs typeface="Segoe UI Semilight" panose="020B0402040204020203" pitchFamily="34" charset="0"/>
              </a:rPr>
              <a:t>Revenue</a:t>
            </a:r>
          </a:p>
        </p:txBody>
      </p:sp>
      <p:sp>
        <p:nvSpPr>
          <p:cNvPr id="23" name="Rectangle 22">
            <a:extLst>
              <a:ext uri="{FF2B5EF4-FFF2-40B4-BE49-F238E27FC236}">
                <a16:creationId xmlns:a16="http://schemas.microsoft.com/office/drawing/2014/main" id="{81752A87-227E-4101-94BD-8D14C0077C37}"/>
              </a:ext>
            </a:extLst>
          </p:cNvPr>
          <p:cNvSpPr/>
          <p:nvPr/>
        </p:nvSpPr>
        <p:spPr>
          <a:xfrm>
            <a:off x="8608553" y="5105827"/>
            <a:ext cx="2640723" cy="904991"/>
          </a:xfrm>
          <a:prstGeom prst="rect">
            <a:avLst/>
          </a:prstGeom>
        </p:spPr>
        <p:txBody>
          <a:bodyPr wrap="none">
            <a:spAutoFit/>
          </a:bodyPr>
          <a:lstStyle/>
          <a:p>
            <a:pPr marL="0" marR="0" lvl="0" indent="0" algn="ctr" defTabSz="896010" rtl="0" eaLnBrk="1" fontAlgn="auto" latinLnBrk="0" hangingPunct="1">
              <a:lnSpc>
                <a:spcPct val="100000"/>
              </a:lnSpc>
              <a:spcBef>
                <a:spcPts val="769"/>
              </a:spcBef>
              <a:spcAft>
                <a:spcPts val="0"/>
              </a:spcAft>
              <a:buClrTx/>
              <a:buSzTx/>
              <a:buFontTx/>
              <a:buNone/>
              <a:tabLst/>
              <a:defRPr/>
            </a:pPr>
            <a:r>
              <a:rPr kumimoji="0" lang="en-US" sz="2307" b="0" i="0" u="none" strike="noStrike" kern="1200" cap="none" spc="10" normalizeH="0" baseline="0" noProof="0">
                <a:ln w="3175">
                  <a:noFill/>
                </a:ln>
                <a:solidFill>
                  <a:srgbClr val="1A1A1A"/>
                </a:solidFill>
                <a:effectLst/>
                <a:uLnTx/>
                <a:uFillTx/>
                <a:latin typeface="Segoe UI"/>
                <a:ea typeface="+mn-ea"/>
                <a:cs typeface="Segoe UI Semilight" panose="020B0402040204020203" pitchFamily="34" charset="0"/>
              </a:rPr>
              <a:t>2,604x Faster Mean </a:t>
            </a:r>
          </a:p>
          <a:p>
            <a:pPr marL="0" marR="0" lvl="0" indent="0" algn="ctr" defTabSz="896010" rtl="0" eaLnBrk="1" fontAlgn="auto" latinLnBrk="0" hangingPunct="1">
              <a:lnSpc>
                <a:spcPct val="100000"/>
              </a:lnSpc>
              <a:spcBef>
                <a:spcPts val="769"/>
              </a:spcBef>
              <a:spcAft>
                <a:spcPts val="0"/>
              </a:spcAft>
              <a:buClrTx/>
              <a:buSzTx/>
              <a:buFontTx/>
              <a:buNone/>
              <a:tabLst/>
              <a:defRPr/>
            </a:pPr>
            <a:r>
              <a:rPr kumimoji="0" lang="en-US" sz="2307" b="0" i="0" u="none" strike="noStrike" kern="1200" cap="none" spc="10" normalizeH="0" baseline="0" noProof="0">
                <a:ln w="3175">
                  <a:noFill/>
                </a:ln>
                <a:solidFill>
                  <a:srgbClr val="1A1A1A"/>
                </a:solidFill>
                <a:effectLst/>
                <a:uLnTx/>
                <a:uFillTx/>
                <a:latin typeface="Segoe UI"/>
                <a:ea typeface="+mn-ea"/>
                <a:cs typeface="Segoe UI Semilight" panose="020B0402040204020203" pitchFamily="34" charset="0"/>
              </a:rPr>
              <a:t>Time to Recover</a:t>
            </a:r>
          </a:p>
        </p:txBody>
      </p:sp>
      <p:sp>
        <p:nvSpPr>
          <p:cNvPr id="22" name="Rectangle 21">
            <a:extLst>
              <a:ext uri="{FF2B5EF4-FFF2-40B4-BE49-F238E27FC236}">
                <a16:creationId xmlns:a16="http://schemas.microsoft.com/office/drawing/2014/main" id="{7A8A15C5-B7F1-4597-A5F5-7AC33920BA22}"/>
              </a:ext>
            </a:extLst>
          </p:cNvPr>
          <p:cNvSpPr/>
          <p:nvPr/>
        </p:nvSpPr>
        <p:spPr>
          <a:xfrm>
            <a:off x="8672673" y="1670723"/>
            <a:ext cx="2512483" cy="904991"/>
          </a:xfrm>
          <a:prstGeom prst="rect">
            <a:avLst/>
          </a:prstGeom>
        </p:spPr>
        <p:txBody>
          <a:bodyPr wrap="none">
            <a:spAutoFit/>
          </a:bodyPr>
          <a:lstStyle/>
          <a:p>
            <a:pPr marL="0" marR="0" lvl="0" indent="0" algn="ctr" defTabSz="896010" rtl="0" eaLnBrk="1" fontAlgn="auto" latinLnBrk="0" hangingPunct="1">
              <a:lnSpc>
                <a:spcPct val="100000"/>
              </a:lnSpc>
              <a:spcBef>
                <a:spcPts val="769"/>
              </a:spcBef>
              <a:spcAft>
                <a:spcPts val="0"/>
              </a:spcAft>
              <a:buClrTx/>
              <a:buSzTx/>
              <a:buFontTx/>
              <a:buNone/>
              <a:tabLst/>
              <a:defRPr/>
            </a:pPr>
            <a:r>
              <a:rPr kumimoji="0" lang="en-US" sz="2307" b="0" i="0" u="none" strike="noStrike" kern="1200" cap="none" spc="10" normalizeH="0" baseline="0" noProof="0">
                <a:ln w="3175">
                  <a:noFill/>
                </a:ln>
                <a:solidFill>
                  <a:srgbClr val="1A1A1A"/>
                </a:solidFill>
                <a:effectLst/>
                <a:uLnTx/>
                <a:uFillTx/>
                <a:latin typeface="Segoe UI"/>
                <a:ea typeface="+mn-ea"/>
                <a:cs typeface="Segoe UI Semilight" panose="020B0402040204020203" pitchFamily="34" charset="0"/>
              </a:rPr>
              <a:t>2,555x Faster Lead </a:t>
            </a:r>
          </a:p>
          <a:p>
            <a:pPr marL="0" marR="0" lvl="0" indent="0" algn="ctr" defTabSz="896010" rtl="0" eaLnBrk="1" fontAlgn="auto" latinLnBrk="0" hangingPunct="1">
              <a:lnSpc>
                <a:spcPct val="100000"/>
              </a:lnSpc>
              <a:spcBef>
                <a:spcPts val="769"/>
              </a:spcBef>
              <a:spcAft>
                <a:spcPts val="0"/>
              </a:spcAft>
              <a:buClrTx/>
              <a:buSzTx/>
              <a:buFontTx/>
              <a:buNone/>
              <a:tabLst/>
              <a:defRPr/>
            </a:pPr>
            <a:r>
              <a:rPr kumimoji="0" lang="en-US" sz="2307" b="0" i="0" u="none" strike="noStrike" kern="1200" cap="none" spc="10" normalizeH="0" baseline="0" noProof="0">
                <a:ln w="3175">
                  <a:noFill/>
                </a:ln>
                <a:solidFill>
                  <a:srgbClr val="1A1A1A"/>
                </a:solidFill>
                <a:effectLst/>
                <a:uLnTx/>
                <a:uFillTx/>
                <a:latin typeface="Segoe UI"/>
                <a:ea typeface="+mn-ea"/>
                <a:cs typeface="Segoe UI Semilight" panose="020B0402040204020203" pitchFamily="34" charset="0"/>
              </a:rPr>
              <a:t>Time For Changes</a:t>
            </a:r>
          </a:p>
        </p:txBody>
      </p:sp>
      <p:sp>
        <p:nvSpPr>
          <p:cNvPr id="21" name="Rectangle 20">
            <a:extLst>
              <a:ext uri="{FF2B5EF4-FFF2-40B4-BE49-F238E27FC236}">
                <a16:creationId xmlns:a16="http://schemas.microsoft.com/office/drawing/2014/main" id="{075832FC-01B9-47A2-8C16-68681F37ED84}"/>
              </a:ext>
            </a:extLst>
          </p:cNvPr>
          <p:cNvSpPr/>
          <p:nvPr/>
        </p:nvSpPr>
        <p:spPr>
          <a:xfrm>
            <a:off x="1264471" y="5105827"/>
            <a:ext cx="2318135" cy="904991"/>
          </a:xfrm>
          <a:prstGeom prst="rect">
            <a:avLst/>
          </a:prstGeom>
        </p:spPr>
        <p:txBody>
          <a:bodyPr wrap="none">
            <a:spAutoFit/>
          </a:bodyPr>
          <a:lstStyle/>
          <a:p>
            <a:pPr marL="0" marR="0" lvl="0" indent="0" algn="ctr" defTabSz="896010" rtl="0" eaLnBrk="1" fontAlgn="auto" latinLnBrk="0" hangingPunct="1">
              <a:lnSpc>
                <a:spcPct val="100000"/>
              </a:lnSpc>
              <a:spcBef>
                <a:spcPts val="769"/>
              </a:spcBef>
              <a:spcAft>
                <a:spcPts val="0"/>
              </a:spcAft>
              <a:buClrTx/>
              <a:buSzTx/>
              <a:buFontTx/>
              <a:buNone/>
              <a:tabLst/>
              <a:defRPr/>
            </a:pPr>
            <a:r>
              <a:rPr kumimoji="0" lang="en-US" sz="2307" b="0" i="0" u="none" strike="noStrike" kern="1200" cap="none" spc="10" normalizeH="0" baseline="0" noProof="0">
                <a:ln w="3175">
                  <a:noFill/>
                </a:ln>
                <a:solidFill>
                  <a:srgbClr val="1A1A1A"/>
                </a:solidFill>
                <a:effectLst/>
                <a:uLnTx/>
                <a:uFillTx/>
                <a:latin typeface="Segoe UI"/>
                <a:ea typeface="+mn-ea"/>
                <a:cs typeface="Segoe UI Semilight" panose="020B0402040204020203" pitchFamily="34" charset="0"/>
              </a:rPr>
              <a:t>7x Lower Change </a:t>
            </a:r>
          </a:p>
          <a:p>
            <a:pPr marL="0" marR="0" lvl="0" indent="0" algn="ctr" defTabSz="896010" rtl="0" eaLnBrk="1" fontAlgn="auto" latinLnBrk="0" hangingPunct="1">
              <a:lnSpc>
                <a:spcPct val="100000"/>
              </a:lnSpc>
              <a:spcBef>
                <a:spcPts val="769"/>
              </a:spcBef>
              <a:spcAft>
                <a:spcPts val="0"/>
              </a:spcAft>
              <a:buClrTx/>
              <a:buSzTx/>
              <a:buFontTx/>
              <a:buNone/>
              <a:tabLst/>
              <a:defRPr/>
            </a:pPr>
            <a:r>
              <a:rPr kumimoji="0" lang="en-US" sz="2307" b="0" i="0" u="none" strike="noStrike" kern="1200" cap="none" spc="10" normalizeH="0" baseline="0" noProof="0">
                <a:ln w="3175">
                  <a:noFill/>
                </a:ln>
                <a:solidFill>
                  <a:srgbClr val="1A1A1A"/>
                </a:solidFill>
                <a:effectLst/>
                <a:uLnTx/>
                <a:uFillTx/>
                <a:latin typeface="Segoe UI"/>
                <a:ea typeface="+mn-ea"/>
                <a:cs typeface="Segoe UI Semilight" panose="020B0402040204020203" pitchFamily="34" charset="0"/>
              </a:rPr>
              <a:t>Failure Rate</a:t>
            </a:r>
          </a:p>
        </p:txBody>
      </p:sp>
      <p:sp>
        <p:nvSpPr>
          <p:cNvPr id="20" name="Rectangle 19">
            <a:extLst>
              <a:ext uri="{FF2B5EF4-FFF2-40B4-BE49-F238E27FC236}">
                <a16:creationId xmlns:a16="http://schemas.microsoft.com/office/drawing/2014/main" id="{A005ABE3-0CFB-4C21-880F-94F20C8A2865}"/>
              </a:ext>
            </a:extLst>
          </p:cNvPr>
          <p:cNvSpPr/>
          <p:nvPr/>
        </p:nvSpPr>
        <p:spPr>
          <a:xfrm>
            <a:off x="1335355" y="1741667"/>
            <a:ext cx="2176366" cy="904991"/>
          </a:xfrm>
          <a:prstGeom prst="rect">
            <a:avLst/>
          </a:prstGeom>
        </p:spPr>
        <p:txBody>
          <a:bodyPr wrap="none">
            <a:spAutoFit/>
          </a:bodyPr>
          <a:lstStyle/>
          <a:p>
            <a:pPr marL="0" marR="0" lvl="0" indent="0" algn="ctr" defTabSz="896010" rtl="0" eaLnBrk="1" fontAlgn="auto" latinLnBrk="0" hangingPunct="1">
              <a:lnSpc>
                <a:spcPct val="100000"/>
              </a:lnSpc>
              <a:spcBef>
                <a:spcPts val="769"/>
              </a:spcBef>
              <a:spcAft>
                <a:spcPts val="0"/>
              </a:spcAft>
              <a:buClrTx/>
              <a:buSzTx/>
              <a:buFontTx/>
              <a:buNone/>
              <a:tabLst/>
              <a:defRPr/>
            </a:pPr>
            <a:r>
              <a:rPr kumimoji="0" lang="en-US" sz="2307" b="0" i="0" u="none" strike="noStrike" kern="1200" cap="none" spc="10" normalizeH="0" baseline="0" noProof="0">
                <a:ln w="3175">
                  <a:noFill/>
                </a:ln>
                <a:solidFill>
                  <a:srgbClr val="1A1A1A"/>
                </a:solidFill>
                <a:effectLst/>
                <a:uLnTx/>
                <a:uFillTx/>
                <a:latin typeface="Segoe UI"/>
                <a:ea typeface="+mn-ea"/>
                <a:cs typeface="Segoe UI Semilight" panose="020B0402040204020203" pitchFamily="34" charset="0"/>
              </a:rPr>
              <a:t>46x Deployment</a:t>
            </a:r>
          </a:p>
          <a:p>
            <a:pPr marL="0" marR="0" lvl="0" indent="0" algn="ctr" defTabSz="896010" rtl="0" eaLnBrk="1" fontAlgn="auto" latinLnBrk="0" hangingPunct="1">
              <a:lnSpc>
                <a:spcPct val="100000"/>
              </a:lnSpc>
              <a:spcBef>
                <a:spcPts val="769"/>
              </a:spcBef>
              <a:spcAft>
                <a:spcPts val="0"/>
              </a:spcAft>
              <a:buClrTx/>
              <a:buSzTx/>
              <a:buFontTx/>
              <a:buNone/>
              <a:tabLst/>
              <a:defRPr/>
            </a:pPr>
            <a:r>
              <a:rPr kumimoji="0" lang="en-US" sz="2307" b="0" i="0" u="none" strike="noStrike" kern="1200" cap="none" spc="10" normalizeH="0" baseline="0" noProof="0">
                <a:ln w="3175">
                  <a:noFill/>
                </a:ln>
                <a:solidFill>
                  <a:srgbClr val="1A1A1A"/>
                </a:solidFill>
                <a:effectLst/>
                <a:uLnTx/>
                <a:uFillTx/>
                <a:latin typeface="Segoe UI"/>
                <a:ea typeface="+mn-ea"/>
                <a:cs typeface="Segoe UI Semilight" panose="020B0402040204020203" pitchFamily="34" charset="0"/>
              </a:rPr>
              <a:t>Frequency</a:t>
            </a:r>
          </a:p>
        </p:txBody>
      </p:sp>
      <p:grpSp>
        <p:nvGrpSpPr>
          <p:cNvPr id="45" name="Group 44">
            <a:extLst>
              <a:ext uri="{FF2B5EF4-FFF2-40B4-BE49-F238E27FC236}">
                <a16:creationId xmlns:a16="http://schemas.microsoft.com/office/drawing/2014/main" id="{B144ED3E-9381-4006-A68F-FF4F8A6683FB}"/>
              </a:ext>
            </a:extLst>
          </p:cNvPr>
          <p:cNvGrpSpPr/>
          <p:nvPr/>
        </p:nvGrpSpPr>
        <p:grpSpPr>
          <a:xfrm>
            <a:off x="3576607" y="3355899"/>
            <a:ext cx="835355" cy="835355"/>
            <a:chOff x="3440179" y="3387107"/>
            <a:chExt cx="869193" cy="869193"/>
          </a:xfrm>
        </p:grpSpPr>
        <p:sp>
          <p:nvSpPr>
            <p:cNvPr id="47" name="Oval 46">
              <a:extLst>
                <a:ext uri="{FF2B5EF4-FFF2-40B4-BE49-F238E27FC236}">
                  <a16:creationId xmlns:a16="http://schemas.microsoft.com/office/drawing/2014/main" id="{E9D1D0A9-2539-416C-8EFC-9AFA0BD6D4D3}"/>
                </a:ext>
              </a:extLst>
            </p:cNvPr>
            <p:cNvSpPr>
              <a:spLocks noChangeAspect="1"/>
            </p:cNvSpPr>
            <p:nvPr/>
          </p:nvSpPr>
          <p:spPr bwMode="auto">
            <a:xfrm>
              <a:off x="3440179" y="3387107"/>
              <a:ext cx="869193" cy="869193"/>
            </a:xfrm>
            <a:prstGeom prst="ellipse">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sp>
          <p:nvSpPr>
            <p:cNvPr id="48" name="speedometer_2">
              <a:extLst>
                <a:ext uri="{FF2B5EF4-FFF2-40B4-BE49-F238E27FC236}">
                  <a16:creationId xmlns:a16="http://schemas.microsoft.com/office/drawing/2014/main" id="{B718141A-4899-40CD-A4D7-21BEED8E5AFD}"/>
                </a:ext>
              </a:extLst>
            </p:cNvPr>
            <p:cNvSpPr>
              <a:spLocks noChangeAspect="1" noEditPoints="1"/>
            </p:cNvSpPr>
            <p:nvPr/>
          </p:nvSpPr>
          <p:spPr bwMode="auto">
            <a:xfrm>
              <a:off x="3619307" y="3566235"/>
              <a:ext cx="510936" cy="510936"/>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9050" cap="rnd">
              <a:solidFill>
                <a:schemeClr val="tx2"/>
              </a:solidFill>
              <a:prstDash val="solid"/>
              <a:miter lim="800000"/>
              <a:headEnd/>
              <a:tailEnd/>
            </a:ln>
            <a:extLst/>
          </p:spPr>
          <p:txBody>
            <a:bodyPr vert="horz" wrap="square" lIns="87880" tIns="43940" rIns="87880" bIns="4394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D0D0D"/>
                </a:solidFill>
                <a:effectLst/>
                <a:uLnTx/>
                <a:uFillTx/>
                <a:latin typeface="Segoe UI Semilight"/>
                <a:ea typeface="+mn-ea"/>
                <a:cs typeface="+mn-cs"/>
              </a:endParaRPr>
            </a:p>
          </p:txBody>
        </p:sp>
      </p:grpSp>
      <p:grpSp>
        <p:nvGrpSpPr>
          <p:cNvPr id="49" name="Group 48">
            <a:extLst>
              <a:ext uri="{FF2B5EF4-FFF2-40B4-BE49-F238E27FC236}">
                <a16:creationId xmlns:a16="http://schemas.microsoft.com/office/drawing/2014/main" id="{89D3924E-F365-4B20-B920-D431785B28EB}"/>
              </a:ext>
            </a:extLst>
          </p:cNvPr>
          <p:cNvGrpSpPr/>
          <p:nvPr/>
        </p:nvGrpSpPr>
        <p:grpSpPr>
          <a:xfrm>
            <a:off x="7993402" y="3254400"/>
            <a:ext cx="835355" cy="1017447"/>
            <a:chOff x="8035882" y="3281497"/>
            <a:chExt cx="869193" cy="1058660"/>
          </a:xfrm>
        </p:grpSpPr>
        <p:sp>
          <p:nvSpPr>
            <p:cNvPr id="50" name="Oval 49">
              <a:extLst>
                <a:ext uri="{FF2B5EF4-FFF2-40B4-BE49-F238E27FC236}">
                  <a16:creationId xmlns:a16="http://schemas.microsoft.com/office/drawing/2014/main" id="{9C04F600-F0CD-497E-B8E0-AC21EE4850C7}"/>
                </a:ext>
              </a:extLst>
            </p:cNvPr>
            <p:cNvSpPr>
              <a:spLocks noChangeAspect="1"/>
            </p:cNvSpPr>
            <p:nvPr/>
          </p:nvSpPr>
          <p:spPr bwMode="auto">
            <a:xfrm>
              <a:off x="8035882" y="3365508"/>
              <a:ext cx="869193" cy="869193"/>
            </a:xfrm>
            <a:prstGeom prst="ellipse">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sp>
          <p:nvSpPr>
            <p:cNvPr id="52" name="Business Trans large">
              <a:extLst>
                <a:ext uri="{FF2B5EF4-FFF2-40B4-BE49-F238E27FC236}">
                  <a16:creationId xmlns:a16="http://schemas.microsoft.com/office/drawing/2014/main" id="{1A27732C-C27F-4468-945F-F18FAC15BB10}"/>
                </a:ext>
              </a:extLst>
            </p:cNvPr>
            <p:cNvSpPr txBox="1"/>
            <p:nvPr/>
          </p:nvSpPr>
          <p:spPr>
            <a:xfrm>
              <a:off x="8279682" y="3281497"/>
              <a:ext cx="376645" cy="1058660"/>
            </a:xfrm>
            <a:prstGeom prst="rect">
              <a:avLst/>
            </a:prstGeom>
            <a:noFill/>
            <a:ln w="25400">
              <a:noFill/>
              <a:miter lim="800000"/>
            </a:ln>
          </p:spPr>
          <p:txBody>
            <a:bodyPr wrap="square" lIns="0" tIns="0" rIns="0" bIns="0" rtlCol="0" anchor="ctr">
              <a:noAutofit/>
            </a:bodyPr>
            <a:lstStyle/>
            <a:p>
              <a:pPr marL="0" marR="0" lvl="0" indent="0" algn="ctr" defTabSz="896010" rtl="0" eaLnBrk="1" fontAlgn="auto" latinLnBrk="0" hangingPunct="1">
                <a:lnSpc>
                  <a:spcPct val="90000"/>
                </a:lnSpc>
                <a:spcBef>
                  <a:spcPts val="769"/>
                </a:spcBef>
                <a:spcAft>
                  <a:spcPts val="0"/>
                </a:spcAft>
                <a:buClrTx/>
                <a:buSzTx/>
                <a:buFontTx/>
                <a:buNone/>
                <a:tabLst/>
                <a:defRPr/>
              </a:pPr>
              <a:r>
                <a:rPr kumimoji="0" lang="en-US" sz="3075" b="0" i="0" u="none" strike="noStrike" kern="1200" cap="none" spc="10" normalizeH="0" baseline="0" noProof="0">
                  <a:ln w="3175">
                    <a:noFill/>
                  </a:ln>
                  <a:solidFill>
                    <a:srgbClr val="0D0D0D"/>
                  </a:solidFill>
                  <a:effectLst/>
                  <a:uLnTx/>
                  <a:uFillTx/>
                  <a:latin typeface="Segoe UI Semibold"/>
                  <a:ea typeface="+mn-ea"/>
                  <a:cs typeface="Segoe UI Light" panose="020B0502040204020203" pitchFamily="34" charset="0"/>
                </a:rPr>
                <a:t>$</a:t>
              </a:r>
              <a:endParaRPr kumimoji="0" lang="en-US" sz="2307" b="0" i="0" u="none" strike="noStrike" kern="1200" cap="none" spc="10" normalizeH="0" baseline="0" noProof="0">
                <a:ln w="3175">
                  <a:noFill/>
                </a:ln>
                <a:solidFill>
                  <a:srgbClr val="0D0D0D"/>
                </a:solidFill>
                <a:effectLst/>
                <a:uLnTx/>
                <a:uFillTx/>
                <a:latin typeface="Segoe UI Semibold"/>
                <a:ea typeface="+mn-ea"/>
                <a:cs typeface="Segoe UI Light" panose="020B0502040204020203" pitchFamily="34" charset="0"/>
              </a:endParaRPr>
            </a:p>
          </p:txBody>
        </p:sp>
      </p:grpSp>
      <p:sp>
        <p:nvSpPr>
          <p:cNvPr id="58" name="Oval 57">
            <a:extLst>
              <a:ext uri="{FF2B5EF4-FFF2-40B4-BE49-F238E27FC236}">
                <a16:creationId xmlns:a16="http://schemas.microsoft.com/office/drawing/2014/main" id="{70E3DF0C-A06A-4929-B941-4EB13229A3A3}"/>
              </a:ext>
            </a:extLst>
          </p:cNvPr>
          <p:cNvSpPr>
            <a:spLocks noChangeAspect="1"/>
          </p:cNvSpPr>
          <p:nvPr/>
        </p:nvSpPr>
        <p:spPr bwMode="auto">
          <a:xfrm>
            <a:off x="7392356" y="4939575"/>
            <a:ext cx="835355" cy="835355"/>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a:ln>
                <a:noFill/>
              </a:ln>
              <a:solidFill>
                <a:srgbClr val="0D0D0D"/>
              </a:solidFill>
              <a:effectLst/>
              <a:uLnTx/>
              <a:uFillTx/>
              <a:latin typeface="Segoe UI Semilight"/>
              <a:ea typeface="Segoe UI" pitchFamily="34" charset="0"/>
              <a:cs typeface="Segoe UI" pitchFamily="34" charset="0"/>
            </a:endParaRPr>
          </a:p>
        </p:txBody>
      </p:sp>
      <p:grpSp>
        <p:nvGrpSpPr>
          <p:cNvPr id="66" name="Group 65">
            <a:extLst>
              <a:ext uri="{FF2B5EF4-FFF2-40B4-BE49-F238E27FC236}">
                <a16:creationId xmlns:a16="http://schemas.microsoft.com/office/drawing/2014/main" id="{082DE540-D679-44C5-874C-E1BCD31C0BC9}"/>
              </a:ext>
            </a:extLst>
          </p:cNvPr>
          <p:cNvGrpSpPr/>
          <p:nvPr/>
        </p:nvGrpSpPr>
        <p:grpSpPr>
          <a:xfrm>
            <a:off x="7392356" y="1772223"/>
            <a:ext cx="835355" cy="835355"/>
            <a:chOff x="7540587" y="1807263"/>
            <a:chExt cx="852106" cy="852106"/>
          </a:xfrm>
        </p:grpSpPr>
        <p:sp>
          <p:nvSpPr>
            <p:cNvPr id="67" name="Oval 66">
              <a:extLst>
                <a:ext uri="{FF2B5EF4-FFF2-40B4-BE49-F238E27FC236}">
                  <a16:creationId xmlns:a16="http://schemas.microsoft.com/office/drawing/2014/main" id="{58ECDF98-883F-4F5E-BFAE-67F840B0EFF1}"/>
                </a:ext>
              </a:extLst>
            </p:cNvPr>
            <p:cNvSpPr>
              <a:spLocks noChangeAspect="1"/>
            </p:cNvSpPr>
            <p:nvPr/>
          </p:nvSpPr>
          <p:spPr bwMode="auto">
            <a:xfrm>
              <a:off x="7540587" y="1807263"/>
              <a:ext cx="852106" cy="852106"/>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pic>
          <p:nvPicPr>
            <p:cNvPr id="68" name="Graphic 67">
              <a:extLst>
                <a:ext uri="{FF2B5EF4-FFF2-40B4-BE49-F238E27FC236}">
                  <a16:creationId xmlns:a16="http://schemas.microsoft.com/office/drawing/2014/main" id="{6462EA56-B94F-4AFA-818B-803246C94E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5848" y="2015603"/>
              <a:ext cx="410330" cy="410330"/>
            </a:xfrm>
            <a:prstGeom prst="rect">
              <a:avLst/>
            </a:prstGeom>
          </p:spPr>
        </p:pic>
      </p:grpSp>
      <p:sp>
        <p:nvSpPr>
          <p:cNvPr id="69" name="Oval 68">
            <a:extLst>
              <a:ext uri="{FF2B5EF4-FFF2-40B4-BE49-F238E27FC236}">
                <a16:creationId xmlns:a16="http://schemas.microsoft.com/office/drawing/2014/main" id="{83286B22-A73D-49B0-B63D-7C9E6059880B}"/>
              </a:ext>
            </a:extLst>
          </p:cNvPr>
          <p:cNvSpPr>
            <a:spLocks noChangeAspect="1"/>
          </p:cNvSpPr>
          <p:nvPr/>
        </p:nvSpPr>
        <p:spPr bwMode="auto">
          <a:xfrm>
            <a:off x="4252465" y="4939575"/>
            <a:ext cx="835355" cy="835355"/>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err="1">
              <a:ln>
                <a:noFill/>
              </a:ln>
              <a:solidFill>
                <a:srgbClr val="0078D7"/>
              </a:solidFill>
              <a:effectLst/>
              <a:uLnTx/>
              <a:uFillTx/>
              <a:latin typeface="Segoe UI Semilight"/>
              <a:ea typeface="Segoe UI" pitchFamily="34" charset="0"/>
              <a:cs typeface="Segoe UI" pitchFamily="34" charset="0"/>
            </a:endParaRPr>
          </a:p>
        </p:txBody>
      </p:sp>
      <p:sp>
        <p:nvSpPr>
          <p:cNvPr id="70" name="Oval 69">
            <a:extLst>
              <a:ext uri="{FF2B5EF4-FFF2-40B4-BE49-F238E27FC236}">
                <a16:creationId xmlns:a16="http://schemas.microsoft.com/office/drawing/2014/main" id="{252D033A-ED0B-43A6-9265-1D0F8D8396E0}"/>
              </a:ext>
            </a:extLst>
          </p:cNvPr>
          <p:cNvSpPr>
            <a:spLocks noChangeAspect="1"/>
          </p:cNvSpPr>
          <p:nvPr/>
        </p:nvSpPr>
        <p:spPr bwMode="auto">
          <a:xfrm>
            <a:off x="4252465" y="1772223"/>
            <a:ext cx="835355" cy="835355"/>
          </a:xfrm>
          <a:prstGeom prst="ellipse">
            <a:avLst/>
          </a:prstGeom>
          <a:solidFill>
            <a:schemeClr val="bg1">
              <a:lumMod val="95000"/>
            </a:schemeClr>
          </a:solidFill>
          <a:ln w="15875" cap="flat" cmpd="sng" algn="ctr">
            <a:noFill/>
            <a:prstDash val="solid"/>
            <a:headEnd type="none" w="med" len="med"/>
            <a:tailEnd type="none" w="med" len="med"/>
          </a:ln>
          <a:effectLst/>
        </p:spPr>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marL="0" marR="0" lvl="0" indent="0" algn="ctr" defTabSz="878441" rtl="0" eaLnBrk="1" fontAlgn="base" latinLnBrk="0" hangingPunct="1">
              <a:lnSpc>
                <a:spcPct val="90000"/>
              </a:lnSpc>
              <a:spcBef>
                <a:spcPct val="0"/>
              </a:spcBef>
              <a:spcAft>
                <a:spcPct val="0"/>
              </a:spcAft>
              <a:buClrTx/>
              <a:buSzTx/>
              <a:buFontTx/>
              <a:buNone/>
              <a:tabLst/>
              <a:defRPr/>
            </a:pPr>
            <a:endParaRPr kumimoji="0" lang="en-US" sz="2262" b="0" i="0" u="none" strike="noStrike" kern="0" cap="none" spc="0" normalizeH="0" baseline="0" noProof="0">
              <a:ln>
                <a:noFill/>
              </a:ln>
              <a:solidFill>
                <a:srgbClr val="0078D7"/>
              </a:solidFill>
              <a:effectLst/>
              <a:uLnTx/>
              <a:uFillTx/>
              <a:latin typeface="Segoe UI Semilight"/>
              <a:ea typeface="Segoe UI" pitchFamily="34" charset="0"/>
              <a:cs typeface="Segoe UI" pitchFamily="34" charset="0"/>
            </a:endParaRPr>
          </a:p>
        </p:txBody>
      </p:sp>
      <p:pic>
        <p:nvPicPr>
          <p:cNvPr id="71" name="Graphic 70">
            <a:extLst>
              <a:ext uri="{FF2B5EF4-FFF2-40B4-BE49-F238E27FC236}">
                <a16:creationId xmlns:a16="http://schemas.microsoft.com/office/drawing/2014/main" id="{C45D29E2-CF16-46B5-ADCE-BD7AA1AA82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2208" y="1962407"/>
            <a:ext cx="454988" cy="454988"/>
          </a:xfrm>
          <a:prstGeom prst="rect">
            <a:avLst/>
          </a:prstGeom>
        </p:spPr>
      </p:pic>
      <p:grpSp>
        <p:nvGrpSpPr>
          <p:cNvPr id="72" name="Graphic 50">
            <a:extLst>
              <a:ext uri="{FF2B5EF4-FFF2-40B4-BE49-F238E27FC236}">
                <a16:creationId xmlns:a16="http://schemas.microsoft.com/office/drawing/2014/main" id="{365A5FA5-4A17-4D78-829F-CF88ABE1DB23}"/>
              </a:ext>
            </a:extLst>
          </p:cNvPr>
          <p:cNvGrpSpPr/>
          <p:nvPr/>
        </p:nvGrpSpPr>
        <p:grpSpPr>
          <a:xfrm>
            <a:off x="4472208" y="5065448"/>
            <a:ext cx="390054" cy="490894"/>
            <a:chOff x="4561339" y="5170313"/>
            <a:chExt cx="397875" cy="500737"/>
          </a:xfrm>
        </p:grpSpPr>
        <p:sp>
          <p:nvSpPr>
            <p:cNvPr id="73" name="Freeform 2">
              <a:extLst>
                <a:ext uri="{FF2B5EF4-FFF2-40B4-BE49-F238E27FC236}">
                  <a16:creationId xmlns:a16="http://schemas.microsoft.com/office/drawing/2014/main" id="{1A082384-BE2C-4C0C-AD28-96F903899FD7}"/>
                </a:ext>
              </a:extLst>
            </p:cNvPr>
            <p:cNvSpPr/>
            <p:nvPr/>
          </p:nvSpPr>
          <p:spPr>
            <a:xfrm>
              <a:off x="4561339" y="5170313"/>
              <a:ext cx="392410" cy="418570"/>
            </a:xfrm>
            <a:custGeom>
              <a:avLst/>
              <a:gdLst>
                <a:gd name="connsiteX0" fmla="*/ 13314 w 392409"/>
                <a:gd name="connsiteY0" fmla="*/ 13314 h 418570"/>
                <a:gd name="connsiteX1" fmla="*/ 379563 w 392409"/>
                <a:gd name="connsiteY1" fmla="*/ 13314 h 418570"/>
                <a:gd name="connsiteX2" fmla="*/ 379563 w 392409"/>
                <a:gd name="connsiteY2" fmla="*/ 414920 h 418570"/>
                <a:gd name="connsiteX3" fmla="*/ 13314 w 392409"/>
                <a:gd name="connsiteY3" fmla="*/ 414920 h 418570"/>
              </a:gdLst>
              <a:ahLst/>
              <a:cxnLst>
                <a:cxn ang="0">
                  <a:pos x="connsiteX0" y="connsiteY0"/>
                </a:cxn>
                <a:cxn ang="0">
                  <a:pos x="connsiteX1" y="connsiteY1"/>
                </a:cxn>
                <a:cxn ang="0">
                  <a:pos x="connsiteX2" y="connsiteY2"/>
                </a:cxn>
                <a:cxn ang="0">
                  <a:pos x="connsiteX3" y="connsiteY3"/>
                </a:cxn>
              </a:cxnLst>
              <a:rect l="l" t="t" r="r" b="b"/>
              <a:pathLst>
                <a:path w="392409" h="418570">
                  <a:moveTo>
                    <a:pt x="13314" y="13314"/>
                  </a:moveTo>
                  <a:lnTo>
                    <a:pt x="379563" y="13314"/>
                  </a:lnTo>
                  <a:lnTo>
                    <a:pt x="379563" y="414920"/>
                  </a:lnTo>
                  <a:lnTo>
                    <a:pt x="13314" y="414920"/>
                  </a:lnTo>
                  <a:close/>
                </a:path>
              </a:pathLst>
            </a:custGeom>
            <a:solidFill>
              <a:schemeClr val="bg2">
                <a:alpha val="0"/>
              </a:schemeClr>
            </a:solidFill>
            <a:ln w="12927"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sp>
          <p:nvSpPr>
            <p:cNvPr id="74" name="Freeform 5">
              <a:extLst>
                <a:ext uri="{FF2B5EF4-FFF2-40B4-BE49-F238E27FC236}">
                  <a16:creationId xmlns:a16="http://schemas.microsoft.com/office/drawing/2014/main" id="{C5165A95-EF8C-424A-9623-D94315A85BDA}"/>
                </a:ext>
              </a:extLst>
            </p:cNvPr>
            <p:cNvSpPr/>
            <p:nvPr/>
          </p:nvSpPr>
          <p:spPr>
            <a:xfrm>
              <a:off x="4566804" y="5252480"/>
              <a:ext cx="392410" cy="418570"/>
            </a:xfrm>
            <a:custGeom>
              <a:avLst/>
              <a:gdLst>
                <a:gd name="connsiteX0" fmla="*/ 315796 w 392409"/>
                <a:gd name="connsiteY0" fmla="*/ 179679 h 418570"/>
                <a:gd name="connsiteX1" fmla="*/ 340730 w 392409"/>
                <a:gd name="connsiteY1" fmla="*/ 185402 h 418570"/>
                <a:gd name="connsiteX2" fmla="*/ 360964 w 392409"/>
                <a:gd name="connsiteY2" fmla="*/ 199299 h 418570"/>
                <a:gd name="connsiteX3" fmla="*/ 374454 w 392409"/>
                <a:gd name="connsiteY3" fmla="*/ 219943 h 418570"/>
                <a:gd name="connsiteX4" fmla="*/ 379563 w 392409"/>
                <a:gd name="connsiteY4" fmla="*/ 244876 h 418570"/>
                <a:gd name="connsiteX5" fmla="*/ 379563 w 392409"/>
                <a:gd name="connsiteY5" fmla="*/ 284117 h 418570"/>
                <a:gd name="connsiteX6" fmla="*/ 353402 w 392409"/>
                <a:gd name="connsiteY6" fmla="*/ 284117 h 418570"/>
                <a:gd name="connsiteX7" fmla="*/ 353402 w 392409"/>
                <a:gd name="connsiteY7" fmla="*/ 244876 h 418570"/>
                <a:gd name="connsiteX8" fmla="*/ 351154 w 392409"/>
                <a:gd name="connsiteY8" fmla="*/ 232410 h 418570"/>
                <a:gd name="connsiteX9" fmla="*/ 345227 w 392409"/>
                <a:gd name="connsiteY9" fmla="*/ 221372 h 418570"/>
                <a:gd name="connsiteX10" fmla="*/ 336234 w 392409"/>
                <a:gd name="connsiteY10" fmla="*/ 212789 h 418570"/>
                <a:gd name="connsiteX11" fmla="*/ 324585 w 392409"/>
                <a:gd name="connsiteY11" fmla="*/ 207271 h 418570"/>
                <a:gd name="connsiteX12" fmla="*/ 326424 w 392409"/>
                <a:gd name="connsiteY12" fmla="*/ 219533 h 418570"/>
                <a:gd name="connsiteX13" fmla="*/ 327242 w 392409"/>
                <a:gd name="connsiteY13" fmla="*/ 231796 h 418570"/>
                <a:gd name="connsiteX14" fmla="*/ 327242 w 392409"/>
                <a:gd name="connsiteY14" fmla="*/ 284117 h 418570"/>
                <a:gd name="connsiteX15" fmla="*/ 327038 w 392409"/>
                <a:gd name="connsiteY15" fmla="*/ 286774 h 418570"/>
                <a:gd name="connsiteX16" fmla="*/ 326628 w 392409"/>
                <a:gd name="connsiteY16" fmla="*/ 289431 h 418570"/>
                <a:gd name="connsiteX17" fmla="*/ 327855 w 392409"/>
                <a:gd name="connsiteY17" fmla="*/ 288205 h 418570"/>
                <a:gd name="connsiteX18" fmla="*/ 346658 w 392409"/>
                <a:gd name="connsiteY18" fmla="*/ 316410 h 418570"/>
                <a:gd name="connsiteX19" fmla="*/ 353198 w 392409"/>
                <a:gd name="connsiteY19" fmla="*/ 349723 h 418570"/>
                <a:gd name="connsiteX20" fmla="*/ 346658 w 392409"/>
                <a:gd name="connsiteY20" fmla="*/ 383037 h 418570"/>
                <a:gd name="connsiteX21" fmla="*/ 327855 w 392409"/>
                <a:gd name="connsiteY21" fmla="*/ 411037 h 418570"/>
                <a:gd name="connsiteX22" fmla="*/ 309460 w 392409"/>
                <a:gd name="connsiteY22" fmla="*/ 392644 h 418570"/>
                <a:gd name="connsiteX23" fmla="*/ 322541 w 392409"/>
                <a:gd name="connsiteY23" fmla="*/ 373227 h 418570"/>
                <a:gd name="connsiteX24" fmla="*/ 327038 w 392409"/>
                <a:gd name="connsiteY24" fmla="*/ 349927 h 418570"/>
                <a:gd name="connsiteX25" fmla="*/ 320701 w 392409"/>
                <a:gd name="connsiteY25" fmla="*/ 322950 h 418570"/>
                <a:gd name="connsiteX26" fmla="*/ 302103 w 392409"/>
                <a:gd name="connsiteY26" fmla="*/ 360351 h 418570"/>
                <a:gd name="connsiteX27" fmla="*/ 273693 w 392409"/>
                <a:gd name="connsiteY27" fmla="*/ 389374 h 418570"/>
                <a:gd name="connsiteX28" fmla="*/ 237518 w 392409"/>
                <a:gd name="connsiteY28" fmla="*/ 408176 h 418570"/>
                <a:gd name="connsiteX29" fmla="*/ 196438 w 392409"/>
                <a:gd name="connsiteY29" fmla="*/ 414921 h 418570"/>
                <a:gd name="connsiteX30" fmla="*/ 155154 w 392409"/>
                <a:gd name="connsiteY30" fmla="*/ 408176 h 418570"/>
                <a:gd name="connsiteX31" fmla="*/ 119183 w 392409"/>
                <a:gd name="connsiteY31" fmla="*/ 389374 h 418570"/>
                <a:gd name="connsiteX32" fmla="*/ 90570 w 392409"/>
                <a:gd name="connsiteY32" fmla="*/ 360351 h 418570"/>
                <a:gd name="connsiteX33" fmla="*/ 72175 w 392409"/>
                <a:gd name="connsiteY33" fmla="*/ 322950 h 418570"/>
                <a:gd name="connsiteX34" fmla="*/ 65840 w 392409"/>
                <a:gd name="connsiteY34" fmla="*/ 349927 h 418570"/>
                <a:gd name="connsiteX35" fmla="*/ 70336 w 392409"/>
                <a:gd name="connsiteY35" fmla="*/ 373227 h 418570"/>
                <a:gd name="connsiteX36" fmla="*/ 83416 w 392409"/>
                <a:gd name="connsiteY36" fmla="*/ 392644 h 418570"/>
                <a:gd name="connsiteX37" fmla="*/ 65022 w 392409"/>
                <a:gd name="connsiteY37" fmla="*/ 411037 h 418570"/>
                <a:gd name="connsiteX38" fmla="*/ 46015 w 392409"/>
                <a:gd name="connsiteY38" fmla="*/ 383037 h 418570"/>
                <a:gd name="connsiteX39" fmla="*/ 39475 w 392409"/>
                <a:gd name="connsiteY39" fmla="*/ 349723 h 418570"/>
                <a:gd name="connsiteX40" fmla="*/ 46015 w 392409"/>
                <a:gd name="connsiteY40" fmla="*/ 316410 h 418570"/>
                <a:gd name="connsiteX41" fmla="*/ 65022 w 392409"/>
                <a:gd name="connsiteY41" fmla="*/ 288205 h 418570"/>
                <a:gd name="connsiteX42" fmla="*/ 66248 w 392409"/>
                <a:gd name="connsiteY42" fmla="*/ 289431 h 418570"/>
                <a:gd name="connsiteX43" fmla="*/ 65840 w 392409"/>
                <a:gd name="connsiteY43" fmla="*/ 286774 h 418570"/>
                <a:gd name="connsiteX44" fmla="*/ 65635 w 392409"/>
                <a:gd name="connsiteY44" fmla="*/ 284117 h 418570"/>
                <a:gd name="connsiteX45" fmla="*/ 65635 w 392409"/>
                <a:gd name="connsiteY45" fmla="*/ 231796 h 418570"/>
                <a:gd name="connsiteX46" fmla="*/ 66248 w 392409"/>
                <a:gd name="connsiteY46" fmla="*/ 219533 h 418570"/>
                <a:gd name="connsiteX47" fmla="*/ 68292 w 392409"/>
                <a:gd name="connsiteY47" fmla="*/ 207271 h 418570"/>
                <a:gd name="connsiteX48" fmla="*/ 56642 w 392409"/>
                <a:gd name="connsiteY48" fmla="*/ 212789 h 418570"/>
                <a:gd name="connsiteX49" fmla="*/ 47445 w 392409"/>
                <a:gd name="connsiteY49" fmla="*/ 221372 h 418570"/>
                <a:gd name="connsiteX50" fmla="*/ 41518 w 392409"/>
                <a:gd name="connsiteY50" fmla="*/ 232410 h 418570"/>
                <a:gd name="connsiteX51" fmla="*/ 39475 w 392409"/>
                <a:gd name="connsiteY51" fmla="*/ 244876 h 418570"/>
                <a:gd name="connsiteX52" fmla="*/ 39475 w 392409"/>
                <a:gd name="connsiteY52" fmla="*/ 284117 h 418570"/>
                <a:gd name="connsiteX53" fmla="*/ 13314 w 392409"/>
                <a:gd name="connsiteY53" fmla="*/ 284117 h 418570"/>
                <a:gd name="connsiteX54" fmla="*/ 13314 w 392409"/>
                <a:gd name="connsiteY54" fmla="*/ 244876 h 418570"/>
                <a:gd name="connsiteX55" fmla="*/ 18219 w 392409"/>
                <a:gd name="connsiteY55" fmla="*/ 219943 h 418570"/>
                <a:gd name="connsiteX56" fmla="*/ 31913 w 392409"/>
                <a:gd name="connsiteY56" fmla="*/ 199299 h 418570"/>
                <a:gd name="connsiteX57" fmla="*/ 52146 w 392409"/>
                <a:gd name="connsiteY57" fmla="*/ 185402 h 418570"/>
                <a:gd name="connsiteX58" fmla="*/ 77080 w 392409"/>
                <a:gd name="connsiteY58" fmla="*/ 179679 h 418570"/>
                <a:gd name="connsiteX59" fmla="*/ 93431 w 392409"/>
                <a:gd name="connsiteY59" fmla="*/ 152087 h 418570"/>
                <a:gd name="connsiteX60" fmla="*/ 71767 w 392409"/>
                <a:gd name="connsiteY60" fmla="*/ 144322 h 418570"/>
                <a:gd name="connsiteX61" fmla="*/ 54803 w 392409"/>
                <a:gd name="connsiteY61" fmla="*/ 129810 h 418570"/>
                <a:gd name="connsiteX62" fmla="*/ 43562 w 392409"/>
                <a:gd name="connsiteY62" fmla="*/ 110599 h 418570"/>
                <a:gd name="connsiteX63" fmla="*/ 39475 w 392409"/>
                <a:gd name="connsiteY63" fmla="*/ 87913 h 418570"/>
                <a:gd name="connsiteX64" fmla="*/ 39475 w 392409"/>
                <a:gd name="connsiteY64" fmla="*/ 48672 h 418570"/>
                <a:gd name="connsiteX65" fmla="*/ 65635 w 392409"/>
                <a:gd name="connsiteY65" fmla="*/ 48672 h 418570"/>
                <a:gd name="connsiteX66" fmla="*/ 65635 w 392409"/>
                <a:gd name="connsiteY66" fmla="*/ 87913 h 418570"/>
                <a:gd name="connsiteX67" fmla="*/ 68701 w 392409"/>
                <a:gd name="connsiteY67" fmla="*/ 103241 h 418570"/>
                <a:gd name="connsiteX68" fmla="*/ 77080 w 392409"/>
                <a:gd name="connsiteY68" fmla="*/ 115708 h 418570"/>
                <a:gd name="connsiteX69" fmla="*/ 89548 w 392409"/>
                <a:gd name="connsiteY69" fmla="*/ 124088 h 418570"/>
                <a:gd name="connsiteX70" fmla="*/ 104876 w 392409"/>
                <a:gd name="connsiteY70" fmla="*/ 127154 h 418570"/>
                <a:gd name="connsiteX71" fmla="*/ 117956 w 392409"/>
                <a:gd name="connsiteY71" fmla="*/ 127154 h 418570"/>
                <a:gd name="connsiteX72" fmla="*/ 117956 w 392409"/>
                <a:gd name="connsiteY72" fmla="*/ 127767 h 418570"/>
                <a:gd name="connsiteX73" fmla="*/ 137577 w 392409"/>
                <a:gd name="connsiteY73" fmla="*/ 115708 h 418570"/>
                <a:gd name="connsiteX74" fmla="*/ 132672 w 392409"/>
                <a:gd name="connsiteY74" fmla="*/ 102219 h 418570"/>
                <a:gd name="connsiteX75" fmla="*/ 131037 w 392409"/>
                <a:gd name="connsiteY75" fmla="*/ 87913 h 418570"/>
                <a:gd name="connsiteX76" fmla="*/ 137373 w 392409"/>
                <a:gd name="connsiteY76" fmla="*/ 60321 h 418570"/>
                <a:gd name="connsiteX77" fmla="*/ 108759 w 392409"/>
                <a:gd name="connsiteY77" fmla="*/ 31708 h 418570"/>
                <a:gd name="connsiteX78" fmla="*/ 127154 w 392409"/>
                <a:gd name="connsiteY78" fmla="*/ 13314 h 418570"/>
                <a:gd name="connsiteX79" fmla="*/ 153110 w 392409"/>
                <a:gd name="connsiteY79" fmla="*/ 39270 h 418570"/>
                <a:gd name="connsiteX80" fmla="*/ 173140 w 392409"/>
                <a:gd name="connsiteY80" fmla="*/ 27007 h 418570"/>
                <a:gd name="connsiteX81" fmla="*/ 196438 w 392409"/>
                <a:gd name="connsiteY81" fmla="*/ 22511 h 418570"/>
                <a:gd name="connsiteX82" fmla="*/ 219533 w 392409"/>
                <a:gd name="connsiteY82" fmla="*/ 27007 h 418570"/>
                <a:gd name="connsiteX83" fmla="*/ 239767 w 392409"/>
                <a:gd name="connsiteY83" fmla="*/ 39270 h 418570"/>
                <a:gd name="connsiteX84" fmla="*/ 265724 w 392409"/>
                <a:gd name="connsiteY84" fmla="*/ 13314 h 418570"/>
                <a:gd name="connsiteX85" fmla="*/ 284117 w 392409"/>
                <a:gd name="connsiteY85" fmla="*/ 31708 h 418570"/>
                <a:gd name="connsiteX86" fmla="*/ 255504 w 392409"/>
                <a:gd name="connsiteY86" fmla="*/ 60321 h 418570"/>
                <a:gd name="connsiteX87" fmla="*/ 261840 w 392409"/>
                <a:gd name="connsiteY87" fmla="*/ 87913 h 418570"/>
                <a:gd name="connsiteX88" fmla="*/ 260001 w 392409"/>
                <a:gd name="connsiteY88" fmla="*/ 102219 h 418570"/>
                <a:gd name="connsiteX89" fmla="*/ 255300 w 392409"/>
                <a:gd name="connsiteY89" fmla="*/ 115708 h 418570"/>
                <a:gd name="connsiteX90" fmla="*/ 265314 w 392409"/>
                <a:gd name="connsiteY90" fmla="*/ 121431 h 418570"/>
                <a:gd name="connsiteX91" fmla="*/ 274920 w 392409"/>
                <a:gd name="connsiteY91" fmla="*/ 127767 h 418570"/>
                <a:gd name="connsiteX92" fmla="*/ 274920 w 392409"/>
                <a:gd name="connsiteY92" fmla="*/ 127154 h 418570"/>
                <a:gd name="connsiteX93" fmla="*/ 288001 w 392409"/>
                <a:gd name="connsiteY93" fmla="*/ 127154 h 418570"/>
                <a:gd name="connsiteX94" fmla="*/ 303329 w 392409"/>
                <a:gd name="connsiteY94" fmla="*/ 124088 h 418570"/>
                <a:gd name="connsiteX95" fmla="*/ 315796 w 392409"/>
                <a:gd name="connsiteY95" fmla="*/ 115708 h 418570"/>
                <a:gd name="connsiteX96" fmla="*/ 324176 w 392409"/>
                <a:gd name="connsiteY96" fmla="*/ 103241 h 418570"/>
                <a:gd name="connsiteX97" fmla="*/ 327242 w 392409"/>
                <a:gd name="connsiteY97" fmla="*/ 87913 h 418570"/>
                <a:gd name="connsiteX98" fmla="*/ 327242 w 392409"/>
                <a:gd name="connsiteY98" fmla="*/ 48672 h 418570"/>
                <a:gd name="connsiteX99" fmla="*/ 353402 w 392409"/>
                <a:gd name="connsiteY99" fmla="*/ 48672 h 418570"/>
                <a:gd name="connsiteX100" fmla="*/ 353402 w 392409"/>
                <a:gd name="connsiteY100" fmla="*/ 87913 h 418570"/>
                <a:gd name="connsiteX101" fmla="*/ 349315 w 392409"/>
                <a:gd name="connsiteY101" fmla="*/ 110599 h 418570"/>
                <a:gd name="connsiteX102" fmla="*/ 338073 w 392409"/>
                <a:gd name="connsiteY102" fmla="*/ 129810 h 418570"/>
                <a:gd name="connsiteX103" fmla="*/ 320906 w 392409"/>
                <a:gd name="connsiteY103" fmla="*/ 144322 h 418570"/>
                <a:gd name="connsiteX104" fmla="*/ 299446 w 392409"/>
                <a:gd name="connsiteY104" fmla="*/ 152087 h 418570"/>
                <a:gd name="connsiteX105" fmla="*/ 315796 w 392409"/>
                <a:gd name="connsiteY105" fmla="*/ 179679 h 418570"/>
                <a:gd name="connsiteX106" fmla="*/ 196438 w 392409"/>
                <a:gd name="connsiteY106" fmla="*/ 48672 h 418570"/>
                <a:gd name="connsiteX107" fmla="*/ 181110 w 392409"/>
                <a:gd name="connsiteY107" fmla="*/ 51737 h 418570"/>
                <a:gd name="connsiteX108" fmla="*/ 168643 w 392409"/>
                <a:gd name="connsiteY108" fmla="*/ 60117 h 418570"/>
                <a:gd name="connsiteX109" fmla="*/ 160263 w 392409"/>
                <a:gd name="connsiteY109" fmla="*/ 72584 h 418570"/>
                <a:gd name="connsiteX110" fmla="*/ 157197 w 392409"/>
                <a:gd name="connsiteY110" fmla="*/ 87913 h 418570"/>
                <a:gd name="connsiteX111" fmla="*/ 162103 w 392409"/>
                <a:gd name="connsiteY111" fmla="*/ 106307 h 418570"/>
                <a:gd name="connsiteX112" fmla="*/ 179066 w 392409"/>
                <a:gd name="connsiteY112" fmla="*/ 102832 h 418570"/>
                <a:gd name="connsiteX113" fmla="*/ 196438 w 392409"/>
                <a:gd name="connsiteY113" fmla="*/ 101402 h 418570"/>
                <a:gd name="connsiteX114" fmla="*/ 213606 w 392409"/>
                <a:gd name="connsiteY114" fmla="*/ 102832 h 418570"/>
                <a:gd name="connsiteX115" fmla="*/ 230774 w 392409"/>
                <a:gd name="connsiteY115" fmla="*/ 106307 h 418570"/>
                <a:gd name="connsiteX116" fmla="*/ 235679 w 392409"/>
                <a:gd name="connsiteY116" fmla="*/ 87913 h 418570"/>
                <a:gd name="connsiteX117" fmla="*/ 232613 w 392409"/>
                <a:gd name="connsiteY117" fmla="*/ 72584 h 418570"/>
                <a:gd name="connsiteX118" fmla="*/ 224234 w 392409"/>
                <a:gd name="connsiteY118" fmla="*/ 60117 h 418570"/>
                <a:gd name="connsiteX119" fmla="*/ 211767 w 392409"/>
                <a:gd name="connsiteY119" fmla="*/ 51737 h 418570"/>
                <a:gd name="connsiteX120" fmla="*/ 196438 w 392409"/>
                <a:gd name="connsiteY120" fmla="*/ 48672 h 418570"/>
                <a:gd name="connsiteX121" fmla="*/ 301081 w 392409"/>
                <a:gd name="connsiteY121" fmla="*/ 231796 h 418570"/>
                <a:gd name="connsiteX122" fmla="*/ 292702 w 392409"/>
                <a:gd name="connsiteY122" fmla="*/ 191534 h 418570"/>
                <a:gd name="connsiteX123" fmla="*/ 270015 w 392409"/>
                <a:gd name="connsiteY123" fmla="*/ 158219 h 418570"/>
                <a:gd name="connsiteX124" fmla="*/ 236906 w 392409"/>
                <a:gd name="connsiteY124" fmla="*/ 135533 h 418570"/>
                <a:gd name="connsiteX125" fmla="*/ 196438 w 392409"/>
                <a:gd name="connsiteY125" fmla="*/ 127154 h 418570"/>
                <a:gd name="connsiteX126" fmla="*/ 155971 w 392409"/>
                <a:gd name="connsiteY126" fmla="*/ 135533 h 418570"/>
                <a:gd name="connsiteX127" fmla="*/ 122657 w 392409"/>
                <a:gd name="connsiteY127" fmla="*/ 158219 h 418570"/>
                <a:gd name="connsiteX128" fmla="*/ 100175 w 392409"/>
                <a:gd name="connsiteY128" fmla="*/ 191534 h 418570"/>
                <a:gd name="connsiteX129" fmla="*/ 91796 w 392409"/>
                <a:gd name="connsiteY129" fmla="*/ 231796 h 418570"/>
                <a:gd name="connsiteX130" fmla="*/ 91796 w 392409"/>
                <a:gd name="connsiteY130" fmla="*/ 284117 h 418570"/>
                <a:gd name="connsiteX131" fmla="*/ 99971 w 392409"/>
                <a:gd name="connsiteY131" fmla="*/ 324789 h 418570"/>
                <a:gd name="connsiteX132" fmla="*/ 122453 w 392409"/>
                <a:gd name="connsiteY132" fmla="*/ 358102 h 418570"/>
                <a:gd name="connsiteX133" fmla="*/ 155766 w 392409"/>
                <a:gd name="connsiteY133" fmla="*/ 380585 h 418570"/>
                <a:gd name="connsiteX134" fmla="*/ 196438 w 392409"/>
                <a:gd name="connsiteY134" fmla="*/ 388760 h 418570"/>
                <a:gd name="connsiteX135" fmla="*/ 237110 w 392409"/>
                <a:gd name="connsiteY135" fmla="*/ 380585 h 418570"/>
                <a:gd name="connsiteX136" fmla="*/ 270219 w 392409"/>
                <a:gd name="connsiteY136" fmla="*/ 358102 h 418570"/>
                <a:gd name="connsiteX137" fmla="*/ 292702 w 392409"/>
                <a:gd name="connsiteY137" fmla="*/ 324789 h 418570"/>
                <a:gd name="connsiteX138" fmla="*/ 301081 w 392409"/>
                <a:gd name="connsiteY138" fmla="*/ 284117 h 418570"/>
                <a:gd name="connsiteX139" fmla="*/ 301081 w 392409"/>
                <a:gd name="connsiteY139" fmla="*/ 231796 h 41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92409" h="418570">
                  <a:moveTo>
                    <a:pt x="315796" y="179679"/>
                  </a:moveTo>
                  <a:cubicBezTo>
                    <a:pt x="324653" y="179952"/>
                    <a:pt x="332964" y="181859"/>
                    <a:pt x="340730" y="185402"/>
                  </a:cubicBezTo>
                  <a:cubicBezTo>
                    <a:pt x="348497" y="188808"/>
                    <a:pt x="355241" y="193441"/>
                    <a:pt x="360964" y="199299"/>
                  </a:cubicBezTo>
                  <a:cubicBezTo>
                    <a:pt x="366687" y="205158"/>
                    <a:pt x="371184" y="212040"/>
                    <a:pt x="374454" y="219943"/>
                  </a:cubicBezTo>
                  <a:cubicBezTo>
                    <a:pt x="377860" y="227709"/>
                    <a:pt x="379563" y="236020"/>
                    <a:pt x="379563" y="244876"/>
                  </a:cubicBezTo>
                  <a:lnTo>
                    <a:pt x="379563" y="284117"/>
                  </a:lnTo>
                  <a:lnTo>
                    <a:pt x="353402" y="284117"/>
                  </a:lnTo>
                  <a:lnTo>
                    <a:pt x="353402" y="244876"/>
                  </a:lnTo>
                  <a:cubicBezTo>
                    <a:pt x="353402" y="240517"/>
                    <a:pt x="352653" y="236361"/>
                    <a:pt x="351154" y="232410"/>
                  </a:cubicBezTo>
                  <a:cubicBezTo>
                    <a:pt x="349792" y="228322"/>
                    <a:pt x="347816" y="224643"/>
                    <a:pt x="345227" y="221372"/>
                  </a:cubicBezTo>
                  <a:cubicBezTo>
                    <a:pt x="342775" y="217966"/>
                    <a:pt x="339776" y="215106"/>
                    <a:pt x="336234" y="212789"/>
                  </a:cubicBezTo>
                  <a:cubicBezTo>
                    <a:pt x="332692" y="210337"/>
                    <a:pt x="328809" y="208497"/>
                    <a:pt x="324585" y="207271"/>
                  </a:cubicBezTo>
                  <a:cubicBezTo>
                    <a:pt x="325403" y="211222"/>
                    <a:pt x="326015" y="215310"/>
                    <a:pt x="326424" y="219533"/>
                  </a:cubicBezTo>
                  <a:cubicBezTo>
                    <a:pt x="326970" y="223621"/>
                    <a:pt x="327242" y="227709"/>
                    <a:pt x="327242" y="231796"/>
                  </a:cubicBezTo>
                  <a:lnTo>
                    <a:pt x="327242" y="284117"/>
                  </a:lnTo>
                  <a:cubicBezTo>
                    <a:pt x="327242" y="285071"/>
                    <a:pt x="327174" y="285957"/>
                    <a:pt x="327038" y="286774"/>
                  </a:cubicBezTo>
                  <a:cubicBezTo>
                    <a:pt x="326902" y="287592"/>
                    <a:pt x="326764" y="288477"/>
                    <a:pt x="326628" y="289431"/>
                  </a:cubicBezTo>
                  <a:lnTo>
                    <a:pt x="327855" y="288205"/>
                  </a:lnTo>
                  <a:cubicBezTo>
                    <a:pt x="336030" y="296380"/>
                    <a:pt x="342297" y="305781"/>
                    <a:pt x="346658" y="316410"/>
                  </a:cubicBezTo>
                  <a:cubicBezTo>
                    <a:pt x="351018" y="327037"/>
                    <a:pt x="353198" y="338142"/>
                    <a:pt x="353198" y="349723"/>
                  </a:cubicBezTo>
                  <a:cubicBezTo>
                    <a:pt x="353198" y="361304"/>
                    <a:pt x="351018" y="372410"/>
                    <a:pt x="346658" y="383037"/>
                  </a:cubicBezTo>
                  <a:cubicBezTo>
                    <a:pt x="342297" y="393529"/>
                    <a:pt x="336030" y="402862"/>
                    <a:pt x="327855" y="411037"/>
                  </a:cubicBezTo>
                  <a:lnTo>
                    <a:pt x="309460" y="392644"/>
                  </a:lnTo>
                  <a:cubicBezTo>
                    <a:pt x="315183" y="386921"/>
                    <a:pt x="319544" y="380449"/>
                    <a:pt x="322541" y="373227"/>
                  </a:cubicBezTo>
                  <a:cubicBezTo>
                    <a:pt x="325539" y="365869"/>
                    <a:pt x="327038" y="358102"/>
                    <a:pt x="327038" y="349927"/>
                  </a:cubicBezTo>
                  <a:cubicBezTo>
                    <a:pt x="327038" y="340662"/>
                    <a:pt x="324925" y="331670"/>
                    <a:pt x="320701" y="322950"/>
                  </a:cubicBezTo>
                  <a:cubicBezTo>
                    <a:pt x="316478" y="336575"/>
                    <a:pt x="310278" y="349042"/>
                    <a:pt x="302103" y="360351"/>
                  </a:cubicBezTo>
                  <a:cubicBezTo>
                    <a:pt x="294063" y="371660"/>
                    <a:pt x="284595" y="381334"/>
                    <a:pt x="273693" y="389374"/>
                  </a:cubicBezTo>
                  <a:cubicBezTo>
                    <a:pt x="262794" y="397413"/>
                    <a:pt x="250735" y="403679"/>
                    <a:pt x="237518" y="408176"/>
                  </a:cubicBezTo>
                  <a:cubicBezTo>
                    <a:pt x="224438" y="412672"/>
                    <a:pt x="210746" y="414921"/>
                    <a:pt x="196438" y="414921"/>
                  </a:cubicBezTo>
                  <a:cubicBezTo>
                    <a:pt x="182131" y="414921"/>
                    <a:pt x="168371" y="412672"/>
                    <a:pt x="155154" y="408176"/>
                  </a:cubicBezTo>
                  <a:cubicBezTo>
                    <a:pt x="142073" y="403679"/>
                    <a:pt x="130083" y="397413"/>
                    <a:pt x="119183" y="389374"/>
                  </a:cubicBezTo>
                  <a:cubicBezTo>
                    <a:pt x="108283" y="381334"/>
                    <a:pt x="98745" y="371660"/>
                    <a:pt x="90570" y="360351"/>
                  </a:cubicBezTo>
                  <a:cubicBezTo>
                    <a:pt x="82531" y="349042"/>
                    <a:pt x="76399" y="336575"/>
                    <a:pt x="72175" y="322950"/>
                  </a:cubicBezTo>
                  <a:cubicBezTo>
                    <a:pt x="67951" y="331670"/>
                    <a:pt x="65840" y="340662"/>
                    <a:pt x="65840" y="349927"/>
                  </a:cubicBezTo>
                  <a:cubicBezTo>
                    <a:pt x="65840" y="358102"/>
                    <a:pt x="67338" y="365869"/>
                    <a:pt x="70336" y="373227"/>
                  </a:cubicBezTo>
                  <a:cubicBezTo>
                    <a:pt x="73333" y="380449"/>
                    <a:pt x="77694" y="386921"/>
                    <a:pt x="83416" y="392644"/>
                  </a:cubicBezTo>
                  <a:lnTo>
                    <a:pt x="65022" y="411037"/>
                  </a:lnTo>
                  <a:cubicBezTo>
                    <a:pt x="56847" y="402862"/>
                    <a:pt x="50511" y="393529"/>
                    <a:pt x="46015" y="383037"/>
                  </a:cubicBezTo>
                  <a:cubicBezTo>
                    <a:pt x="41655" y="372410"/>
                    <a:pt x="39475" y="361304"/>
                    <a:pt x="39475" y="349723"/>
                  </a:cubicBezTo>
                  <a:cubicBezTo>
                    <a:pt x="39475" y="338142"/>
                    <a:pt x="41655" y="327037"/>
                    <a:pt x="46015" y="316410"/>
                  </a:cubicBezTo>
                  <a:cubicBezTo>
                    <a:pt x="50511" y="305781"/>
                    <a:pt x="56847" y="296380"/>
                    <a:pt x="65022" y="288205"/>
                  </a:cubicBezTo>
                  <a:lnTo>
                    <a:pt x="66248" y="289431"/>
                  </a:lnTo>
                  <a:cubicBezTo>
                    <a:pt x="66112" y="288477"/>
                    <a:pt x="65976" y="287592"/>
                    <a:pt x="65840" y="286774"/>
                  </a:cubicBezTo>
                  <a:cubicBezTo>
                    <a:pt x="65703" y="285957"/>
                    <a:pt x="65635" y="285071"/>
                    <a:pt x="65635" y="284117"/>
                  </a:cubicBezTo>
                  <a:lnTo>
                    <a:pt x="65635" y="231796"/>
                  </a:lnTo>
                  <a:cubicBezTo>
                    <a:pt x="65635" y="227709"/>
                    <a:pt x="65840" y="223621"/>
                    <a:pt x="66248" y="219533"/>
                  </a:cubicBezTo>
                  <a:cubicBezTo>
                    <a:pt x="66793" y="215310"/>
                    <a:pt x="67475" y="211222"/>
                    <a:pt x="68292" y="207271"/>
                  </a:cubicBezTo>
                  <a:cubicBezTo>
                    <a:pt x="64068" y="208497"/>
                    <a:pt x="60185" y="210337"/>
                    <a:pt x="56642" y="212789"/>
                  </a:cubicBezTo>
                  <a:cubicBezTo>
                    <a:pt x="53100" y="215106"/>
                    <a:pt x="50034" y="217966"/>
                    <a:pt x="47445" y="221372"/>
                  </a:cubicBezTo>
                  <a:cubicBezTo>
                    <a:pt x="44993" y="224643"/>
                    <a:pt x="43017" y="228322"/>
                    <a:pt x="41518" y="232410"/>
                  </a:cubicBezTo>
                  <a:cubicBezTo>
                    <a:pt x="40156" y="236361"/>
                    <a:pt x="39475" y="240517"/>
                    <a:pt x="39475" y="244876"/>
                  </a:cubicBezTo>
                  <a:lnTo>
                    <a:pt x="39475" y="284117"/>
                  </a:lnTo>
                  <a:lnTo>
                    <a:pt x="13314" y="284117"/>
                  </a:lnTo>
                  <a:lnTo>
                    <a:pt x="13314" y="244876"/>
                  </a:lnTo>
                  <a:cubicBezTo>
                    <a:pt x="13314" y="236020"/>
                    <a:pt x="14949" y="227709"/>
                    <a:pt x="18219" y="219943"/>
                  </a:cubicBezTo>
                  <a:cubicBezTo>
                    <a:pt x="21625" y="212040"/>
                    <a:pt x="26190" y="205158"/>
                    <a:pt x="31913" y="199299"/>
                  </a:cubicBezTo>
                  <a:cubicBezTo>
                    <a:pt x="37635" y="193441"/>
                    <a:pt x="44380" y="188808"/>
                    <a:pt x="52146" y="185402"/>
                  </a:cubicBezTo>
                  <a:cubicBezTo>
                    <a:pt x="59913" y="181859"/>
                    <a:pt x="68224" y="179952"/>
                    <a:pt x="77080" y="179679"/>
                  </a:cubicBezTo>
                  <a:cubicBezTo>
                    <a:pt x="81304" y="170142"/>
                    <a:pt x="86754" y="160944"/>
                    <a:pt x="93431" y="152087"/>
                  </a:cubicBezTo>
                  <a:cubicBezTo>
                    <a:pt x="85664" y="150726"/>
                    <a:pt x="78443" y="148137"/>
                    <a:pt x="71767" y="144322"/>
                  </a:cubicBezTo>
                  <a:cubicBezTo>
                    <a:pt x="65226" y="140370"/>
                    <a:pt x="59572" y="135533"/>
                    <a:pt x="54803" y="129810"/>
                  </a:cubicBezTo>
                  <a:cubicBezTo>
                    <a:pt x="50034" y="124088"/>
                    <a:pt x="46287" y="117684"/>
                    <a:pt x="43562" y="110599"/>
                  </a:cubicBezTo>
                  <a:cubicBezTo>
                    <a:pt x="40837" y="103377"/>
                    <a:pt x="39475" y="95815"/>
                    <a:pt x="39475" y="87913"/>
                  </a:cubicBezTo>
                  <a:lnTo>
                    <a:pt x="39475" y="48672"/>
                  </a:lnTo>
                  <a:lnTo>
                    <a:pt x="65635" y="48672"/>
                  </a:lnTo>
                  <a:lnTo>
                    <a:pt x="65635" y="87913"/>
                  </a:lnTo>
                  <a:cubicBezTo>
                    <a:pt x="65635" y="93363"/>
                    <a:pt x="66657" y="98472"/>
                    <a:pt x="68701" y="103241"/>
                  </a:cubicBezTo>
                  <a:cubicBezTo>
                    <a:pt x="70745" y="108010"/>
                    <a:pt x="73538" y="112166"/>
                    <a:pt x="77080" y="115708"/>
                  </a:cubicBezTo>
                  <a:cubicBezTo>
                    <a:pt x="80623" y="119251"/>
                    <a:pt x="84779" y="122044"/>
                    <a:pt x="89548" y="124088"/>
                  </a:cubicBezTo>
                  <a:cubicBezTo>
                    <a:pt x="94317" y="126132"/>
                    <a:pt x="99426" y="127154"/>
                    <a:pt x="104876" y="127154"/>
                  </a:cubicBezTo>
                  <a:lnTo>
                    <a:pt x="117956" y="127154"/>
                  </a:lnTo>
                  <a:lnTo>
                    <a:pt x="117956" y="127767"/>
                  </a:lnTo>
                  <a:cubicBezTo>
                    <a:pt x="124360" y="122998"/>
                    <a:pt x="130900" y="118978"/>
                    <a:pt x="137577" y="115708"/>
                  </a:cubicBezTo>
                  <a:cubicBezTo>
                    <a:pt x="135533" y="111348"/>
                    <a:pt x="133898" y="106852"/>
                    <a:pt x="132672" y="102219"/>
                  </a:cubicBezTo>
                  <a:cubicBezTo>
                    <a:pt x="131582" y="97450"/>
                    <a:pt x="131037" y="92681"/>
                    <a:pt x="131037" y="87913"/>
                  </a:cubicBezTo>
                  <a:cubicBezTo>
                    <a:pt x="131037" y="78375"/>
                    <a:pt x="133149" y="69178"/>
                    <a:pt x="137373" y="60321"/>
                  </a:cubicBezTo>
                  <a:lnTo>
                    <a:pt x="108759" y="31708"/>
                  </a:lnTo>
                  <a:lnTo>
                    <a:pt x="127154" y="13314"/>
                  </a:lnTo>
                  <a:lnTo>
                    <a:pt x="153110" y="39270"/>
                  </a:lnTo>
                  <a:cubicBezTo>
                    <a:pt x="159241" y="33956"/>
                    <a:pt x="165918" y="29869"/>
                    <a:pt x="173140" y="27007"/>
                  </a:cubicBezTo>
                  <a:cubicBezTo>
                    <a:pt x="180496" y="24010"/>
                    <a:pt x="188263" y="22511"/>
                    <a:pt x="196438" y="22511"/>
                  </a:cubicBezTo>
                  <a:cubicBezTo>
                    <a:pt x="204614" y="22511"/>
                    <a:pt x="212311" y="24010"/>
                    <a:pt x="219533" y="27007"/>
                  </a:cubicBezTo>
                  <a:cubicBezTo>
                    <a:pt x="226891" y="29869"/>
                    <a:pt x="233636" y="33956"/>
                    <a:pt x="239767" y="39270"/>
                  </a:cubicBezTo>
                  <a:lnTo>
                    <a:pt x="265724" y="13314"/>
                  </a:lnTo>
                  <a:lnTo>
                    <a:pt x="284117" y="31708"/>
                  </a:lnTo>
                  <a:lnTo>
                    <a:pt x="255504" y="60321"/>
                  </a:lnTo>
                  <a:cubicBezTo>
                    <a:pt x="259728" y="69178"/>
                    <a:pt x="261840" y="78375"/>
                    <a:pt x="261840" y="87913"/>
                  </a:cubicBezTo>
                  <a:cubicBezTo>
                    <a:pt x="261840" y="92681"/>
                    <a:pt x="261227" y="97450"/>
                    <a:pt x="260001" y="102219"/>
                  </a:cubicBezTo>
                  <a:cubicBezTo>
                    <a:pt x="258910" y="106852"/>
                    <a:pt x="257343" y="111348"/>
                    <a:pt x="255300" y="115708"/>
                  </a:cubicBezTo>
                  <a:cubicBezTo>
                    <a:pt x="258842" y="117480"/>
                    <a:pt x="262180" y="119387"/>
                    <a:pt x="265314" y="121431"/>
                  </a:cubicBezTo>
                  <a:cubicBezTo>
                    <a:pt x="268584" y="123338"/>
                    <a:pt x="271786" y="125450"/>
                    <a:pt x="274920" y="127767"/>
                  </a:cubicBezTo>
                  <a:lnTo>
                    <a:pt x="274920" y="127154"/>
                  </a:lnTo>
                  <a:lnTo>
                    <a:pt x="288001" y="127154"/>
                  </a:lnTo>
                  <a:cubicBezTo>
                    <a:pt x="293451" y="127154"/>
                    <a:pt x="298560" y="126132"/>
                    <a:pt x="303329" y="124088"/>
                  </a:cubicBezTo>
                  <a:cubicBezTo>
                    <a:pt x="308099" y="122044"/>
                    <a:pt x="312254" y="119251"/>
                    <a:pt x="315796" y="115708"/>
                  </a:cubicBezTo>
                  <a:cubicBezTo>
                    <a:pt x="319338" y="112166"/>
                    <a:pt x="322132" y="108010"/>
                    <a:pt x="324176" y="103241"/>
                  </a:cubicBezTo>
                  <a:cubicBezTo>
                    <a:pt x="326220" y="98472"/>
                    <a:pt x="327242" y="93363"/>
                    <a:pt x="327242" y="87913"/>
                  </a:cubicBezTo>
                  <a:lnTo>
                    <a:pt x="327242" y="48672"/>
                  </a:lnTo>
                  <a:lnTo>
                    <a:pt x="353402" y="48672"/>
                  </a:lnTo>
                  <a:lnTo>
                    <a:pt x="353402" y="87913"/>
                  </a:lnTo>
                  <a:cubicBezTo>
                    <a:pt x="353402" y="95815"/>
                    <a:pt x="352039" y="103377"/>
                    <a:pt x="349315" y="110599"/>
                  </a:cubicBezTo>
                  <a:cubicBezTo>
                    <a:pt x="346590" y="117684"/>
                    <a:pt x="342843" y="124088"/>
                    <a:pt x="338073" y="129810"/>
                  </a:cubicBezTo>
                  <a:cubicBezTo>
                    <a:pt x="333304" y="135533"/>
                    <a:pt x="327582" y="140370"/>
                    <a:pt x="320906" y="144322"/>
                  </a:cubicBezTo>
                  <a:cubicBezTo>
                    <a:pt x="314365" y="148137"/>
                    <a:pt x="307213" y="150726"/>
                    <a:pt x="299446" y="152087"/>
                  </a:cubicBezTo>
                  <a:cubicBezTo>
                    <a:pt x="306122" y="160944"/>
                    <a:pt x="311573" y="170142"/>
                    <a:pt x="315796" y="179679"/>
                  </a:cubicBezTo>
                  <a:close/>
                  <a:moveTo>
                    <a:pt x="196438" y="48672"/>
                  </a:moveTo>
                  <a:cubicBezTo>
                    <a:pt x="190988" y="48672"/>
                    <a:pt x="185879" y="49693"/>
                    <a:pt x="181110" y="51737"/>
                  </a:cubicBezTo>
                  <a:cubicBezTo>
                    <a:pt x="176340" y="53781"/>
                    <a:pt x="172185" y="56574"/>
                    <a:pt x="168643" y="60117"/>
                  </a:cubicBezTo>
                  <a:cubicBezTo>
                    <a:pt x="165101" y="63659"/>
                    <a:pt x="162307" y="67815"/>
                    <a:pt x="160263" y="72584"/>
                  </a:cubicBezTo>
                  <a:cubicBezTo>
                    <a:pt x="158219" y="77353"/>
                    <a:pt x="157197" y="82462"/>
                    <a:pt x="157197" y="87913"/>
                  </a:cubicBezTo>
                  <a:cubicBezTo>
                    <a:pt x="157197" y="94725"/>
                    <a:pt x="158832" y="100857"/>
                    <a:pt x="162103" y="106307"/>
                  </a:cubicBezTo>
                  <a:cubicBezTo>
                    <a:pt x="167825" y="104808"/>
                    <a:pt x="173480" y="103650"/>
                    <a:pt x="179066" y="102832"/>
                  </a:cubicBezTo>
                  <a:cubicBezTo>
                    <a:pt x="184789" y="101879"/>
                    <a:pt x="190580" y="101402"/>
                    <a:pt x="196438" y="101402"/>
                  </a:cubicBezTo>
                  <a:cubicBezTo>
                    <a:pt x="202297" y="101402"/>
                    <a:pt x="208020" y="101879"/>
                    <a:pt x="213606" y="102832"/>
                  </a:cubicBezTo>
                  <a:cubicBezTo>
                    <a:pt x="219329" y="103650"/>
                    <a:pt x="225052" y="104808"/>
                    <a:pt x="230774" y="106307"/>
                  </a:cubicBezTo>
                  <a:cubicBezTo>
                    <a:pt x="234044" y="100857"/>
                    <a:pt x="235679" y="94725"/>
                    <a:pt x="235679" y="87913"/>
                  </a:cubicBezTo>
                  <a:cubicBezTo>
                    <a:pt x="235679" y="82462"/>
                    <a:pt x="234658" y="77353"/>
                    <a:pt x="232613" y="72584"/>
                  </a:cubicBezTo>
                  <a:cubicBezTo>
                    <a:pt x="230570" y="67815"/>
                    <a:pt x="227776" y="63659"/>
                    <a:pt x="224234" y="60117"/>
                  </a:cubicBezTo>
                  <a:cubicBezTo>
                    <a:pt x="220692" y="56574"/>
                    <a:pt x="216536" y="53781"/>
                    <a:pt x="211767" y="51737"/>
                  </a:cubicBezTo>
                  <a:cubicBezTo>
                    <a:pt x="206998" y="49693"/>
                    <a:pt x="201889" y="48672"/>
                    <a:pt x="196438" y="48672"/>
                  </a:cubicBezTo>
                  <a:close/>
                  <a:moveTo>
                    <a:pt x="301081" y="231796"/>
                  </a:moveTo>
                  <a:cubicBezTo>
                    <a:pt x="301081" y="217626"/>
                    <a:pt x="298288" y="204205"/>
                    <a:pt x="292702" y="191534"/>
                  </a:cubicBezTo>
                  <a:cubicBezTo>
                    <a:pt x="287115" y="178861"/>
                    <a:pt x="279553" y="167758"/>
                    <a:pt x="270015" y="158219"/>
                  </a:cubicBezTo>
                  <a:cubicBezTo>
                    <a:pt x="260613" y="148681"/>
                    <a:pt x="249577" y="141119"/>
                    <a:pt x="236906" y="135533"/>
                  </a:cubicBezTo>
                  <a:cubicBezTo>
                    <a:pt x="224234" y="129947"/>
                    <a:pt x="210746" y="127154"/>
                    <a:pt x="196438" y="127154"/>
                  </a:cubicBezTo>
                  <a:cubicBezTo>
                    <a:pt x="182131" y="127154"/>
                    <a:pt x="168643" y="129947"/>
                    <a:pt x="155971" y="135533"/>
                  </a:cubicBezTo>
                  <a:cubicBezTo>
                    <a:pt x="143300" y="141119"/>
                    <a:pt x="132195" y="148681"/>
                    <a:pt x="122657" y="158219"/>
                  </a:cubicBezTo>
                  <a:cubicBezTo>
                    <a:pt x="113256" y="167758"/>
                    <a:pt x="105762" y="178861"/>
                    <a:pt x="100175" y="191534"/>
                  </a:cubicBezTo>
                  <a:cubicBezTo>
                    <a:pt x="94589" y="204205"/>
                    <a:pt x="91796" y="217626"/>
                    <a:pt x="91796" y="231796"/>
                  </a:cubicBezTo>
                  <a:lnTo>
                    <a:pt x="91796" y="284117"/>
                  </a:lnTo>
                  <a:cubicBezTo>
                    <a:pt x="91796" y="298561"/>
                    <a:pt x="94521" y="312117"/>
                    <a:pt x="99971" y="324789"/>
                  </a:cubicBezTo>
                  <a:cubicBezTo>
                    <a:pt x="105557" y="337460"/>
                    <a:pt x="113051" y="348566"/>
                    <a:pt x="122453" y="358102"/>
                  </a:cubicBezTo>
                  <a:cubicBezTo>
                    <a:pt x="131991" y="367505"/>
                    <a:pt x="143095" y="374998"/>
                    <a:pt x="155766" y="380585"/>
                  </a:cubicBezTo>
                  <a:cubicBezTo>
                    <a:pt x="168439" y="386035"/>
                    <a:pt x="181995" y="388760"/>
                    <a:pt x="196438" y="388760"/>
                  </a:cubicBezTo>
                  <a:cubicBezTo>
                    <a:pt x="210882" y="388760"/>
                    <a:pt x="224438" y="386035"/>
                    <a:pt x="237110" y="380585"/>
                  </a:cubicBezTo>
                  <a:cubicBezTo>
                    <a:pt x="249781" y="374998"/>
                    <a:pt x="260818" y="367505"/>
                    <a:pt x="270219" y="358102"/>
                  </a:cubicBezTo>
                  <a:cubicBezTo>
                    <a:pt x="279757" y="348566"/>
                    <a:pt x="287251" y="337460"/>
                    <a:pt x="292702" y="324789"/>
                  </a:cubicBezTo>
                  <a:cubicBezTo>
                    <a:pt x="298288" y="312117"/>
                    <a:pt x="301081" y="298561"/>
                    <a:pt x="301081" y="284117"/>
                  </a:cubicBezTo>
                  <a:lnTo>
                    <a:pt x="301081" y="231796"/>
                  </a:lnTo>
                  <a:close/>
                </a:path>
              </a:pathLst>
            </a:custGeom>
            <a:solidFill>
              <a:schemeClr val="tx2"/>
            </a:solidFill>
            <a:ln w="12927"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75" name="Group 74">
            <a:extLst>
              <a:ext uri="{FF2B5EF4-FFF2-40B4-BE49-F238E27FC236}">
                <a16:creationId xmlns:a16="http://schemas.microsoft.com/office/drawing/2014/main" id="{7691C69D-54C0-4224-A17E-2FE0421A8554}"/>
              </a:ext>
            </a:extLst>
          </p:cNvPr>
          <p:cNvGrpSpPr/>
          <p:nvPr/>
        </p:nvGrpSpPr>
        <p:grpSpPr>
          <a:xfrm>
            <a:off x="7566934" y="5140566"/>
            <a:ext cx="486198" cy="415776"/>
            <a:chOff x="9171621" y="3922983"/>
            <a:chExt cx="702004" cy="600324"/>
          </a:xfrm>
        </p:grpSpPr>
        <p:sp>
          <p:nvSpPr>
            <p:cNvPr id="76" name="Freeform 1">
              <a:extLst>
                <a:ext uri="{FF2B5EF4-FFF2-40B4-BE49-F238E27FC236}">
                  <a16:creationId xmlns:a16="http://schemas.microsoft.com/office/drawing/2014/main" id="{ADFBAEBF-5CB5-439B-BC74-4D023098BD8C}"/>
                </a:ext>
              </a:extLst>
            </p:cNvPr>
            <p:cNvSpPr>
              <a:spLocks noChangeArrowheads="1"/>
            </p:cNvSpPr>
            <p:nvPr/>
          </p:nvSpPr>
          <p:spPr bwMode="auto">
            <a:xfrm>
              <a:off x="9400672" y="3922983"/>
              <a:ext cx="244188" cy="600324"/>
            </a:xfrm>
            <a:custGeom>
              <a:avLst/>
              <a:gdLst>
                <a:gd name="T0" fmla="*/ 3215 w 3770"/>
                <a:gd name="T1" fmla="*/ 2209 h 9873"/>
                <a:gd name="T2" fmla="*/ 3067 w 3770"/>
                <a:gd name="T3" fmla="*/ 2615 h 9873"/>
                <a:gd name="T4" fmla="*/ 2794 w 3770"/>
                <a:gd name="T5" fmla="*/ 2942 h 9873"/>
                <a:gd name="T6" fmla="*/ 2427 w 3770"/>
                <a:gd name="T7" fmla="*/ 3146 h 9873"/>
                <a:gd name="T8" fmla="*/ 2381 w 3770"/>
                <a:gd name="T9" fmla="*/ 8881 h 9873"/>
                <a:gd name="T10" fmla="*/ 2248 w 3770"/>
                <a:gd name="T11" fmla="*/ 9123 h 9873"/>
                <a:gd name="T12" fmla="*/ 2029 w 3770"/>
                <a:gd name="T13" fmla="*/ 9295 h 9873"/>
                <a:gd name="T14" fmla="*/ 1819 w 3770"/>
                <a:gd name="T15" fmla="*/ 9349 h 9873"/>
                <a:gd name="T16" fmla="*/ 1592 w 3770"/>
                <a:gd name="T17" fmla="*/ 9279 h 9873"/>
                <a:gd name="T18" fmla="*/ 1405 w 3770"/>
                <a:gd name="T19" fmla="*/ 9123 h 9873"/>
                <a:gd name="T20" fmla="*/ 1296 w 3770"/>
                <a:gd name="T21" fmla="*/ 8827 h 9873"/>
                <a:gd name="T22" fmla="*/ 1155 w 3770"/>
                <a:gd name="T23" fmla="*/ 3060 h 9873"/>
                <a:gd name="T24" fmla="*/ 819 w 3770"/>
                <a:gd name="T25" fmla="*/ 2747 h 9873"/>
                <a:gd name="T26" fmla="*/ 601 w 3770"/>
                <a:gd name="T27" fmla="*/ 2357 h 9873"/>
                <a:gd name="T28" fmla="*/ 531 w 3770"/>
                <a:gd name="T29" fmla="*/ 1920 h 9873"/>
                <a:gd name="T30" fmla="*/ 648 w 3770"/>
                <a:gd name="T31" fmla="*/ 1405 h 9873"/>
                <a:gd name="T32" fmla="*/ 913 w 3770"/>
                <a:gd name="T33" fmla="*/ 960 h 9873"/>
                <a:gd name="T34" fmla="*/ 1085 w 3770"/>
                <a:gd name="T35" fmla="*/ 882 h 9873"/>
                <a:gd name="T36" fmla="*/ 1109 w 3770"/>
                <a:gd name="T37" fmla="*/ 1623 h 9873"/>
                <a:gd name="T38" fmla="*/ 1233 w 3770"/>
                <a:gd name="T39" fmla="*/ 1998 h 9873"/>
                <a:gd name="T40" fmla="*/ 1507 w 3770"/>
                <a:gd name="T41" fmla="*/ 2248 h 9873"/>
                <a:gd name="T42" fmla="*/ 1905 w 3770"/>
                <a:gd name="T43" fmla="*/ 2341 h 9873"/>
                <a:gd name="T44" fmla="*/ 2185 w 3770"/>
                <a:gd name="T45" fmla="*/ 2272 h 9873"/>
                <a:gd name="T46" fmla="*/ 2497 w 3770"/>
                <a:gd name="T47" fmla="*/ 2029 h 9873"/>
                <a:gd name="T48" fmla="*/ 2693 w 3770"/>
                <a:gd name="T49" fmla="*/ 1678 h 9873"/>
                <a:gd name="T50" fmla="*/ 2724 w 3770"/>
                <a:gd name="T51" fmla="*/ 859 h 9873"/>
                <a:gd name="T52" fmla="*/ 2997 w 3770"/>
                <a:gd name="T53" fmla="*/ 1116 h 9873"/>
                <a:gd name="T54" fmla="*/ 3169 w 3770"/>
                <a:gd name="T55" fmla="*/ 1452 h 9873"/>
                <a:gd name="T56" fmla="*/ 2162 w 3770"/>
                <a:gd name="T57" fmla="*/ 0 h 9873"/>
                <a:gd name="T58" fmla="*/ 2131 w 3770"/>
                <a:gd name="T59" fmla="*/ 1655 h 9873"/>
                <a:gd name="T60" fmla="*/ 1928 w 3770"/>
                <a:gd name="T61" fmla="*/ 1811 h 9873"/>
                <a:gd name="T62" fmla="*/ 1748 w 3770"/>
                <a:gd name="T63" fmla="*/ 1764 h 9873"/>
                <a:gd name="T64" fmla="*/ 1623 w 3770"/>
                <a:gd name="T65" fmla="*/ 1576 h 9873"/>
                <a:gd name="T66" fmla="*/ 1256 w 3770"/>
                <a:gd name="T67" fmla="*/ 149 h 9873"/>
                <a:gd name="T68" fmla="*/ 773 w 3770"/>
                <a:gd name="T69" fmla="*/ 382 h 9873"/>
                <a:gd name="T70" fmla="*/ 476 w 3770"/>
                <a:gd name="T71" fmla="*/ 648 h 9873"/>
                <a:gd name="T72" fmla="*/ 219 w 3770"/>
                <a:gd name="T73" fmla="*/ 1015 h 9873"/>
                <a:gd name="T74" fmla="*/ 0 w 3770"/>
                <a:gd name="T75" fmla="*/ 1967 h 9873"/>
                <a:gd name="T76" fmla="*/ 55 w 3770"/>
                <a:gd name="T77" fmla="*/ 2396 h 9873"/>
                <a:gd name="T78" fmla="*/ 258 w 3770"/>
                <a:gd name="T79" fmla="*/ 2888 h 9873"/>
                <a:gd name="T80" fmla="*/ 617 w 3770"/>
                <a:gd name="T81" fmla="*/ 3309 h 9873"/>
                <a:gd name="T82" fmla="*/ 773 w 3770"/>
                <a:gd name="T83" fmla="*/ 8780 h 9873"/>
                <a:gd name="T84" fmla="*/ 882 w 3770"/>
                <a:gd name="T85" fmla="*/ 9295 h 9873"/>
                <a:gd name="T86" fmla="*/ 1148 w 3770"/>
                <a:gd name="T87" fmla="*/ 9623 h 9873"/>
                <a:gd name="T88" fmla="*/ 1647 w 3770"/>
                <a:gd name="T89" fmla="*/ 9856 h 9873"/>
                <a:gd name="T90" fmla="*/ 2068 w 3770"/>
                <a:gd name="T91" fmla="*/ 9841 h 9873"/>
                <a:gd name="T92" fmla="*/ 2505 w 3770"/>
                <a:gd name="T93" fmla="*/ 9599 h 9873"/>
                <a:gd name="T94" fmla="*/ 2771 w 3770"/>
                <a:gd name="T95" fmla="*/ 9295 h 9873"/>
                <a:gd name="T96" fmla="*/ 2919 w 3770"/>
                <a:gd name="T97" fmla="*/ 8819 h 9873"/>
                <a:gd name="T98" fmla="*/ 3192 w 3770"/>
                <a:gd name="T99" fmla="*/ 3239 h 9873"/>
                <a:gd name="T100" fmla="*/ 3544 w 3770"/>
                <a:gd name="T101" fmla="*/ 2770 h 9873"/>
                <a:gd name="T102" fmla="*/ 3769 w 3770"/>
                <a:gd name="T103" fmla="*/ 1897 h 9873"/>
                <a:gd name="T104" fmla="*/ 3676 w 3770"/>
                <a:gd name="T105" fmla="*/ 1343 h 9873"/>
                <a:gd name="T106" fmla="*/ 3332 w 3770"/>
                <a:gd name="T107" fmla="*/ 726 h 9873"/>
                <a:gd name="T108" fmla="*/ 2763 w 3770"/>
                <a:gd name="T109" fmla="*/ 266 h 9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70" h="9873">
                  <a:moveTo>
                    <a:pt x="3246" y="1951"/>
                  </a:moveTo>
                  <a:lnTo>
                    <a:pt x="3246" y="1951"/>
                  </a:lnTo>
                  <a:lnTo>
                    <a:pt x="3239" y="2037"/>
                  </a:lnTo>
                  <a:lnTo>
                    <a:pt x="3231" y="2123"/>
                  </a:lnTo>
                  <a:lnTo>
                    <a:pt x="3215" y="2209"/>
                  </a:lnTo>
                  <a:lnTo>
                    <a:pt x="3200" y="2295"/>
                  </a:lnTo>
                  <a:lnTo>
                    <a:pt x="3177" y="2380"/>
                  </a:lnTo>
                  <a:lnTo>
                    <a:pt x="3146" y="2458"/>
                  </a:lnTo>
                  <a:lnTo>
                    <a:pt x="3107" y="2537"/>
                  </a:lnTo>
                  <a:lnTo>
                    <a:pt x="3067" y="2615"/>
                  </a:lnTo>
                  <a:lnTo>
                    <a:pt x="3020" y="2685"/>
                  </a:lnTo>
                  <a:lnTo>
                    <a:pt x="2974" y="2755"/>
                  </a:lnTo>
                  <a:lnTo>
                    <a:pt x="2919" y="2817"/>
                  </a:lnTo>
                  <a:lnTo>
                    <a:pt x="2856" y="2880"/>
                  </a:lnTo>
                  <a:lnTo>
                    <a:pt x="2794" y="2942"/>
                  </a:lnTo>
                  <a:lnTo>
                    <a:pt x="2724" y="2997"/>
                  </a:lnTo>
                  <a:lnTo>
                    <a:pt x="2646" y="3052"/>
                  </a:lnTo>
                  <a:lnTo>
                    <a:pt x="2568" y="3099"/>
                  </a:lnTo>
                  <a:lnTo>
                    <a:pt x="2568" y="3099"/>
                  </a:lnTo>
                  <a:lnTo>
                    <a:pt x="2427" y="3146"/>
                  </a:lnTo>
                  <a:lnTo>
                    <a:pt x="2427" y="3146"/>
                  </a:lnTo>
                  <a:lnTo>
                    <a:pt x="2396" y="8772"/>
                  </a:lnTo>
                  <a:lnTo>
                    <a:pt x="2396" y="8772"/>
                  </a:lnTo>
                  <a:lnTo>
                    <a:pt x="2388" y="8827"/>
                  </a:lnTo>
                  <a:lnTo>
                    <a:pt x="2381" y="8881"/>
                  </a:lnTo>
                  <a:lnTo>
                    <a:pt x="2365" y="8928"/>
                  </a:lnTo>
                  <a:lnTo>
                    <a:pt x="2342" y="8982"/>
                  </a:lnTo>
                  <a:lnTo>
                    <a:pt x="2318" y="9029"/>
                  </a:lnTo>
                  <a:lnTo>
                    <a:pt x="2287" y="9076"/>
                  </a:lnTo>
                  <a:lnTo>
                    <a:pt x="2248" y="9123"/>
                  </a:lnTo>
                  <a:lnTo>
                    <a:pt x="2217" y="9162"/>
                  </a:lnTo>
                  <a:lnTo>
                    <a:pt x="2170" y="9201"/>
                  </a:lnTo>
                  <a:lnTo>
                    <a:pt x="2123" y="9240"/>
                  </a:lnTo>
                  <a:lnTo>
                    <a:pt x="2076" y="9272"/>
                  </a:lnTo>
                  <a:lnTo>
                    <a:pt x="2029" y="9295"/>
                  </a:lnTo>
                  <a:lnTo>
                    <a:pt x="1975" y="9319"/>
                  </a:lnTo>
                  <a:lnTo>
                    <a:pt x="1928" y="9334"/>
                  </a:lnTo>
                  <a:lnTo>
                    <a:pt x="1873" y="9341"/>
                  </a:lnTo>
                  <a:lnTo>
                    <a:pt x="1819" y="9349"/>
                  </a:lnTo>
                  <a:lnTo>
                    <a:pt x="1819" y="9349"/>
                  </a:lnTo>
                  <a:lnTo>
                    <a:pt x="1780" y="9341"/>
                  </a:lnTo>
                  <a:lnTo>
                    <a:pt x="1740" y="9334"/>
                  </a:lnTo>
                  <a:lnTo>
                    <a:pt x="1694" y="9326"/>
                  </a:lnTo>
                  <a:lnTo>
                    <a:pt x="1647" y="9303"/>
                  </a:lnTo>
                  <a:lnTo>
                    <a:pt x="1592" y="9279"/>
                  </a:lnTo>
                  <a:lnTo>
                    <a:pt x="1546" y="9248"/>
                  </a:lnTo>
                  <a:lnTo>
                    <a:pt x="1491" y="9209"/>
                  </a:lnTo>
                  <a:lnTo>
                    <a:pt x="1436" y="9162"/>
                  </a:lnTo>
                  <a:lnTo>
                    <a:pt x="1436" y="9162"/>
                  </a:lnTo>
                  <a:lnTo>
                    <a:pt x="1405" y="9123"/>
                  </a:lnTo>
                  <a:lnTo>
                    <a:pt x="1374" y="9076"/>
                  </a:lnTo>
                  <a:lnTo>
                    <a:pt x="1335" y="8990"/>
                  </a:lnTo>
                  <a:lnTo>
                    <a:pt x="1303" y="8905"/>
                  </a:lnTo>
                  <a:lnTo>
                    <a:pt x="1296" y="8827"/>
                  </a:lnTo>
                  <a:lnTo>
                    <a:pt x="1296" y="8827"/>
                  </a:lnTo>
                  <a:lnTo>
                    <a:pt x="1327" y="3200"/>
                  </a:lnTo>
                  <a:lnTo>
                    <a:pt x="1327" y="3200"/>
                  </a:lnTo>
                  <a:lnTo>
                    <a:pt x="1233" y="3107"/>
                  </a:lnTo>
                  <a:lnTo>
                    <a:pt x="1233" y="3107"/>
                  </a:lnTo>
                  <a:lnTo>
                    <a:pt x="1155" y="3060"/>
                  </a:lnTo>
                  <a:lnTo>
                    <a:pt x="1085" y="3005"/>
                  </a:lnTo>
                  <a:lnTo>
                    <a:pt x="1015" y="2950"/>
                  </a:lnTo>
                  <a:lnTo>
                    <a:pt x="944" y="2888"/>
                  </a:lnTo>
                  <a:lnTo>
                    <a:pt x="882" y="2817"/>
                  </a:lnTo>
                  <a:lnTo>
                    <a:pt x="819" y="2747"/>
                  </a:lnTo>
                  <a:lnTo>
                    <a:pt x="773" y="2677"/>
                  </a:lnTo>
                  <a:lnTo>
                    <a:pt x="719" y="2599"/>
                  </a:lnTo>
                  <a:lnTo>
                    <a:pt x="680" y="2521"/>
                  </a:lnTo>
                  <a:lnTo>
                    <a:pt x="640" y="2443"/>
                  </a:lnTo>
                  <a:lnTo>
                    <a:pt x="601" y="2357"/>
                  </a:lnTo>
                  <a:lnTo>
                    <a:pt x="578" y="2272"/>
                  </a:lnTo>
                  <a:lnTo>
                    <a:pt x="554" y="2186"/>
                  </a:lnTo>
                  <a:lnTo>
                    <a:pt x="539" y="2092"/>
                  </a:lnTo>
                  <a:lnTo>
                    <a:pt x="531" y="2006"/>
                  </a:lnTo>
                  <a:lnTo>
                    <a:pt x="531" y="1920"/>
                  </a:lnTo>
                  <a:lnTo>
                    <a:pt x="531" y="1920"/>
                  </a:lnTo>
                  <a:lnTo>
                    <a:pt x="547" y="1788"/>
                  </a:lnTo>
                  <a:lnTo>
                    <a:pt x="578" y="1662"/>
                  </a:lnTo>
                  <a:lnTo>
                    <a:pt x="609" y="1530"/>
                  </a:lnTo>
                  <a:lnTo>
                    <a:pt x="648" y="1405"/>
                  </a:lnTo>
                  <a:lnTo>
                    <a:pt x="703" y="1280"/>
                  </a:lnTo>
                  <a:lnTo>
                    <a:pt x="757" y="1163"/>
                  </a:lnTo>
                  <a:lnTo>
                    <a:pt x="827" y="1054"/>
                  </a:lnTo>
                  <a:lnTo>
                    <a:pt x="913" y="960"/>
                  </a:lnTo>
                  <a:lnTo>
                    <a:pt x="913" y="960"/>
                  </a:lnTo>
                  <a:lnTo>
                    <a:pt x="937" y="945"/>
                  </a:lnTo>
                  <a:lnTo>
                    <a:pt x="960" y="929"/>
                  </a:lnTo>
                  <a:lnTo>
                    <a:pt x="1007" y="913"/>
                  </a:lnTo>
                  <a:lnTo>
                    <a:pt x="1062" y="890"/>
                  </a:lnTo>
                  <a:lnTo>
                    <a:pt x="1085" y="882"/>
                  </a:lnTo>
                  <a:lnTo>
                    <a:pt x="1109" y="867"/>
                  </a:lnTo>
                  <a:lnTo>
                    <a:pt x="1109" y="867"/>
                  </a:lnTo>
                  <a:lnTo>
                    <a:pt x="1101" y="1530"/>
                  </a:lnTo>
                  <a:lnTo>
                    <a:pt x="1101" y="1530"/>
                  </a:lnTo>
                  <a:lnTo>
                    <a:pt x="1109" y="1623"/>
                  </a:lnTo>
                  <a:lnTo>
                    <a:pt x="1117" y="1702"/>
                  </a:lnTo>
                  <a:lnTo>
                    <a:pt x="1132" y="1788"/>
                  </a:lnTo>
                  <a:lnTo>
                    <a:pt x="1163" y="1858"/>
                  </a:lnTo>
                  <a:lnTo>
                    <a:pt x="1194" y="1928"/>
                  </a:lnTo>
                  <a:lnTo>
                    <a:pt x="1233" y="1998"/>
                  </a:lnTo>
                  <a:lnTo>
                    <a:pt x="1272" y="2060"/>
                  </a:lnTo>
                  <a:lnTo>
                    <a:pt x="1327" y="2115"/>
                  </a:lnTo>
                  <a:lnTo>
                    <a:pt x="1382" y="2162"/>
                  </a:lnTo>
                  <a:lnTo>
                    <a:pt x="1444" y="2209"/>
                  </a:lnTo>
                  <a:lnTo>
                    <a:pt x="1507" y="2248"/>
                  </a:lnTo>
                  <a:lnTo>
                    <a:pt x="1577" y="2279"/>
                  </a:lnTo>
                  <a:lnTo>
                    <a:pt x="1654" y="2303"/>
                  </a:lnTo>
                  <a:lnTo>
                    <a:pt x="1733" y="2326"/>
                  </a:lnTo>
                  <a:lnTo>
                    <a:pt x="1819" y="2334"/>
                  </a:lnTo>
                  <a:lnTo>
                    <a:pt x="1905" y="2341"/>
                  </a:lnTo>
                  <a:lnTo>
                    <a:pt x="1905" y="2341"/>
                  </a:lnTo>
                  <a:lnTo>
                    <a:pt x="1982" y="2334"/>
                  </a:lnTo>
                  <a:lnTo>
                    <a:pt x="2052" y="2319"/>
                  </a:lnTo>
                  <a:lnTo>
                    <a:pt x="2123" y="2303"/>
                  </a:lnTo>
                  <a:lnTo>
                    <a:pt x="2185" y="2272"/>
                  </a:lnTo>
                  <a:lnTo>
                    <a:pt x="2256" y="2232"/>
                  </a:lnTo>
                  <a:lnTo>
                    <a:pt x="2318" y="2193"/>
                  </a:lnTo>
                  <a:lnTo>
                    <a:pt x="2381" y="2146"/>
                  </a:lnTo>
                  <a:lnTo>
                    <a:pt x="2443" y="2092"/>
                  </a:lnTo>
                  <a:lnTo>
                    <a:pt x="2497" y="2029"/>
                  </a:lnTo>
                  <a:lnTo>
                    <a:pt x="2544" y="1967"/>
                  </a:lnTo>
                  <a:lnTo>
                    <a:pt x="2591" y="1905"/>
                  </a:lnTo>
                  <a:lnTo>
                    <a:pt x="2630" y="1835"/>
                  </a:lnTo>
                  <a:lnTo>
                    <a:pt x="2662" y="1756"/>
                  </a:lnTo>
                  <a:lnTo>
                    <a:pt x="2693" y="1678"/>
                  </a:lnTo>
                  <a:lnTo>
                    <a:pt x="2709" y="1600"/>
                  </a:lnTo>
                  <a:lnTo>
                    <a:pt x="2724" y="1522"/>
                  </a:lnTo>
                  <a:lnTo>
                    <a:pt x="2724" y="1522"/>
                  </a:lnTo>
                  <a:lnTo>
                    <a:pt x="2724" y="859"/>
                  </a:lnTo>
                  <a:lnTo>
                    <a:pt x="2724" y="859"/>
                  </a:lnTo>
                  <a:lnTo>
                    <a:pt x="2787" y="898"/>
                  </a:lnTo>
                  <a:lnTo>
                    <a:pt x="2848" y="953"/>
                  </a:lnTo>
                  <a:lnTo>
                    <a:pt x="2895" y="999"/>
                  </a:lnTo>
                  <a:lnTo>
                    <a:pt x="2950" y="1062"/>
                  </a:lnTo>
                  <a:lnTo>
                    <a:pt x="2997" y="1116"/>
                  </a:lnTo>
                  <a:lnTo>
                    <a:pt x="3036" y="1178"/>
                  </a:lnTo>
                  <a:lnTo>
                    <a:pt x="3075" y="1241"/>
                  </a:lnTo>
                  <a:lnTo>
                    <a:pt x="3114" y="1311"/>
                  </a:lnTo>
                  <a:lnTo>
                    <a:pt x="3146" y="1382"/>
                  </a:lnTo>
                  <a:lnTo>
                    <a:pt x="3169" y="1452"/>
                  </a:lnTo>
                  <a:lnTo>
                    <a:pt x="3192" y="1530"/>
                  </a:lnTo>
                  <a:lnTo>
                    <a:pt x="3215" y="1608"/>
                  </a:lnTo>
                  <a:lnTo>
                    <a:pt x="3239" y="1772"/>
                  </a:lnTo>
                  <a:lnTo>
                    <a:pt x="3246" y="1951"/>
                  </a:lnTo>
                  <a:close/>
                  <a:moveTo>
                    <a:pt x="2162" y="0"/>
                  </a:moveTo>
                  <a:lnTo>
                    <a:pt x="2162" y="0"/>
                  </a:lnTo>
                  <a:lnTo>
                    <a:pt x="2154" y="1530"/>
                  </a:lnTo>
                  <a:lnTo>
                    <a:pt x="2154" y="1530"/>
                  </a:lnTo>
                  <a:lnTo>
                    <a:pt x="2146" y="1592"/>
                  </a:lnTo>
                  <a:lnTo>
                    <a:pt x="2131" y="1655"/>
                  </a:lnTo>
                  <a:lnTo>
                    <a:pt x="2107" y="1702"/>
                  </a:lnTo>
                  <a:lnTo>
                    <a:pt x="2076" y="1741"/>
                  </a:lnTo>
                  <a:lnTo>
                    <a:pt x="2037" y="1772"/>
                  </a:lnTo>
                  <a:lnTo>
                    <a:pt x="1990" y="1795"/>
                  </a:lnTo>
                  <a:lnTo>
                    <a:pt x="1928" y="1811"/>
                  </a:lnTo>
                  <a:lnTo>
                    <a:pt x="1866" y="1811"/>
                  </a:lnTo>
                  <a:lnTo>
                    <a:pt x="1866" y="1811"/>
                  </a:lnTo>
                  <a:lnTo>
                    <a:pt x="1827" y="1811"/>
                  </a:lnTo>
                  <a:lnTo>
                    <a:pt x="1787" y="1788"/>
                  </a:lnTo>
                  <a:lnTo>
                    <a:pt x="1748" y="1764"/>
                  </a:lnTo>
                  <a:lnTo>
                    <a:pt x="1709" y="1733"/>
                  </a:lnTo>
                  <a:lnTo>
                    <a:pt x="1678" y="1694"/>
                  </a:lnTo>
                  <a:lnTo>
                    <a:pt x="1647" y="1655"/>
                  </a:lnTo>
                  <a:lnTo>
                    <a:pt x="1631" y="1615"/>
                  </a:lnTo>
                  <a:lnTo>
                    <a:pt x="1623" y="1576"/>
                  </a:lnTo>
                  <a:lnTo>
                    <a:pt x="1623" y="1576"/>
                  </a:lnTo>
                  <a:lnTo>
                    <a:pt x="1639" y="55"/>
                  </a:lnTo>
                  <a:lnTo>
                    <a:pt x="1639" y="55"/>
                  </a:lnTo>
                  <a:lnTo>
                    <a:pt x="1256" y="149"/>
                  </a:lnTo>
                  <a:lnTo>
                    <a:pt x="1256" y="149"/>
                  </a:lnTo>
                  <a:lnTo>
                    <a:pt x="1148" y="188"/>
                  </a:lnTo>
                  <a:lnTo>
                    <a:pt x="1046" y="227"/>
                  </a:lnTo>
                  <a:lnTo>
                    <a:pt x="952" y="281"/>
                  </a:lnTo>
                  <a:lnTo>
                    <a:pt x="858" y="328"/>
                  </a:lnTo>
                  <a:lnTo>
                    <a:pt x="773" y="382"/>
                  </a:lnTo>
                  <a:lnTo>
                    <a:pt x="687" y="445"/>
                  </a:lnTo>
                  <a:lnTo>
                    <a:pt x="609" y="515"/>
                  </a:lnTo>
                  <a:lnTo>
                    <a:pt x="539" y="586"/>
                  </a:lnTo>
                  <a:lnTo>
                    <a:pt x="539" y="586"/>
                  </a:lnTo>
                  <a:lnTo>
                    <a:pt x="476" y="648"/>
                  </a:lnTo>
                  <a:lnTo>
                    <a:pt x="414" y="718"/>
                  </a:lnTo>
                  <a:lnTo>
                    <a:pt x="359" y="788"/>
                  </a:lnTo>
                  <a:lnTo>
                    <a:pt x="313" y="859"/>
                  </a:lnTo>
                  <a:lnTo>
                    <a:pt x="266" y="937"/>
                  </a:lnTo>
                  <a:lnTo>
                    <a:pt x="219" y="1015"/>
                  </a:lnTo>
                  <a:lnTo>
                    <a:pt x="149" y="1186"/>
                  </a:lnTo>
                  <a:lnTo>
                    <a:pt x="86" y="1366"/>
                  </a:lnTo>
                  <a:lnTo>
                    <a:pt x="39" y="1561"/>
                  </a:lnTo>
                  <a:lnTo>
                    <a:pt x="16" y="1756"/>
                  </a:lnTo>
                  <a:lnTo>
                    <a:pt x="0" y="1967"/>
                  </a:lnTo>
                  <a:lnTo>
                    <a:pt x="0" y="1967"/>
                  </a:lnTo>
                  <a:lnTo>
                    <a:pt x="8" y="2076"/>
                  </a:lnTo>
                  <a:lnTo>
                    <a:pt x="16" y="2186"/>
                  </a:lnTo>
                  <a:lnTo>
                    <a:pt x="31" y="2287"/>
                  </a:lnTo>
                  <a:lnTo>
                    <a:pt x="55" y="2396"/>
                  </a:lnTo>
                  <a:lnTo>
                    <a:pt x="78" y="2497"/>
                  </a:lnTo>
                  <a:lnTo>
                    <a:pt x="117" y="2599"/>
                  </a:lnTo>
                  <a:lnTo>
                    <a:pt x="156" y="2701"/>
                  </a:lnTo>
                  <a:lnTo>
                    <a:pt x="203" y="2794"/>
                  </a:lnTo>
                  <a:lnTo>
                    <a:pt x="258" y="2888"/>
                  </a:lnTo>
                  <a:lnTo>
                    <a:pt x="321" y="2981"/>
                  </a:lnTo>
                  <a:lnTo>
                    <a:pt x="382" y="3068"/>
                  </a:lnTo>
                  <a:lnTo>
                    <a:pt x="460" y="3153"/>
                  </a:lnTo>
                  <a:lnTo>
                    <a:pt x="539" y="3231"/>
                  </a:lnTo>
                  <a:lnTo>
                    <a:pt x="617" y="3309"/>
                  </a:lnTo>
                  <a:lnTo>
                    <a:pt x="711" y="3379"/>
                  </a:lnTo>
                  <a:lnTo>
                    <a:pt x="804" y="3442"/>
                  </a:lnTo>
                  <a:lnTo>
                    <a:pt x="804" y="3442"/>
                  </a:lnTo>
                  <a:lnTo>
                    <a:pt x="773" y="8780"/>
                  </a:lnTo>
                  <a:lnTo>
                    <a:pt x="773" y="8780"/>
                  </a:lnTo>
                  <a:lnTo>
                    <a:pt x="773" y="8889"/>
                  </a:lnTo>
                  <a:lnTo>
                    <a:pt x="788" y="8990"/>
                  </a:lnTo>
                  <a:lnTo>
                    <a:pt x="812" y="9099"/>
                  </a:lnTo>
                  <a:lnTo>
                    <a:pt x="843" y="9201"/>
                  </a:lnTo>
                  <a:lnTo>
                    <a:pt x="882" y="9295"/>
                  </a:lnTo>
                  <a:lnTo>
                    <a:pt x="929" y="9380"/>
                  </a:lnTo>
                  <a:lnTo>
                    <a:pt x="991" y="9466"/>
                  </a:lnTo>
                  <a:lnTo>
                    <a:pt x="1054" y="9544"/>
                  </a:lnTo>
                  <a:lnTo>
                    <a:pt x="1054" y="9544"/>
                  </a:lnTo>
                  <a:lnTo>
                    <a:pt x="1148" y="9623"/>
                  </a:lnTo>
                  <a:lnTo>
                    <a:pt x="1241" y="9693"/>
                  </a:lnTo>
                  <a:lnTo>
                    <a:pt x="1342" y="9747"/>
                  </a:lnTo>
                  <a:lnTo>
                    <a:pt x="1444" y="9794"/>
                  </a:lnTo>
                  <a:lnTo>
                    <a:pt x="1546" y="9833"/>
                  </a:lnTo>
                  <a:lnTo>
                    <a:pt x="1647" y="9856"/>
                  </a:lnTo>
                  <a:lnTo>
                    <a:pt x="1756" y="9864"/>
                  </a:lnTo>
                  <a:lnTo>
                    <a:pt x="1866" y="9872"/>
                  </a:lnTo>
                  <a:lnTo>
                    <a:pt x="1866" y="9872"/>
                  </a:lnTo>
                  <a:lnTo>
                    <a:pt x="1967" y="9864"/>
                  </a:lnTo>
                  <a:lnTo>
                    <a:pt x="2068" y="9841"/>
                  </a:lnTo>
                  <a:lnTo>
                    <a:pt x="2162" y="9817"/>
                  </a:lnTo>
                  <a:lnTo>
                    <a:pt x="2256" y="9770"/>
                  </a:lnTo>
                  <a:lnTo>
                    <a:pt x="2342" y="9724"/>
                  </a:lnTo>
                  <a:lnTo>
                    <a:pt x="2427" y="9670"/>
                  </a:lnTo>
                  <a:lnTo>
                    <a:pt x="2505" y="9599"/>
                  </a:lnTo>
                  <a:lnTo>
                    <a:pt x="2583" y="9537"/>
                  </a:lnTo>
                  <a:lnTo>
                    <a:pt x="2583" y="9537"/>
                  </a:lnTo>
                  <a:lnTo>
                    <a:pt x="2646" y="9458"/>
                  </a:lnTo>
                  <a:lnTo>
                    <a:pt x="2716" y="9380"/>
                  </a:lnTo>
                  <a:lnTo>
                    <a:pt x="2771" y="9295"/>
                  </a:lnTo>
                  <a:lnTo>
                    <a:pt x="2817" y="9209"/>
                  </a:lnTo>
                  <a:lnTo>
                    <a:pt x="2864" y="9115"/>
                  </a:lnTo>
                  <a:lnTo>
                    <a:pt x="2887" y="9021"/>
                  </a:lnTo>
                  <a:lnTo>
                    <a:pt x="2911" y="8920"/>
                  </a:lnTo>
                  <a:lnTo>
                    <a:pt x="2919" y="8819"/>
                  </a:lnTo>
                  <a:lnTo>
                    <a:pt x="2919" y="8819"/>
                  </a:lnTo>
                  <a:lnTo>
                    <a:pt x="2950" y="3473"/>
                  </a:lnTo>
                  <a:lnTo>
                    <a:pt x="2950" y="3473"/>
                  </a:lnTo>
                  <a:lnTo>
                    <a:pt x="3192" y="3239"/>
                  </a:lnTo>
                  <a:lnTo>
                    <a:pt x="3192" y="3239"/>
                  </a:lnTo>
                  <a:lnTo>
                    <a:pt x="3192" y="3239"/>
                  </a:lnTo>
                  <a:lnTo>
                    <a:pt x="3262" y="3161"/>
                  </a:lnTo>
                  <a:lnTo>
                    <a:pt x="3325" y="3091"/>
                  </a:lnTo>
                  <a:lnTo>
                    <a:pt x="3442" y="2935"/>
                  </a:lnTo>
                  <a:lnTo>
                    <a:pt x="3544" y="2770"/>
                  </a:lnTo>
                  <a:lnTo>
                    <a:pt x="3621" y="2599"/>
                  </a:lnTo>
                  <a:lnTo>
                    <a:pt x="3683" y="2427"/>
                  </a:lnTo>
                  <a:lnTo>
                    <a:pt x="3730" y="2256"/>
                  </a:lnTo>
                  <a:lnTo>
                    <a:pt x="3762" y="2076"/>
                  </a:lnTo>
                  <a:lnTo>
                    <a:pt x="3769" y="1897"/>
                  </a:lnTo>
                  <a:lnTo>
                    <a:pt x="3769" y="1897"/>
                  </a:lnTo>
                  <a:lnTo>
                    <a:pt x="3762" y="1756"/>
                  </a:lnTo>
                  <a:lnTo>
                    <a:pt x="3746" y="1615"/>
                  </a:lnTo>
                  <a:lnTo>
                    <a:pt x="3715" y="1476"/>
                  </a:lnTo>
                  <a:lnTo>
                    <a:pt x="3676" y="1343"/>
                  </a:lnTo>
                  <a:lnTo>
                    <a:pt x="3629" y="1210"/>
                  </a:lnTo>
                  <a:lnTo>
                    <a:pt x="3567" y="1078"/>
                  </a:lnTo>
                  <a:lnTo>
                    <a:pt x="3497" y="960"/>
                  </a:lnTo>
                  <a:lnTo>
                    <a:pt x="3418" y="835"/>
                  </a:lnTo>
                  <a:lnTo>
                    <a:pt x="3332" y="726"/>
                  </a:lnTo>
                  <a:lnTo>
                    <a:pt x="3231" y="617"/>
                  </a:lnTo>
                  <a:lnTo>
                    <a:pt x="3130" y="523"/>
                  </a:lnTo>
                  <a:lnTo>
                    <a:pt x="3013" y="429"/>
                  </a:lnTo>
                  <a:lnTo>
                    <a:pt x="2895" y="343"/>
                  </a:lnTo>
                  <a:lnTo>
                    <a:pt x="2763" y="266"/>
                  </a:lnTo>
                  <a:lnTo>
                    <a:pt x="2630" y="196"/>
                  </a:lnTo>
                  <a:lnTo>
                    <a:pt x="2489" y="141"/>
                  </a:lnTo>
                  <a:lnTo>
                    <a:pt x="2162" y="0"/>
                  </a:lnTo>
                  <a:close/>
                </a:path>
              </a:pathLst>
            </a:custGeom>
            <a:solidFill>
              <a:schemeClr val="tx2"/>
            </a:solidFill>
            <a:ln>
              <a:noFill/>
            </a:ln>
            <a:effectLst/>
            <a:extLst/>
          </p:spPr>
          <p:txBody>
            <a:bodyPr wrap="none"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A1A1A"/>
                </a:solidFill>
                <a:effectLst/>
                <a:uLnTx/>
                <a:uFillTx/>
                <a:latin typeface="Segoe UI"/>
                <a:ea typeface="+mn-ea"/>
                <a:cs typeface="+mn-cs"/>
              </a:endParaRPr>
            </a:p>
          </p:txBody>
        </p:sp>
        <p:sp>
          <p:nvSpPr>
            <p:cNvPr id="77" name="Freeform 2">
              <a:extLst>
                <a:ext uri="{FF2B5EF4-FFF2-40B4-BE49-F238E27FC236}">
                  <a16:creationId xmlns:a16="http://schemas.microsoft.com/office/drawing/2014/main" id="{7B6BFAC3-0706-4A2E-A555-A921B5772945}"/>
                </a:ext>
              </a:extLst>
            </p:cNvPr>
            <p:cNvSpPr>
              <a:spLocks noChangeArrowheads="1"/>
            </p:cNvSpPr>
            <p:nvPr/>
          </p:nvSpPr>
          <p:spPr bwMode="auto">
            <a:xfrm>
              <a:off x="9171621" y="4110936"/>
              <a:ext cx="141657" cy="223882"/>
            </a:xfrm>
            <a:custGeom>
              <a:avLst/>
              <a:gdLst>
                <a:gd name="T0" fmla="*/ 1842 w 2186"/>
                <a:gd name="T1" fmla="*/ 3683 h 3684"/>
                <a:gd name="T2" fmla="*/ 0 w 2186"/>
                <a:gd name="T3" fmla="*/ 1841 h 3684"/>
                <a:gd name="T4" fmla="*/ 1842 w 2186"/>
                <a:gd name="T5" fmla="*/ 0 h 3684"/>
                <a:gd name="T6" fmla="*/ 2185 w 2186"/>
                <a:gd name="T7" fmla="*/ 343 h 3684"/>
                <a:gd name="T8" fmla="*/ 679 w 2186"/>
                <a:gd name="T9" fmla="*/ 1841 h 3684"/>
                <a:gd name="T10" fmla="*/ 2185 w 2186"/>
                <a:gd name="T11" fmla="*/ 3348 h 3684"/>
                <a:gd name="T12" fmla="*/ 1842 w 2186"/>
                <a:gd name="T13" fmla="*/ 3683 h 3684"/>
              </a:gdLst>
              <a:ahLst/>
              <a:cxnLst>
                <a:cxn ang="0">
                  <a:pos x="T0" y="T1"/>
                </a:cxn>
                <a:cxn ang="0">
                  <a:pos x="T2" y="T3"/>
                </a:cxn>
                <a:cxn ang="0">
                  <a:pos x="T4" y="T5"/>
                </a:cxn>
                <a:cxn ang="0">
                  <a:pos x="T6" y="T7"/>
                </a:cxn>
                <a:cxn ang="0">
                  <a:pos x="T8" y="T9"/>
                </a:cxn>
                <a:cxn ang="0">
                  <a:pos x="T10" y="T11"/>
                </a:cxn>
                <a:cxn ang="0">
                  <a:pos x="T12" y="T13"/>
                </a:cxn>
              </a:cxnLst>
              <a:rect l="0" t="0" r="r" b="b"/>
              <a:pathLst>
                <a:path w="2186" h="3684">
                  <a:moveTo>
                    <a:pt x="1842" y="3683"/>
                  </a:moveTo>
                  <a:lnTo>
                    <a:pt x="0" y="1841"/>
                  </a:lnTo>
                  <a:lnTo>
                    <a:pt x="1842" y="0"/>
                  </a:lnTo>
                  <a:lnTo>
                    <a:pt x="2185" y="343"/>
                  </a:lnTo>
                  <a:lnTo>
                    <a:pt x="679" y="1841"/>
                  </a:lnTo>
                  <a:lnTo>
                    <a:pt x="2185" y="3348"/>
                  </a:lnTo>
                  <a:lnTo>
                    <a:pt x="1842" y="3683"/>
                  </a:lnTo>
                </a:path>
              </a:pathLst>
            </a:custGeom>
            <a:solidFill>
              <a:schemeClr val="tx2"/>
            </a:solidFill>
            <a:ln>
              <a:noFill/>
            </a:ln>
            <a:effectLst/>
            <a:extLst/>
          </p:spPr>
          <p:txBody>
            <a:bodyPr wrap="none"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D0D0D"/>
                </a:solidFill>
                <a:effectLst/>
                <a:uLnTx/>
                <a:uFillTx/>
                <a:latin typeface="Segoe UI"/>
                <a:ea typeface="+mn-ea"/>
                <a:cs typeface="+mn-cs"/>
              </a:endParaRPr>
            </a:p>
          </p:txBody>
        </p:sp>
        <p:sp>
          <p:nvSpPr>
            <p:cNvPr id="78" name="Freeform 3">
              <a:extLst>
                <a:ext uri="{FF2B5EF4-FFF2-40B4-BE49-F238E27FC236}">
                  <a16:creationId xmlns:a16="http://schemas.microsoft.com/office/drawing/2014/main" id="{09E24A0E-A86B-42E9-B250-83D43F8FA94A}"/>
                </a:ext>
              </a:extLst>
            </p:cNvPr>
            <p:cNvSpPr>
              <a:spLocks noChangeArrowheads="1"/>
            </p:cNvSpPr>
            <p:nvPr/>
          </p:nvSpPr>
          <p:spPr bwMode="auto">
            <a:xfrm>
              <a:off x="9732539" y="4110936"/>
              <a:ext cx="141086" cy="223882"/>
            </a:xfrm>
            <a:custGeom>
              <a:avLst/>
              <a:gdLst>
                <a:gd name="T0" fmla="*/ 335 w 2177"/>
                <a:gd name="T1" fmla="*/ 3683 h 3684"/>
                <a:gd name="T2" fmla="*/ 0 w 2177"/>
                <a:gd name="T3" fmla="*/ 3348 h 3684"/>
                <a:gd name="T4" fmla="*/ 1505 w 2177"/>
                <a:gd name="T5" fmla="*/ 1841 h 3684"/>
                <a:gd name="T6" fmla="*/ 0 w 2177"/>
                <a:gd name="T7" fmla="*/ 343 h 3684"/>
                <a:gd name="T8" fmla="*/ 335 w 2177"/>
                <a:gd name="T9" fmla="*/ 0 h 3684"/>
                <a:gd name="T10" fmla="*/ 2176 w 2177"/>
                <a:gd name="T11" fmla="*/ 1841 h 3684"/>
                <a:gd name="T12" fmla="*/ 335 w 2177"/>
                <a:gd name="T13" fmla="*/ 3683 h 3684"/>
              </a:gdLst>
              <a:ahLst/>
              <a:cxnLst>
                <a:cxn ang="0">
                  <a:pos x="T0" y="T1"/>
                </a:cxn>
                <a:cxn ang="0">
                  <a:pos x="T2" y="T3"/>
                </a:cxn>
                <a:cxn ang="0">
                  <a:pos x="T4" y="T5"/>
                </a:cxn>
                <a:cxn ang="0">
                  <a:pos x="T6" y="T7"/>
                </a:cxn>
                <a:cxn ang="0">
                  <a:pos x="T8" y="T9"/>
                </a:cxn>
                <a:cxn ang="0">
                  <a:pos x="T10" y="T11"/>
                </a:cxn>
                <a:cxn ang="0">
                  <a:pos x="T12" y="T13"/>
                </a:cxn>
              </a:cxnLst>
              <a:rect l="0" t="0" r="r" b="b"/>
              <a:pathLst>
                <a:path w="2177" h="3684">
                  <a:moveTo>
                    <a:pt x="335" y="3683"/>
                  </a:moveTo>
                  <a:lnTo>
                    <a:pt x="0" y="3348"/>
                  </a:lnTo>
                  <a:lnTo>
                    <a:pt x="1505" y="1841"/>
                  </a:lnTo>
                  <a:lnTo>
                    <a:pt x="0" y="343"/>
                  </a:lnTo>
                  <a:lnTo>
                    <a:pt x="335" y="0"/>
                  </a:lnTo>
                  <a:lnTo>
                    <a:pt x="2176" y="1841"/>
                  </a:lnTo>
                  <a:lnTo>
                    <a:pt x="335" y="3683"/>
                  </a:lnTo>
                </a:path>
              </a:pathLst>
            </a:custGeom>
            <a:solidFill>
              <a:schemeClr val="tx2"/>
            </a:solidFill>
            <a:ln>
              <a:noFill/>
            </a:ln>
            <a:effectLst/>
            <a:extLst/>
          </p:spPr>
          <p:txBody>
            <a:bodyPr wrap="none"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A1A1A"/>
                </a:solidFill>
                <a:effectLst/>
                <a:uLnTx/>
                <a:uFillTx/>
                <a:latin typeface="Segoe UI"/>
                <a:ea typeface="+mn-ea"/>
                <a:cs typeface="+mn-cs"/>
              </a:endParaRPr>
            </a:p>
          </p:txBody>
        </p:sp>
      </p:grpSp>
    </p:spTree>
    <p:extLst>
      <p:ext uri="{BB962C8B-B14F-4D97-AF65-F5344CB8AC3E}">
        <p14:creationId xmlns:p14="http://schemas.microsoft.com/office/powerpoint/2010/main" val="9066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422784" y="1053732"/>
            <a:ext cx="7962800" cy="848000"/>
          </a:xfrm>
          <a:prstGeom prst="rect">
            <a:avLst/>
          </a:prstGeom>
        </p:spPr>
        <p:txBody>
          <a:bodyPr spcFirstLastPara="1" vert="horz" wrap="square" lIns="121900" tIns="121900" rIns="121900" bIns="121900" rtlCol="0" anchor="b" anchorCtr="0">
            <a:noAutofit/>
          </a:bodyPr>
          <a:lstStyle/>
          <a:p>
            <a:r>
              <a:rPr lang="en" dirty="0">
                <a:solidFill>
                  <a:schemeClr val="accent4"/>
                </a:solidFill>
              </a:rPr>
              <a:t>Key DevOps Practices</a:t>
            </a:r>
            <a:endParaRPr dirty="0">
              <a:solidFill>
                <a:schemeClr val="accent4"/>
              </a:solidFill>
            </a:endParaRPr>
          </a:p>
        </p:txBody>
      </p:sp>
      <p:sp>
        <p:nvSpPr>
          <p:cNvPr id="325" name="Shape 325"/>
          <p:cNvSpPr txBox="1">
            <a:spLocks noGrp="1"/>
          </p:cNvSpPr>
          <p:nvPr>
            <p:ph type="body" idx="1"/>
          </p:nvPr>
        </p:nvSpPr>
        <p:spPr>
          <a:xfrm>
            <a:off x="1422800" y="2159001"/>
            <a:ext cx="2612400" cy="1114471"/>
          </a:xfrm>
          <a:prstGeom prst="rect">
            <a:avLst/>
          </a:prstGeom>
          <a:solidFill>
            <a:schemeClr val="accent1"/>
          </a:solidFill>
        </p:spPr>
        <p:txBody>
          <a:bodyPr spcFirstLastPara="1" vert="horz" wrap="square" lIns="121900" tIns="121900" rIns="121900" bIns="121900" rtlCol="0" anchor="t" anchorCtr="0">
            <a:normAutofit/>
          </a:bodyPr>
          <a:lstStyle/>
          <a:p>
            <a:pPr marL="0" indent="0" algn="ctr">
              <a:buNone/>
            </a:pPr>
            <a:r>
              <a:rPr lang="en-US" b="1" dirty="0">
                <a:solidFill>
                  <a:schemeClr val="bg1"/>
                </a:solidFill>
              </a:rPr>
              <a:t>Infrastructure as Code</a:t>
            </a:r>
            <a:endParaRPr b="1" dirty="0">
              <a:solidFill>
                <a:schemeClr val="bg1"/>
              </a:solidFill>
            </a:endParaRPr>
          </a:p>
        </p:txBody>
      </p:sp>
      <p:sp>
        <p:nvSpPr>
          <p:cNvPr id="326" name="Shape 326"/>
          <p:cNvSpPr txBox="1">
            <a:spLocks noGrp="1"/>
          </p:cNvSpPr>
          <p:nvPr>
            <p:ph type="body" idx="2"/>
          </p:nvPr>
        </p:nvSpPr>
        <p:spPr>
          <a:xfrm>
            <a:off x="4168832" y="2159001"/>
            <a:ext cx="2612400" cy="1114471"/>
          </a:xfrm>
          <a:prstGeom prst="rect">
            <a:avLst/>
          </a:prstGeom>
          <a:solidFill>
            <a:schemeClr val="accent1"/>
          </a:solidFill>
        </p:spPr>
        <p:txBody>
          <a:bodyPr spcFirstLastPara="1" vert="horz" wrap="square" lIns="121900" tIns="121900" rIns="121900" bIns="121900" rtlCol="0" anchor="t" anchorCtr="0">
            <a:normAutofit/>
          </a:bodyPr>
          <a:lstStyle/>
          <a:p>
            <a:pPr marL="0" indent="0" algn="ctr">
              <a:buNone/>
            </a:pPr>
            <a:r>
              <a:rPr lang="en-US" b="1" dirty="0">
                <a:solidFill>
                  <a:schemeClr val="bg1"/>
                </a:solidFill>
              </a:rPr>
              <a:t>Continuous Integration</a:t>
            </a:r>
            <a:endParaRPr b="1" dirty="0">
              <a:solidFill>
                <a:schemeClr val="bg1"/>
              </a:solidFill>
            </a:endParaRPr>
          </a:p>
        </p:txBody>
      </p:sp>
      <p:sp>
        <p:nvSpPr>
          <p:cNvPr id="327" name="Shape 327"/>
          <p:cNvSpPr txBox="1">
            <a:spLocks noGrp="1"/>
          </p:cNvSpPr>
          <p:nvPr>
            <p:ph type="body" idx="3"/>
          </p:nvPr>
        </p:nvSpPr>
        <p:spPr>
          <a:xfrm>
            <a:off x="6914864" y="2159001"/>
            <a:ext cx="2470720" cy="1114471"/>
          </a:xfrm>
          <a:prstGeom prst="rect">
            <a:avLst/>
          </a:prstGeom>
          <a:solidFill>
            <a:schemeClr val="accent1"/>
          </a:solidFill>
        </p:spPr>
        <p:txBody>
          <a:bodyPr spcFirstLastPara="1" vert="horz" wrap="square" lIns="121900" tIns="121900" rIns="121900" bIns="121900" rtlCol="0" anchor="t" anchorCtr="0">
            <a:normAutofit/>
          </a:bodyPr>
          <a:lstStyle/>
          <a:p>
            <a:pPr marL="0" indent="0" algn="ctr">
              <a:buNone/>
            </a:pPr>
            <a:r>
              <a:rPr lang="en" b="1" dirty="0">
                <a:solidFill>
                  <a:schemeClr val="bg1"/>
                </a:solidFill>
              </a:rPr>
              <a:t>Continuous </a:t>
            </a:r>
            <a:r>
              <a:rPr lang="en-US" b="1" dirty="0">
                <a:solidFill>
                  <a:schemeClr val="bg1"/>
                </a:solidFill>
              </a:rPr>
              <a:t>Deployment</a:t>
            </a:r>
            <a:endParaRPr b="1" dirty="0">
              <a:solidFill>
                <a:schemeClr val="bg1"/>
              </a:solidFill>
            </a:endParaRPr>
          </a:p>
          <a:p>
            <a:pPr marL="0" indent="0">
              <a:buNone/>
            </a:pPr>
            <a:endParaRPr sz="1600" dirty="0">
              <a:solidFill>
                <a:schemeClr val="bg1"/>
              </a:solidFill>
            </a:endParaRPr>
          </a:p>
        </p:txBody>
      </p:sp>
      <p:sp>
        <p:nvSpPr>
          <p:cNvPr id="328" name="Shape 328"/>
          <p:cNvSpPr txBox="1">
            <a:spLocks noGrp="1"/>
          </p:cNvSpPr>
          <p:nvPr>
            <p:ph type="body" idx="1"/>
          </p:nvPr>
        </p:nvSpPr>
        <p:spPr>
          <a:xfrm>
            <a:off x="1422800" y="3390380"/>
            <a:ext cx="2612400" cy="876819"/>
          </a:xfrm>
          <a:prstGeom prst="rect">
            <a:avLst/>
          </a:prstGeom>
          <a:solidFill>
            <a:schemeClr val="accent1"/>
          </a:solidFill>
        </p:spPr>
        <p:txBody>
          <a:bodyPr spcFirstLastPara="1" vert="horz" wrap="square" lIns="121900" tIns="121900" rIns="121900" bIns="121900" rtlCol="0" anchor="t" anchorCtr="0">
            <a:normAutofit/>
          </a:bodyPr>
          <a:lstStyle/>
          <a:p>
            <a:pPr marL="0" indent="0" algn="ctr">
              <a:buNone/>
            </a:pPr>
            <a:r>
              <a:rPr lang="en-US" b="1" dirty="0">
                <a:solidFill>
                  <a:schemeClr val="bg1"/>
                </a:solidFill>
              </a:rPr>
              <a:t>Automated Testing</a:t>
            </a:r>
            <a:endParaRPr b="1" dirty="0">
              <a:solidFill>
                <a:schemeClr val="bg1"/>
              </a:solidFill>
            </a:endParaRPr>
          </a:p>
        </p:txBody>
      </p:sp>
      <p:sp>
        <p:nvSpPr>
          <p:cNvPr id="329" name="Shape 329"/>
          <p:cNvSpPr txBox="1">
            <a:spLocks noGrp="1"/>
          </p:cNvSpPr>
          <p:nvPr>
            <p:ph type="body" idx="2"/>
          </p:nvPr>
        </p:nvSpPr>
        <p:spPr>
          <a:xfrm>
            <a:off x="4168832" y="3390379"/>
            <a:ext cx="2612400" cy="876820"/>
          </a:xfrm>
          <a:prstGeom prst="rect">
            <a:avLst/>
          </a:prstGeom>
          <a:solidFill>
            <a:schemeClr val="accent1"/>
          </a:solidFill>
        </p:spPr>
        <p:txBody>
          <a:bodyPr spcFirstLastPara="1" vert="horz" wrap="square" lIns="121900" tIns="121900" rIns="121900" bIns="121900" rtlCol="0" anchor="t" anchorCtr="0">
            <a:normAutofit fontScale="92500"/>
          </a:bodyPr>
          <a:lstStyle/>
          <a:p>
            <a:pPr marL="0" indent="0" algn="ctr">
              <a:buNone/>
            </a:pPr>
            <a:r>
              <a:rPr lang="en-US" b="1" dirty="0">
                <a:solidFill>
                  <a:schemeClr val="bg1"/>
                </a:solidFill>
              </a:rPr>
              <a:t>Release Management</a:t>
            </a:r>
            <a:endParaRPr b="1" dirty="0">
              <a:solidFill>
                <a:schemeClr val="bg1"/>
              </a:solidFill>
            </a:endParaRPr>
          </a:p>
        </p:txBody>
      </p:sp>
      <p:sp>
        <p:nvSpPr>
          <p:cNvPr id="330" name="Shape 330"/>
          <p:cNvSpPr txBox="1">
            <a:spLocks noGrp="1"/>
          </p:cNvSpPr>
          <p:nvPr>
            <p:ph type="body" idx="3"/>
          </p:nvPr>
        </p:nvSpPr>
        <p:spPr>
          <a:xfrm>
            <a:off x="6914864" y="3390378"/>
            <a:ext cx="2470720" cy="835068"/>
          </a:xfrm>
          <a:prstGeom prst="rect">
            <a:avLst/>
          </a:prstGeom>
          <a:solidFill>
            <a:schemeClr val="accent1"/>
          </a:solidFill>
        </p:spPr>
        <p:txBody>
          <a:bodyPr spcFirstLastPara="1" vert="horz" wrap="square" lIns="121900" tIns="121900" rIns="121900" bIns="121900" rtlCol="0" anchor="t" anchorCtr="0">
            <a:normAutofit fontScale="92500" lnSpcReduction="20000"/>
          </a:bodyPr>
          <a:lstStyle/>
          <a:p>
            <a:pPr marL="0" indent="0" algn="ctr">
              <a:buNone/>
            </a:pPr>
            <a:r>
              <a:rPr lang="en-US" b="1" dirty="0">
                <a:solidFill>
                  <a:schemeClr val="bg1"/>
                </a:solidFill>
              </a:rPr>
              <a:t>Performance Monitoring</a:t>
            </a:r>
            <a:endParaRPr b="1" dirty="0">
              <a:solidFill>
                <a:schemeClr val="bg1"/>
              </a:solidFill>
            </a:endParaRPr>
          </a:p>
          <a:p>
            <a:pPr marL="0" indent="0">
              <a:buNone/>
            </a:pPr>
            <a:endParaRPr sz="1600" dirty="0">
              <a:solidFill>
                <a:schemeClr val="bg1"/>
              </a:solidFill>
            </a:endParaRPr>
          </a:p>
        </p:txBody>
      </p:sp>
      <p:sp>
        <p:nvSpPr>
          <p:cNvPr id="10" name="Shape 328">
            <a:extLst>
              <a:ext uri="{FF2B5EF4-FFF2-40B4-BE49-F238E27FC236}">
                <a16:creationId xmlns:a16="http://schemas.microsoft.com/office/drawing/2014/main" id="{79FAD7D2-1C17-C44E-84C5-C55F60C848D3}"/>
              </a:ext>
            </a:extLst>
          </p:cNvPr>
          <p:cNvSpPr txBox="1">
            <a:spLocks/>
          </p:cNvSpPr>
          <p:nvPr/>
        </p:nvSpPr>
        <p:spPr>
          <a:xfrm>
            <a:off x="1422784" y="4384107"/>
            <a:ext cx="2612400" cy="1157708"/>
          </a:xfrm>
          <a:prstGeom prst="rect">
            <a:avLst/>
          </a:prstGeom>
          <a:solidFill>
            <a:schemeClr val="accent1"/>
          </a:solid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1pPr>
            <a:lvl2pPr marL="914400" marR="0" lvl="1"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2pPr>
            <a:lvl3pPr marL="1371600" marR="0" lvl="2"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3pPr>
            <a:lvl4pPr marL="1828800" marR="0" lvl="3"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4pPr>
            <a:lvl5pPr marL="2286000" marR="0" lvl="4"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5pPr>
            <a:lvl6pPr marL="2743200" marR="0" lvl="5"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6pPr>
            <a:lvl7pPr marL="3200400" marR="0" lvl="6"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7pPr>
            <a:lvl8pPr marL="3657600" marR="0" lvl="7"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8pPr>
            <a:lvl9pPr marL="4114800" marR="0" lvl="8"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9pPr>
          </a:lstStyle>
          <a:p>
            <a:pPr marL="0" marR="0" lvl="0" indent="0" algn="ctr" defTabSz="914367" rtl="0" eaLnBrk="1" fontAlgn="auto" latinLnBrk="0" hangingPunct="1">
              <a:lnSpc>
                <a:spcPct val="100000"/>
              </a:lnSpc>
              <a:spcBef>
                <a:spcPts val="600"/>
              </a:spcBef>
              <a:spcAft>
                <a:spcPts val="0"/>
              </a:spcAft>
              <a:buClr>
                <a:srgbClr val="1C4587"/>
              </a:buClr>
              <a:buSzPts val="1600"/>
              <a:buFont typeface="Hind"/>
              <a:buNone/>
              <a:tabLst/>
              <a:defRPr/>
            </a:pPr>
            <a:r>
              <a:rPr kumimoji="0" lang="en-US" sz="2133" b="1" i="0" u="none" strike="noStrike" kern="1200" cap="none" spc="0" normalizeH="0" baseline="0" noProof="0" dirty="0">
                <a:ln>
                  <a:noFill/>
                </a:ln>
                <a:solidFill>
                  <a:srgbClr val="FFFFFF"/>
                </a:solidFill>
                <a:effectLst/>
                <a:uLnTx/>
                <a:uFillTx/>
                <a:latin typeface="Hind"/>
                <a:sym typeface="Hind"/>
              </a:rPr>
              <a:t>Availability Monitoring</a:t>
            </a:r>
          </a:p>
        </p:txBody>
      </p:sp>
      <p:sp>
        <p:nvSpPr>
          <p:cNvPr id="11" name="Shape 329">
            <a:extLst>
              <a:ext uri="{FF2B5EF4-FFF2-40B4-BE49-F238E27FC236}">
                <a16:creationId xmlns:a16="http://schemas.microsoft.com/office/drawing/2014/main" id="{D04B3EF3-8D73-5240-812D-4699B431CAEC}"/>
              </a:ext>
            </a:extLst>
          </p:cNvPr>
          <p:cNvSpPr txBox="1">
            <a:spLocks/>
          </p:cNvSpPr>
          <p:nvPr/>
        </p:nvSpPr>
        <p:spPr>
          <a:xfrm>
            <a:off x="4168816" y="4384107"/>
            <a:ext cx="2612400" cy="1157709"/>
          </a:xfrm>
          <a:prstGeom prst="rect">
            <a:avLst/>
          </a:prstGeom>
          <a:solidFill>
            <a:schemeClr val="accent1"/>
          </a:solid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1pPr>
            <a:lvl2pPr marL="914400" marR="0" lvl="1"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2pPr>
            <a:lvl3pPr marL="1371600" marR="0" lvl="2"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3pPr>
            <a:lvl4pPr marL="1828800" marR="0" lvl="3"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4pPr>
            <a:lvl5pPr marL="2286000" marR="0" lvl="4"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5pPr>
            <a:lvl6pPr marL="2743200" marR="0" lvl="5"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6pPr>
            <a:lvl7pPr marL="3200400" marR="0" lvl="6"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7pPr>
            <a:lvl8pPr marL="3657600" marR="0" lvl="7"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8pPr>
            <a:lvl9pPr marL="4114800" marR="0" lvl="8"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9pPr>
          </a:lstStyle>
          <a:p>
            <a:pPr marL="0" marR="0" lvl="0" indent="0" algn="ctr" defTabSz="914367" rtl="0" eaLnBrk="1" fontAlgn="auto" latinLnBrk="0" hangingPunct="1">
              <a:lnSpc>
                <a:spcPct val="100000"/>
              </a:lnSpc>
              <a:spcBef>
                <a:spcPts val="600"/>
              </a:spcBef>
              <a:spcAft>
                <a:spcPts val="0"/>
              </a:spcAft>
              <a:buClr>
                <a:srgbClr val="1C4587"/>
              </a:buClr>
              <a:buSzPts val="1600"/>
              <a:buFont typeface="Hind"/>
              <a:buNone/>
              <a:tabLst/>
              <a:defRPr/>
            </a:pPr>
            <a:r>
              <a:rPr kumimoji="0" lang="en-US" sz="2133" b="1" i="0" u="none" strike="noStrike" kern="1200" cap="none" spc="0" normalizeH="0" baseline="0" noProof="0" dirty="0">
                <a:ln>
                  <a:noFill/>
                </a:ln>
                <a:solidFill>
                  <a:srgbClr val="FFFFFF"/>
                </a:solidFill>
                <a:effectLst/>
                <a:uLnTx/>
                <a:uFillTx/>
                <a:latin typeface="Hind"/>
                <a:sym typeface="Hind"/>
              </a:rPr>
              <a:t>Load Testing &amp; Auto Scale</a:t>
            </a:r>
          </a:p>
        </p:txBody>
      </p:sp>
      <p:sp>
        <p:nvSpPr>
          <p:cNvPr id="12" name="Shape 330">
            <a:extLst>
              <a:ext uri="{FF2B5EF4-FFF2-40B4-BE49-F238E27FC236}">
                <a16:creationId xmlns:a16="http://schemas.microsoft.com/office/drawing/2014/main" id="{F265EEB4-BC50-E446-9D1B-9A9DF295665D}"/>
              </a:ext>
            </a:extLst>
          </p:cNvPr>
          <p:cNvSpPr txBox="1">
            <a:spLocks/>
          </p:cNvSpPr>
          <p:nvPr/>
        </p:nvSpPr>
        <p:spPr>
          <a:xfrm>
            <a:off x="6914848" y="4384107"/>
            <a:ext cx="2470736" cy="1157711"/>
          </a:xfrm>
          <a:prstGeom prst="rect">
            <a:avLst/>
          </a:prstGeom>
          <a:solidFill>
            <a:schemeClr val="accent1"/>
          </a:solidFill>
          <a:ln>
            <a:noFill/>
          </a:ln>
        </p:spPr>
        <p:txBody>
          <a:bodyPr spcFirstLastPara="1" wrap="square" lIns="121900" tIns="121900" rIns="121900" bIns="121900" anchor="t" anchorCtr="0">
            <a:normAutofit fontScale="92500" lnSpcReduction="10000"/>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1pPr>
            <a:lvl2pPr marL="914400" marR="0" lvl="1"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2pPr>
            <a:lvl3pPr marL="1371600" marR="0" lvl="2"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3pPr>
            <a:lvl4pPr marL="1828800" marR="0" lvl="3"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4pPr>
            <a:lvl5pPr marL="2286000" marR="0" lvl="4"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5pPr>
            <a:lvl6pPr marL="2743200" marR="0" lvl="5"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6pPr>
            <a:lvl7pPr marL="3200400" marR="0" lvl="6"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7pPr>
            <a:lvl8pPr marL="3657600" marR="0" lvl="7"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8pPr>
            <a:lvl9pPr marL="4114800" marR="0" lvl="8" indent="-330200" algn="l" rtl="0">
              <a:lnSpc>
                <a:spcPct val="100000"/>
              </a:lnSpc>
              <a:spcBef>
                <a:spcPts val="0"/>
              </a:spcBef>
              <a:spcAft>
                <a:spcPts val="0"/>
              </a:spcAft>
              <a:buClr>
                <a:srgbClr val="1C4587"/>
              </a:buClr>
              <a:buSzPts val="1600"/>
              <a:buFont typeface="Hind"/>
              <a:buChar char="»"/>
              <a:defRPr sz="1600" b="0" i="0" u="none" strike="noStrike" cap="none">
                <a:solidFill>
                  <a:srgbClr val="FFFFFF"/>
                </a:solidFill>
                <a:latin typeface="Hind"/>
                <a:ea typeface="Hind"/>
                <a:cs typeface="Hind"/>
                <a:sym typeface="Hind"/>
              </a:defRPr>
            </a:lvl9pPr>
          </a:lstStyle>
          <a:p>
            <a:pPr marL="0" marR="0" lvl="0" indent="0" algn="ctr" defTabSz="914367" rtl="0" eaLnBrk="1" fontAlgn="auto" latinLnBrk="0" hangingPunct="1">
              <a:lnSpc>
                <a:spcPct val="100000"/>
              </a:lnSpc>
              <a:spcBef>
                <a:spcPts val="600"/>
              </a:spcBef>
              <a:spcAft>
                <a:spcPts val="0"/>
              </a:spcAft>
              <a:buClr>
                <a:srgbClr val="1C4587"/>
              </a:buClr>
              <a:buSzPts val="1600"/>
              <a:buFont typeface="Hind"/>
              <a:buNone/>
              <a:tabLst/>
              <a:defRPr/>
            </a:pPr>
            <a:r>
              <a:rPr kumimoji="0" lang="en-US" sz="2133" b="1" i="0" u="none" strike="noStrike" kern="1200" cap="none" spc="0" normalizeH="0" baseline="0" noProof="0" dirty="0">
                <a:ln>
                  <a:noFill/>
                </a:ln>
                <a:solidFill>
                  <a:srgbClr val="FFFFFF"/>
                </a:solidFill>
                <a:effectLst/>
                <a:uLnTx/>
                <a:uFillTx/>
                <a:latin typeface="Hind"/>
                <a:sym typeface="Hind"/>
              </a:rPr>
              <a:t>Automated Recovery (Rollback &amp; Roll Forward)</a:t>
            </a:r>
          </a:p>
          <a:p>
            <a:pPr marL="0" marR="0" lvl="0" indent="0" algn="l" defTabSz="914367" rtl="0" eaLnBrk="1" fontAlgn="auto" latinLnBrk="0" hangingPunct="1">
              <a:lnSpc>
                <a:spcPct val="100000"/>
              </a:lnSpc>
              <a:spcBef>
                <a:spcPts val="600"/>
              </a:spcBef>
              <a:spcAft>
                <a:spcPts val="0"/>
              </a:spcAft>
              <a:buClr>
                <a:srgbClr val="1C4587"/>
              </a:buClr>
              <a:buSzPts val="1600"/>
              <a:buFont typeface="Hind"/>
              <a:buNone/>
              <a:tabLst/>
              <a:defRPr/>
            </a:pPr>
            <a:endParaRPr kumimoji="0" lang="en-US" sz="1600" b="0" i="0" u="none" strike="noStrike" kern="1200" cap="none" spc="0" normalizeH="0" baseline="0" noProof="0" dirty="0">
              <a:ln>
                <a:noFill/>
              </a:ln>
              <a:solidFill>
                <a:srgbClr val="FFFFFF"/>
              </a:solidFill>
              <a:effectLst/>
              <a:uLnTx/>
              <a:uFillTx/>
              <a:latin typeface="Hind"/>
              <a:sym typeface="Hind"/>
            </a:endParaRPr>
          </a:p>
        </p:txBody>
      </p:sp>
    </p:spTree>
    <p:extLst>
      <p:ext uri="{BB962C8B-B14F-4D97-AF65-F5344CB8AC3E}">
        <p14:creationId xmlns:p14="http://schemas.microsoft.com/office/powerpoint/2010/main" val="2474737106"/>
      </p:ext>
    </p:extLst>
  </p:cSld>
  <p:clrMapOvr>
    <a:masterClrMapping/>
  </p:clrMapOvr>
  <p:transition>
    <p:fade/>
  </p:transition>
</p:sld>
</file>

<file path=ppt/slides/slide15.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solidFill>
                  <a:schemeClr val="accent4"/>
                </a:solidFill>
              </a:rPr>
              <a:t>Why Containers?</a:t>
            </a:r>
          </a:p>
        </p:txBody>
      </p:sp>
      <p:sp>
        <p:nvSpPr>
          <p:cNvPr id="178" name="Freeform 19"/>
          <p:cNvSpPr/>
          <p:nvPr/>
        </p:nvSpPr>
        <p:spPr bwMode="auto">
          <a:xfrm rot="20107192" flipV="1">
            <a:off x="5687696" y="3674719"/>
            <a:ext cx="3282312" cy="2273616"/>
          </a:xfrm>
          <a:custGeom>
            <a:avLst/>
            <a:gdLst>
              <a:gd name="connsiteX0" fmla="*/ 1495425 w 1581150"/>
              <a:gd name="connsiteY0" fmla="*/ 3181350 h 3810000"/>
              <a:gd name="connsiteX1" fmla="*/ 0 w 1581150"/>
              <a:gd name="connsiteY1" fmla="*/ 3810000 h 3810000"/>
              <a:gd name="connsiteX2" fmla="*/ 9525 w 1581150"/>
              <a:gd name="connsiteY2" fmla="*/ 0 h 3810000"/>
              <a:gd name="connsiteX3" fmla="*/ 1581150 w 1581150"/>
              <a:gd name="connsiteY3" fmla="*/ 2657475 h 3810000"/>
              <a:gd name="connsiteX4" fmla="*/ 1495425 w 1581150"/>
              <a:gd name="connsiteY4" fmla="*/ 3181350 h 38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50" h="3810000">
                <a:moveTo>
                  <a:pt x="1495425" y="3181350"/>
                </a:moveTo>
                <a:lnTo>
                  <a:pt x="0" y="3810000"/>
                </a:lnTo>
                <a:lnTo>
                  <a:pt x="9525" y="0"/>
                </a:lnTo>
                <a:lnTo>
                  <a:pt x="1581150" y="2657475"/>
                </a:lnTo>
                <a:lnTo>
                  <a:pt x="1495425" y="3181350"/>
                </a:lnTo>
                <a:close/>
              </a:path>
            </a:pathLst>
          </a:cu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9" name="Freeform 14"/>
          <p:cNvSpPr/>
          <p:nvPr/>
        </p:nvSpPr>
        <p:spPr bwMode="auto">
          <a:xfrm rot="873293">
            <a:off x="6060158" y="2111766"/>
            <a:ext cx="2631825" cy="2079829"/>
          </a:xfrm>
          <a:custGeom>
            <a:avLst/>
            <a:gdLst>
              <a:gd name="connsiteX0" fmla="*/ 1495425 w 1581150"/>
              <a:gd name="connsiteY0" fmla="*/ 3181350 h 3810000"/>
              <a:gd name="connsiteX1" fmla="*/ 0 w 1581150"/>
              <a:gd name="connsiteY1" fmla="*/ 3810000 h 3810000"/>
              <a:gd name="connsiteX2" fmla="*/ 9525 w 1581150"/>
              <a:gd name="connsiteY2" fmla="*/ 0 h 3810000"/>
              <a:gd name="connsiteX3" fmla="*/ 1581150 w 1581150"/>
              <a:gd name="connsiteY3" fmla="*/ 2657475 h 3810000"/>
              <a:gd name="connsiteX4" fmla="*/ 1495425 w 1581150"/>
              <a:gd name="connsiteY4" fmla="*/ 3181350 h 38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50" h="3810000">
                <a:moveTo>
                  <a:pt x="1495425" y="3181350"/>
                </a:moveTo>
                <a:lnTo>
                  <a:pt x="0" y="3810000"/>
                </a:lnTo>
                <a:lnTo>
                  <a:pt x="9525" y="0"/>
                </a:lnTo>
                <a:lnTo>
                  <a:pt x="1581150" y="2657475"/>
                </a:lnTo>
                <a:lnTo>
                  <a:pt x="1495425" y="3181350"/>
                </a:lnTo>
                <a:close/>
              </a:path>
            </a:pathLst>
          </a:cu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180" name="Group 17"/>
          <p:cNvGrpSpPr/>
          <p:nvPr/>
        </p:nvGrpSpPr>
        <p:grpSpPr>
          <a:xfrm>
            <a:off x="423124" y="1815256"/>
            <a:ext cx="5966207" cy="2081572"/>
            <a:chOff x="274320" y="1850690"/>
            <a:chExt cx="6087569" cy="2123915"/>
          </a:xfrm>
          <a:solidFill>
            <a:schemeClr val="tx1"/>
          </a:solidFill>
        </p:grpSpPr>
        <p:sp>
          <p:nvSpPr>
            <p:cNvPr id="181" name="Rectangle 7"/>
            <p:cNvSpPr/>
            <p:nvPr/>
          </p:nvSpPr>
          <p:spPr bwMode="auto">
            <a:xfrm>
              <a:off x="274320" y="1850691"/>
              <a:ext cx="6087569" cy="212391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182" name="Group 11"/>
            <p:cNvGrpSpPr/>
            <p:nvPr/>
          </p:nvGrpSpPr>
          <p:grpSpPr>
            <a:xfrm>
              <a:off x="332688" y="2025674"/>
              <a:ext cx="1800680" cy="1910052"/>
              <a:chOff x="399450" y="1873274"/>
              <a:chExt cx="1800680" cy="1910052"/>
            </a:xfrm>
            <a:grpFill/>
          </p:grpSpPr>
          <p:sp>
            <p:nvSpPr>
              <p:cNvPr id="359" name="Oval 2"/>
              <p:cNvSpPr/>
              <p:nvPr/>
            </p:nvSpPr>
            <p:spPr bwMode="auto">
              <a:xfrm>
                <a:off x="720437" y="1873274"/>
                <a:ext cx="1343570" cy="1343570"/>
              </a:xfrm>
              <a:prstGeom prst="ellipse">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0" name="Freeform 3"/>
              <p:cNvSpPr>
                <a:spLocks noChangeAspect="1" noEditPoints="1"/>
              </p:cNvSpPr>
              <p:nvPr/>
            </p:nvSpPr>
            <p:spPr bwMode="auto">
              <a:xfrm>
                <a:off x="968996" y="2194743"/>
                <a:ext cx="846453" cy="700632"/>
              </a:xfrm>
              <a:custGeom>
                <a:avLst/>
                <a:gdLst>
                  <a:gd name="T0" fmla="*/ 363 w 400"/>
                  <a:gd name="T1" fmla="*/ 109 h 330"/>
                  <a:gd name="T2" fmla="*/ 340 w 400"/>
                  <a:gd name="T3" fmla="*/ 131 h 330"/>
                  <a:gd name="T4" fmla="*/ 363 w 400"/>
                  <a:gd name="T5" fmla="*/ 154 h 330"/>
                  <a:gd name="T6" fmla="*/ 385 w 400"/>
                  <a:gd name="T7" fmla="*/ 131 h 330"/>
                  <a:gd name="T8" fmla="*/ 363 w 400"/>
                  <a:gd name="T9" fmla="*/ 109 h 330"/>
                  <a:gd name="T10" fmla="*/ 37 w 400"/>
                  <a:gd name="T11" fmla="*/ 109 h 330"/>
                  <a:gd name="T12" fmla="*/ 15 w 400"/>
                  <a:gd name="T13" fmla="*/ 131 h 330"/>
                  <a:gd name="T14" fmla="*/ 37 w 400"/>
                  <a:gd name="T15" fmla="*/ 154 h 330"/>
                  <a:gd name="T16" fmla="*/ 60 w 400"/>
                  <a:gd name="T17" fmla="*/ 131 h 330"/>
                  <a:gd name="T18" fmla="*/ 37 w 400"/>
                  <a:gd name="T19" fmla="*/ 109 h 330"/>
                  <a:gd name="T20" fmla="*/ 295 w 400"/>
                  <a:gd name="T21" fmla="*/ 67 h 330"/>
                  <a:gd name="T22" fmla="*/ 262 w 400"/>
                  <a:gd name="T23" fmla="*/ 101 h 330"/>
                  <a:gd name="T24" fmla="*/ 295 w 400"/>
                  <a:gd name="T25" fmla="*/ 135 h 330"/>
                  <a:gd name="T26" fmla="*/ 329 w 400"/>
                  <a:gd name="T27" fmla="*/ 101 h 330"/>
                  <a:gd name="T28" fmla="*/ 295 w 400"/>
                  <a:gd name="T29" fmla="*/ 67 h 330"/>
                  <a:gd name="T30" fmla="*/ 400 w 400"/>
                  <a:gd name="T31" fmla="*/ 272 h 330"/>
                  <a:gd name="T32" fmla="*/ 362 w 400"/>
                  <a:gd name="T33" fmla="*/ 272 h 330"/>
                  <a:gd name="T34" fmla="*/ 362 w 400"/>
                  <a:gd name="T35" fmla="*/ 202 h 330"/>
                  <a:gd name="T36" fmla="*/ 352 w 400"/>
                  <a:gd name="T37" fmla="*/ 169 h 330"/>
                  <a:gd name="T38" fmla="*/ 363 w 400"/>
                  <a:gd name="T39" fmla="*/ 167 h 330"/>
                  <a:gd name="T40" fmla="*/ 400 w 400"/>
                  <a:gd name="T41" fmla="*/ 204 h 330"/>
                  <a:gd name="T42" fmla="*/ 400 w 400"/>
                  <a:gd name="T43" fmla="*/ 272 h 330"/>
                  <a:gd name="T44" fmla="*/ 105 w 400"/>
                  <a:gd name="T45" fmla="*/ 67 h 330"/>
                  <a:gd name="T46" fmla="*/ 71 w 400"/>
                  <a:gd name="T47" fmla="*/ 101 h 330"/>
                  <a:gd name="T48" fmla="*/ 105 w 400"/>
                  <a:gd name="T49" fmla="*/ 135 h 330"/>
                  <a:gd name="T50" fmla="*/ 138 w 400"/>
                  <a:gd name="T51" fmla="*/ 101 h 330"/>
                  <a:gd name="T52" fmla="*/ 105 w 400"/>
                  <a:gd name="T53" fmla="*/ 67 h 330"/>
                  <a:gd name="T54" fmla="*/ 37 w 400"/>
                  <a:gd name="T55" fmla="*/ 167 h 330"/>
                  <a:gd name="T56" fmla="*/ 48 w 400"/>
                  <a:gd name="T57" fmla="*/ 169 h 330"/>
                  <a:gd name="T58" fmla="*/ 38 w 400"/>
                  <a:gd name="T59" fmla="*/ 202 h 330"/>
                  <a:gd name="T60" fmla="*/ 38 w 400"/>
                  <a:gd name="T61" fmla="*/ 272 h 330"/>
                  <a:gd name="T62" fmla="*/ 0 w 400"/>
                  <a:gd name="T63" fmla="*/ 272 h 330"/>
                  <a:gd name="T64" fmla="*/ 0 w 400"/>
                  <a:gd name="T65" fmla="*/ 204 h 330"/>
                  <a:gd name="T66" fmla="*/ 37 w 400"/>
                  <a:gd name="T67" fmla="*/ 167 h 330"/>
                  <a:gd name="T68" fmla="*/ 200 w 400"/>
                  <a:gd name="T69" fmla="*/ 0 h 330"/>
                  <a:gd name="T70" fmla="*/ 150 w 400"/>
                  <a:gd name="T71" fmla="*/ 50 h 330"/>
                  <a:gd name="T72" fmla="*/ 200 w 400"/>
                  <a:gd name="T73" fmla="*/ 100 h 330"/>
                  <a:gd name="T74" fmla="*/ 250 w 400"/>
                  <a:gd name="T75" fmla="*/ 50 h 330"/>
                  <a:gd name="T76" fmla="*/ 200 w 400"/>
                  <a:gd name="T77" fmla="*/ 0 h 330"/>
                  <a:gd name="T78" fmla="*/ 349 w 400"/>
                  <a:gd name="T79" fmla="*/ 299 h 330"/>
                  <a:gd name="T80" fmla="*/ 290 w 400"/>
                  <a:gd name="T81" fmla="*/ 299 h 330"/>
                  <a:gd name="T82" fmla="*/ 290 w 400"/>
                  <a:gd name="T83" fmla="*/ 191 h 330"/>
                  <a:gd name="T84" fmla="*/ 280 w 400"/>
                  <a:gd name="T85" fmla="*/ 150 h 330"/>
                  <a:gd name="T86" fmla="*/ 295 w 400"/>
                  <a:gd name="T87" fmla="*/ 148 h 330"/>
                  <a:gd name="T88" fmla="*/ 349 w 400"/>
                  <a:gd name="T89" fmla="*/ 202 h 330"/>
                  <a:gd name="T90" fmla="*/ 349 w 400"/>
                  <a:gd name="T91" fmla="*/ 299 h 330"/>
                  <a:gd name="T92" fmla="*/ 110 w 400"/>
                  <a:gd name="T93" fmla="*/ 191 h 330"/>
                  <a:gd name="T94" fmla="*/ 110 w 400"/>
                  <a:gd name="T95" fmla="*/ 299 h 330"/>
                  <a:gd name="T96" fmla="*/ 51 w 400"/>
                  <a:gd name="T97" fmla="*/ 299 h 330"/>
                  <a:gd name="T98" fmla="*/ 51 w 400"/>
                  <a:gd name="T99" fmla="*/ 202 h 330"/>
                  <a:gd name="T100" fmla="*/ 105 w 400"/>
                  <a:gd name="T101" fmla="*/ 148 h 330"/>
                  <a:gd name="T102" fmla="*/ 120 w 400"/>
                  <a:gd name="T103" fmla="*/ 150 h 330"/>
                  <a:gd name="T104" fmla="*/ 110 w 400"/>
                  <a:gd name="T105" fmla="*/ 191 h 330"/>
                  <a:gd name="T106" fmla="*/ 122 w 400"/>
                  <a:gd name="T107" fmla="*/ 330 h 330"/>
                  <a:gd name="T108" fmla="*/ 278 w 400"/>
                  <a:gd name="T109" fmla="*/ 330 h 330"/>
                  <a:gd name="T110" fmla="*/ 278 w 400"/>
                  <a:gd name="T111" fmla="*/ 191 h 330"/>
                  <a:gd name="T112" fmla="*/ 200 w 400"/>
                  <a:gd name="T113" fmla="*/ 113 h 330"/>
                  <a:gd name="T114" fmla="*/ 122 w 400"/>
                  <a:gd name="T115" fmla="*/ 191 h 330"/>
                  <a:gd name="T116" fmla="*/ 122 w 400"/>
                  <a:gd name="T11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 h="330">
                    <a:moveTo>
                      <a:pt x="363" y="109"/>
                    </a:moveTo>
                    <a:cubicBezTo>
                      <a:pt x="350" y="109"/>
                      <a:pt x="340" y="119"/>
                      <a:pt x="340" y="131"/>
                    </a:cubicBezTo>
                    <a:cubicBezTo>
                      <a:pt x="340" y="144"/>
                      <a:pt x="350" y="154"/>
                      <a:pt x="363" y="154"/>
                    </a:cubicBezTo>
                    <a:cubicBezTo>
                      <a:pt x="375" y="154"/>
                      <a:pt x="385" y="144"/>
                      <a:pt x="385" y="131"/>
                    </a:cubicBezTo>
                    <a:cubicBezTo>
                      <a:pt x="385" y="119"/>
                      <a:pt x="375" y="109"/>
                      <a:pt x="363" y="109"/>
                    </a:cubicBezTo>
                    <a:close/>
                    <a:moveTo>
                      <a:pt x="37" y="109"/>
                    </a:moveTo>
                    <a:cubicBezTo>
                      <a:pt x="25" y="109"/>
                      <a:pt x="15" y="119"/>
                      <a:pt x="15" y="131"/>
                    </a:cubicBezTo>
                    <a:cubicBezTo>
                      <a:pt x="15" y="144"/>
                      <a:pt x="25" y="154"/>
                      <a:pt x="37" y="154"/>
                    </a:cubicBezTo>
                    <a:cubicBezTo>
                      <a:pt x="50" y="154"/>
                      <a:pt x="60" y="144"/>
                      <a:pt x="60" y="131"/>
                    </a:cubicBezTo>
                    <a:cubicBezTo>
                      <a:pt x="60" y="119"/>
                      <a:pt x="50" y="109"/>
                      <a:pt x="37" y="109"/>
                    </a:cubicBezTo>
                    <a:close/>
                    <a:moveTo>
                      <a:pt x="295" y="67"/>
                    </a:moveTo>
                    <a:cubicBezTo>
                      <a:pt x="277" y="67"/>
                      <a:pt x="262" y="83"/>
                      <a:pt x="262" y="101"/>
                    </a:cubicBezTo>
                    <a:cubicBezTo>
                      <a:pt x="262" y="120"/>
                      <a:pt x="277" y="135"/>
                      <a:pt x="295" y="135"/>
                    </a:cubicBezTo>
                    <a:cubicBezTo>
                      <a:pt x="314" y="135"/>
                      <a:pt x="329" y="120"/>
                      <a:pt x="329" y="101"/>
                    </a:cubicBezTo>
                    <a:cubicBezTo>
                      <a:pt x="329" y="83"/>
                      <a:pt x="314" y="67"/>
                      <a:pt x="295" y="67"/>
                    </a:cubicBezTo>
                    <a:close/>
                    <a:moveTo>
                      <a:pt x="400" y="272"/>
                    </a:moveTo>
                    <a:cubicBezTo>
                      <a:pt x="362" y="272"/>
                      <a:pt x="362" y="272"/>
                      <a:pt x="362" y="272"/>
                    </a:cubicBezTo>
                    <a:cubicBezTo>
                      <a:pt x="362" y="202"/>
                      <a:pt x="362" y="202"/>
                      <a:pt x="362" y="202"/>
                    </a:cubicBezTo>
                    <a:cubicBezTo>
                      <a:pt x="362" y="190"/>
                      <a:pt x="358" y="178"/>
                      <a:pt x="352" y="169"/>
                    </a:cubicBezTo>
                    <a:cubicBezTo>
                      <a:pt x="356" y="168"/>
                      <a:pt x="359" y="167"/>
                      <a:pt x="363" y="167"/>
                    </a:cubicBezTo>
                    <a:cubicBezTo>
                      <a:pt x="383" y="167"/>
                      <a:pt x="400" y="184"/>
                      <a:pt x="400" y="204"/>
                    </a:cubicBezTo>
                    <a:lnTo>
                      <a:pt x="400" y="272"/>
                    </a:lnTo>
                    <a:close/>
                    <a:moveTo>
                      <a:pt x="105" y="67"/>
                    </a:moveTo>
                    <a:cubicBezTo>
                      <a:pt x="86" y="67"/>
                      <a:pt x="71" y="83"/>
                      <a:pt x="71" y="101"/>
                    </a:cubicBezTo>
                    <a:cubicBezTo>
                      <a:pt x="71" y="120"/>
                      <a:pt x="86" y="135"/>
                      <a:pt x="105" y="135"/>
                    </a:cubicBezTo>
                    <a:cubicBezTo>
                      <a:pt x="123" y="135"/>
                      <a:pt x="138" y="120"/>
                      <a:pt x="138" y="101"/>
                    </a:cubicBezTo>
                    <a:cubicBezTo>
                      <a:pt x="138" y="83"/>
                      <a:pt x="123" y="67"/>
                      <a:pt x="105" y="67"/>
                    </a:cubicBezTo>
                    <a:close/>
                    <a:moveTo>
                      <a:pt x="37" y="167"/>
                    </a:moveTo>
                    <a:cubicBezTo>
                      <a:pt x="41" y="167"/>
                      <a:pt x="44" y="168"/>
                      <a:pt x="48" y="169"/>
                    </a:cubicBezTo>
                    <a:cubicBezTo>
                      <a:pt x="42" y="178"/>
                      <a:pt x="38" y="190"/>
                      <a:pt x="38" y="202"/>
                    </a:cubicBezTo>
                    <a:cubicBezTo>
                      <a:pt x="38" y="272"/>
                      <a:pt x="38" y="272"/>
                      <a:pt x="38" y="272"/>
                    </a:cubicBezTo>
                    <a:cubicBezTo>
                      <a:pt x="0" y="272"/>
                      <a:pt x="0" y="272"/>
                      <a:pt x="0" y="272"/>
                    </a:cubicBezTo>
                    <a:cubicBezTo>
                      <a:pt x="0" y="204"/>
                      <a:pt x="0" y="204"/>
                      <a:pt x="0" y="204"/>
                    </a:cubicBezTo>
                    <a:cubicBezTo>
                      <a:pt x="0" y="184"/>
                      <a:pt x="17" y="167"/>
                      <a:pt x="37" y="167"/>
                    </a:cubicBezTo>
                    <a:close/>
                    <a:moveTo>
                      <a:pt x="200" y="0"/>
                    </a:moveTo>
                    <a:cubicBezTo>
                      <a:pt x="173" y="0"/>
                      <a:pt x="150" y="22"/>
                      <a:pt x="150" y="50"/>
                    </a:cubicBezTo>
                    <a:cubicBezTo>
                      <a:pt x="150" y="77"/>
                      <a:pt x="173" y="100"/>
                      <a:pt x="200" y="100"/>
                    </a:cubicBezTo>
                    <a:cubicBezTo>
                      <a:pt x="227" y="100"/>
                      <a:pt x="250" y="77"/>
                      <a:pt x="250" y="50"/>
                    </a:cubicBezTo>
                    <a:cubicBezTo>
                      <a:pt x="250" y="22"/>
                      <a:pt x="227" y="0"/>
                      <a:pt x="200" y="0"/>
                    </a:cubicBezTo>
                    <a:close/>
                    <a:moveTo>
                      <a:pt x="349" y="299"/>
                    </a:moveTo>
                    <a:cubicBezTo>
                      <a:pt x="290" y="299"/>
                      <a:pt x="290" y="299"/>
                      <a:pt x="290" y="299"/>
                    </a:cubicBezTo>
                    <a:cubicBezTo>
                      <a:pt x="290" y="191"/>
                      <a:pt x="290" y="191"/>
                      <a:pt x="290" y="191"/>
                    </a:cubicBezTo>
                    <a:cubicBezTo>
                      <a:pt x="290" y="176"/>
                      <a:pt x="287" y="163"/>
                      <a:pt x="280" y="150"/>
                    </a:cubicBezTo>
                    <a:cubicBezTo>
                      <a:pt x="285" y="149"/>
                      <a:pt x="290" y="148"/>
                      <a:pt x="295" y="148"/>
                    </a:cubicBezTo>
                    <a:cubicBezTo>
                      <a:pt x="325" y="148"/>
                      <a:pt x="349" y="172"/>
                      <a:pt x="349" y="202"/>
                    </a:cubicBezTo>
                    <a:lnTo>
                      <a:pt x="349" y="299"/>
                    </a:lnTo>
                    <a:close/>
                    <a:moveTo>
                      <a:pt x="110" y="191"/>
                    </a:moveTo>
                    <a:cubicBezTo>
                      <a:pt x="110" y="299"/>
                      <a:pt x="110" y="299"/>
                      <a:pt x="110" y="299"/>
                    </a:cubicBezTo>
                    <a:cubicBezTo>
                      <a:pt x="51" y="299"/>
                      <a:pt x="51" y="299"/>
                      <a:pt x="51" y="299"/>
                    </a:cubicBezTo>
                    <a:cubicBezTo>
                      <a:pt x="51" y="202"/>
                      <a:pt x="51" y="202"/>
                      <a:pt x="51" y="202"/>
                    </a:cubicBezTo>
                    <a:cubicBezTo>
                      <a:pt x="51" y="172"/>
                      <a:pt x="75" y="148"/>
                      <a:pt x="105" y="148"/>
                    </a:cubicBezTo>
                    <a:cubicBezTo>
                      <a:pt x="110" y="148"/>
                      <a:pt x="115" y="149"/>
                      <a:pt x="120" y="150"/>
                    </a:cubicBezTo>
                    <a:cubicBezTo>
                      <a:pt x="113" y="163"/>
                      <a:pt x="110" y="176"/>
                      <a:pt x="110" y="191"/>
                    </a:cubicBezTo>
                    <a:close/>
                    <a:moveTo>
                      <a:pt x="122" y="330"/>
                    </a:moveTo>
                    <a:cubicBezTo>
                      <a:pt x="278" y="330"/>
                      <a:pt x="278" y="330"/>
                      <a:pt x="278" y="330"/>
                    </a:cubicBezTo>
                    <a:cubicBezTo>
                      <a:pt x="278" y="191"/>
                      <a:pt x="278" y="191"/>
                      <a:pt x="278" y="191"/>
                    </a:cubicBezTo>
                    <a:cubicBezTo>
                      <a:pt x="278" y="148"/>
                      <a:pt x="243" y="113"/>
                      <a:pt x="200" y="113"/>
                    </a:cubicBezTo>
                    <a:cubicBezTo>
                      <a:pt x="157" y="113"/>
                      <a:pt x="122" y="148"/>
                      <a:pt x="122" y="191"/>
                    </a:cubicBezTo>
                    <a:lnTo>
                      <a:pt x="122" y="330"/>
                    </a:lnTo>
                    <a:close/>
                  </a:path>
                </a:pathLst>
              </a:custGeom>
              <a:solidFill>
                <a:schemeClr val="bg1"/>
              </a:solidFill>
              <a:ln>
                <a:noFill/>
              </a:ln>
              <a:extLst/>
            </p:spPr>
            <p:txBody>
              <a:bodyPr vert="horz" wrap="square" lIns="89617" tIns="44808" rIns="89617"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361" name="TextBox 360"/>
              <p:cNvSpPr txBox="1"/>
              <p:nvPr/>
            </p:nvSpPr>
            <p:spPr>
              <a:xfrm>
                <a:off x="399450" y="3148749"/>
                <a:ext cx="1800680" cy="634577"/>
              </a:xfrm>
              <a:prstGeom prst="rect">
                <a:avLst/>
              </a:prstGeom>
              <a:solidFill>
                <a:schemeClr val="accent4"/>
              </a:solidFill>
              <a:ln>
                <a:noFill/>
              </a:ln>
            </p:spPr>
            <p:txBody>
              <a:bodyPr wrap="none" lIns="179234" tIns="143387" rIns="179234" bIns="143387"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353" b="1" i="0" u="none" strike="noStrike" kern="1200" cap="none" spc="0" normalizeH="0" baseline="0" noProof="0" dirty="0">
                    <a:ln>
                      <a:noFill/>
                    </a:ln>
                    <a:solidFill>
                      <a:srgbClr val="FFFFFF"/>
                    </a:solidFill>
                    <a:effectLst/>
                    <a:uLnTx/>
                    <a:uFillTx/>
                    <a:latin typeface="Segoe UI Semilight"/>
                    <a:ea typeface="+mn-ea"/>
                    <a:cs typeface="+mn-cs"/>
                  </a:rPr>
                  <a:t>Developers</a:t>
                </a:r>
              </a:p>
            </p:txBody>
          </p:sp>
        </p:grpSp>
        <p:sp>
          <p:nvSpPr>
            <p:cNvPr id="358" name="TextBox 357"/>
            <p:cNvSpPr txBox="1"/>
            <p:nvPr/>
          </p:nvSpPr>
          <p:spPr>
            <a:xfrm>
              <a:off x="2240091" y="1850690"/>
              <a:ext cx="3979011" cy="1710356"/>
            </a:xfrm>
            <a:prstGeom prst="rect">
              <a:avLst/>
            </a:prstGeom>
            <a:solidFill>
              <a:schemeClr val="accent4"/>
            </a:solidFill>
            <a:ln>
              <a:noFill/>
            </a:ln>
          </p:spPr>
          <p:txBody>
            <a:bodyPr wrap="square" lIns="179234" tIns="143387" rIns="179234" bIns="143387"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a:ln>
                    <a:noFill/>
                  </a:ln>
                  <a:solidFill>
                    <a:srgbClr val="FFFFFF"/>
                  </a:solidFill>
                  <a:effectLst/>
                  <a:uLnTx/>
                  <a:uFillTx/>
                  <a:latin typeface="Segoe UI Semilight"/>
                  <a:ea typeface="+mn-ea"/>
                  <a:cs typeface="+mn-cs"/>
                </a:rPr>
                <a:t>Enable ‘write-once, run-anywhere’ apps</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a:ln>
                    <a:noFill/>
                  </a:ln>
                  <a:solidFill>
                    <a:srgbClr val="FFFFFF"/>
                  </a:solidFill>
                  <a:effectLst/>
                  <a:uLnTx/>
                  <a:uFillTx/>
                  <a:latin typeface="Segoe UI Semilight"/>
                  <a:ea typeface="+mn-ea"/>
                  <a:cs typeface="+mn-cs"/>
                </a:rPr>
                <a:t>Enables microservice architectures</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a:ln>
                    <a:noFill/>
                  </a:ln>
                  <a:solidFill>
                    <a:srgbClr val="FFFFFF"/>
                  </a:solidFill>
                  <a:effectLst/>
                  <a:uLnTx/>
                  <a:uFillTx/>
                  <a:latin typeface="Segoe UI Semilight"/>
                  <a:ea typeface="+mn-ea"/>
                  <a:cs typeface="+mn-cs"/>
                </a:rPr>
                <a:t>Great for dev/test of apps and services </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a:ln>
                    <a:noFill/>
                  </a:ln>
                  <a:solidFill>
                    <a:srgbClr val="FFFFFF"/>
                  </a:solidFill>
                  <a:effectLst/>
                  <a:uLnTx/>
                  <a:uFillTx/>
                  <a:latin typeface="Segoe UI Semilight"/>
                  <a:ea typeface="+mn-ea"/>
                  <a:cs typeface="+mn-cs"/>
                </a:rPr>
                <a:t>Production realism</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a:ln>
                    <a:noFill/>
                  </a:ln>
                  <a:solidFill>
                    <a:srgbClr val="FFFFFF"/>
                  </a:solidFill>
                  <a:effectLst/>
                  <a:uLnTx/>
                  <a:uFillTx/>
                  <a:latin typeface="Segoe UI Semilight"/>
                  <a:ea typeface="+mn-ea"/>
                  <a:cs typeface="+mn-cs"/>
                </a:rPr>
                <a:t>Growing Developer Community </a:t>
              </a:r>
            </a:p>
          </p:txBody>
        </p:sp>
      </p:grpSp>
      <p:grpSp>
        <p:nvGrpSpPr>
          <p:cNvPr id="362" name="Group 16"/>
          <p:cNvGrpSpPr/>
          <p:nvPr/>
        </p:nvGrpSpPr>
        <p:grpSpPr>
          <a:xfrm>
            <a:off x="423124" y="4143527"/>
            <a:ext cx="5966207" cy="2389546"/>
            <a:chOff x="284932" y="4081493"/>
            <a:chExt cx="6087569" cy="2438153"/>
          </a:xfrm>
        </p:grpSpPr>
        <p:sp>
          <p:nvSpPr>
            <p:cNvPr id="363" name="Rectangle 15"/>
            <p:cNvSpPr/>
            <p:nvPr/>
          </p:nvSpPr>
          <p:spPr bwMode="auto">
            <a:xfrm>
              <a:off x="284932" y="4081493"/>
              <a:ext cx="6087569" cy="239748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364" name="Group 10"/>
            <p:cNvGrpSpPr/>
            <p:nvPr/>
          </p:nvGrpSpPr>
          <p:grpSpPr>
            <a:xfrm>
              <a:off x="353028" y="4401028"/>
              <a:ext cx="1779747" cy="1893123"/>
              <a:chOff x="506602" y="4248628"/>
              <a:chExt cx="1779747" cy="1893123"/>
            </a:xfrm>
          </p:grpSpPr>
          <p:grpSp>
            <p:nvGrpSpPr>
              <p:cNvPr id="366" name="Group 8"/>
              <p:cNvGrpSpPr/>
              <p:nvPr/>
            </p:nvGrpSpPr>
            <p:grpSpPr>
              <a:xfrm>
                <a:off x="816977" y="4248628"/>
                <a:ext cx="1343570" cy="1343570"/>
                <a:chOff x="730166" y="4326498"/>
                <a:chExt cx="1343570" cy="1343570"/>
              </a:xfrm>
            </p:grpSpPr>
            <p:sp>
              <p:nvSpPr>
                <p:cNvPr id="368" name="Oval 5"/>
                <p:cNvSpPr/>
                <p:nvPr/>
              </p:nvSpPr>
              <p:spPr bwMode="auto">
                <a:xfrm>
                  <a:off x="730166" y="4326498"/>
                  <a:ext cx="1343570" cy="134357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69" name="Freeform 5"/>
                <p:cNvSpPr>
                  <a:spLocks noEditPoints="1"/>
                </p:cNvSpPr>
                <p:nvPr/>
              </p:nvSpPr>
              <p:spPr bwMode="auto">
                <a:xfrm>
                  <a:off x="1064166" y="4633658"/>
                  <a:ext cx="675570" cy="729250"/>
                </a:xfrm>
                <a:custGeom>
                  <a:avLst/>
                  <a:gdLst>
                    <a:gd name="T0" fmla="*/ 384 w 1600"/>
                    <a:gd name="T1" fmla="*/ 0 h 1728"/>
                    <a:gd name="T2" fmla="*/ 384 w 1600"/>
                    <a:gd name="T3" fmla="*/ 384 h 1728"/>
                    <a:gd name="T4" fmla="*/ 1600 w 1600"/>
                    <a:gd name="T5" fmla="*/ 896 h 1728"/>
                    <a:gd name="T6" fmla="*/ 1562 w 1600"/>
                    <a:gd name="T7" fmla="*/ 832 h 1728"/>
                    <a:gd name="T8" fmla="*/ 1408 w 1600"/>
                    <a:gd name="T9" fmla="*/ 768 h 1728"/>
                    <a:gd name="T10" fmla="*/ 1408 w 1600"/>
                    <a:gd name="T11" fmla="*/ 398 h 1728"/>
                    <a:gd name="T12" fmla="*/ 1362 w 1600"/>
                    <a:gd name="T13" fmla="*/ 274 h 1728"/>
                    <a:gd name="T14" fmla="*/ 1405 w 1600"/>
                    <a:gd name="T15" fmla="*/ 98 h 1728"/>
                    <a:gd name="T16" fmla="*/ 1313 w 1600"/>
                    <a:gd name="T17" fmla="*/ 65 h 1728"/>
                    <a:gd name="T18" fmla="*/ 1121 w 1600"/>
                    <a:gd name="T19" fmla="*/ 652 h 1728"/>
                    <a:gd name="T20" fmla="*/ 1138 w 1600"/>
                    <a:gd name="T21" fmla="*/ 682 h 1728"/>
                    <a:gd name="T22" fmla="*/ 1246 w 1600"/>
                    <a:gd name="T23" fmla="*/ 686 h 1728"/>
                    <a:gd name="T24" fmla="*/ 1344 w 1600"/>
                    <a:gd name="T25" fmla="*/ 528 h 1728"/>
                    <a:gd name="T26" fmla="*/ 1248 w 1600"/>
                    <a:gd name="T27" fmla="*/ 768 h 1728"/>
                    <a:gd name="T28" fmla="*/ 1218 w 1600"/>
                    <a:gd name="T29" fmla="*/ 804 h 1728"/>
                    <a:gd name="T30" fmla="*/ 742 w 1600"/>
                    <a:gd name="T31" fmla="*/ 832 h 1728"/>
                    <a:gd name="T32" fmla="*/ 704 w 1600"/>
                    <a:gd name="T33" fmla="*/ 922 h 1728"/>
                    <a:gd name="T34" fmla="*/ 1344 w 1600"/>
                    <a:gd name="T35" fmla="*/ 960 h 1728"/>
                    <a:gd name="T36" fmla="*/ 1190 w 1600"/>
                    <a:gd name="T37" fmla="*/ 1600 h 1728"/>
                    <a:gd name="T38" fmla="*/ 1152 w 1600"/>
                    <a:gd name="T39" fmla="*/ 1690 h 1728"/>
                    <a:gd name="T40" fmla="*/ 1344 w 1600"/>
                    <a:gd name="T41" fmla="*/ 1728 h 1728"/>
                    <a:gd name="T42" fmla="*/ 1600 w 1600"/>
                    <a:gd name="T43" fmla="*/ 1690 h 1728"/>
                    <a:gd name="T44" fmla="*/ 576 w 1600"/>
                    <a:gd name="T45" fmla="*/ 1280 h 1728"/>
                    <a:gd name="T46" fmla="*/ 128 w 1600"/>
                    <a:gd name="T47" fmla="*/ 576 h 1728"/>
                    <a:gd name="T48" fmla="*/ 0 w 1600"/>
                    <a:gd name="T49" fmla="*/ 576 h 1728"/>
                    <a:gd name="T50" fmla="*/ 64 w 1600"/>
                    <a:gd name="T51" fmla="*/ 1408 h 1728"/>
                    <a:gd name="T52" fmla="*/ 256 w 1600"/>
                    <a:gd name="T53" fmla="*/ 1600 h 1728"/>
                    <a:gd name="T54" fmla="*/ 128 w 1600"/>
                    <a:gd name="T55" fmla="*/ 1664 h 1728"/>
                    <a:gd name="T56" fmla="*/ 256 w 1600"/>
                    <a:gd name="T57" fmla="*/ 1664 h 1728"/>
                    <a:gd name="T58" fmla="*/ 448 w 1600"/>
                    <a:gd name="T59" fmla="*/ 1728 h 1728"/>
                    <a:gd name="T60" fmla="*/ 448 w 1600"/>
                    <a:gd name="T61" fmla="*/ 1600 h 1728"/>
                    <a:gd name="T62" fmla="*/ 384 w 1600"/>
                    <a:gd name="T63" fmla="*/ 1408 h 1728"/>
                    <a:gd name="T64" fmla="*/ 640 w 1600"/>
                    <a:gd name="T65" fmla="*/ 1344 h 1728"/>
                    <a:gd name="T66" fmla="*/ 960 w 1600"/>
                    <a:gd name="T67" fmla="*/ 1600 h 1728"/>
                    <a:gd name="T68" fmla="*/ 896 w 1600"/>
                    <a:gd name="T69" fmla="*/ 1216 h 1728"/>
                    <a:gd name="T70" fmla="*/ 896 w 1600"/>
                    <a:gd name="T71" fmla="*/ 1152 h 1728"/>
                    <a:gd name="T72" fmla="*/ 512 w 1600"/>
                    <a:gd name="T73" fmla="*/ 1024 h 1728"/>
                    <a:gd name="T74" fmla="*/ 595 w 1600"/>
                    <a:gd name="T75" fmla="*/ 753 h 1728"/>
                    <a:gd name="T76" fmla="*/ 864 w 1600"/>
                    <a:gd name="T77" fmla="*/ 768 h 1728"/>
                    <a:gd name="T78" fmla="*/ 864 w 1600"/>
                    <a:gd name="T79" fmla="*/ 576 h 1728"/>
                    <a:gd name="T80" fmla="*/ 509 w 1600"/>
                    <a:gd name="T81" fmla="*/ 477 h 1728"/>
                    <a:gd name="T82" fmla="*/ 320 w 1600"/>
                    <a:gd name="T83" fmla="*/ 448 h 1728"/>
                    <a:gd name="T84" fmla="*/ 192 w 1600"/>
                    <a:gd name="T85" fmla="*/ 1088 h 1728"/>
                    <a:gd name="T86" fmla="*/ 384 w 1600"/>
                    <a:gd name="T87" fmla="*/ 1216 h 1728"/>
                    <a:gd name="T88" fmla="*/ 704 w 1600"/>
                    <a:gd name="T89" fmla="*/ 1216 h 1728"/>
                    <a:gd name="T90" fmla="*/ 768 w 1600"/>
                    <a:gd name="T91" fmla="*/ 1728 h 1728"/>
                    <a:gd name="T92" fmla="*/ 1024 w 1600"/>
                    <a:gd name="T93" fmla="*/ 166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0" h="1728">
                      <a:moveTo>
                        <a:pt x="192" y="192"/>
                      </a:moveTo>
                      <a:cubicBezTo>
                        <a:pt x="192" y="86"/>
                        <a:pt x="278" y="0"/>
                        <a:pt x="384" y="0"/>
                      </a:cubicBezTo>
                      <a:cubicBezTo>
                        <a:pt x="490" y="0"/>
                        <a:pt x="576" y="86"/>
                        <a:pt x="576" y="192"/>
                      </a:cubicBezTo>
                      <a:cubicBezTo>
                        <a:pt x="576" y="298"/>
                        <a:pt x="490" y="384"/>
                        <a:pt x="384" y="384"/>
                      </a:cubicBezTo>
                      <a:cubicBezTo>
                        <a:pt x="278" y="384"/>
                        <a:pt x="192" y="298"/>
                        <a:pt x="192" y="192"/>
                      </a:cubicBezTo>
                      <a:close/>
                      <a:moveTo>
                        <a:pt x="1600" y="896"/>
                      </a:moveTo>
                      <a:cubicBezTo>
                        <a:pt x="1600" y="870"/>
                        <a:pt x="1600" y="870"/>
                        <a:pt x="1600" y="870"/>
                      </a:cubicBezTo>
                      <a:cubicBezTo>
                        <a:pt x="1600" y="849"/>
                        <a:pt x="1583" y="832"/>
                        <a:pt x="1562" y="832"/>
                      </a:cubicBezTo>
                      <a:cubicBezTo>
                        <a:pt x="1408" y="832"/>
                        <a:pt x="1408" y="832"/>
                        <a:pt x="1408" y="832"/>
                      </a:cubicBezTo>
                      <a:cubicBezTo>
                        <a:pt x="1408" y="768"/>
                        <a:pt x="1408" y="768"/>
                        <a:pt x="1408" y="768"/>
                      </a:cubicBezTo>
                      <a:cubicBezTo>
                        <a:pt x="1408" y="493"/>
                        <a:pt x="1408" y="493"/>
                        <a:pt x="1408" y="493"/>
                      </a:cubicBezTo>
                      <a:cubicBezTo>
                        <a:pt x="1408" y="398"/>
                        <a:pt x="1408" y="398"/>
                        <a:pt x="1408" y="398"/>
                      </a:cubicBezTo>
                      <a:cubicBezTo>
                        <a:pt x="1408" y="376"/>
                        <a:pt x="1403" y="355"/>
                        <a:pt x="1393" y="335"/>
                      </a:cubicBezTo>
                      <a:cubicBezTo>
                        <a:pt x="1362" y="274"/>
                        <a:pt x="1362" y="274"/>
                        <a:pt x="1362" y="274"/>
                      </a:cubicBezTo>
                      <a:cubicBezTo>
                        <a:pt x="1407" y="116"/>
                        <a:pt x="1407" y="116"/>
                        <a:pt x="1407" y="116"/>
                      </a:cubicBezTo>
                      <a:cubicBezTo>
                        <a:pt x="1409" y="110"/>
                        <a:pt x="1408" y="103"/>
                        <a:pt x="1405" y="98"/>
                      </a:cubicBezTo>
                      <a:cubicBezTo>
                        <a:pt x="1402" y="92"/>
                        <a:pt x="1396" y="88"/>
                        <a:pt x="1390" y="86"/>
                      </a:cubicBezTo>
                      <a:cubicBezTo>
                        <a:pt x="1313" y="65"/>
                        <a:pt x="1313" y="65"/>
                        <a:pt x="1313" y="65"/>
                      </a:cubicBezTo>
                      <a:cubicBezTo>
                        <a:pt x="1300" y="61"/>
                        <a:pt x="1286" y="69"/>
                        <a:pt x="1282" y="82"/>
                      </a:cubicBezTo>
                      <a:cubicBezTo>
                        <a:pt x="1121" y="652"/>
                        <a:pt x="1121" y="652"/>
                        <a:pt x="1121" y="652"/>
                      </a:cubicBezTo>
                      <a:cubicBezTo>
                        <a:pt x="1119" y="658"/>
                        <a:pt x="1120" y="665"/>
                        <a:pt x="1123" y="670"/>
                      </a:cubicBezTo>
                      <a:cubicBezTo>
                        <a:pt x="1126" y="676"/>
                        <a:pt x="1132" y="680"/>
                        <a:pt x="1138" y="682"/>
                      </a:cubicBezTo>
                      <a:cubicBezTo>
                        <a:pt x="1215" y="703"/>
                        <a:pt x="1215" y="703"/>
                        <a:pt x="1215" y="703"/>
                      </a:cubicBezTo>
                      <a:cubicBezTo>
                        <a:pt x="1228" y="707"/>
                        <a:pt x="1242" y="699"/>
                        <a:pt x="1246" y="686"/>
                      </a:cubicBezTo>
                      <a:cubicBezTo>
                        <a:pt x="1280" y="563"/>
                        <a:pt x="1280" y="563"/>
                        <a:pt x="1280" y="563"/>
                      </a:cubicBezTo>
                      <a:cubicBezTo>
                        <a:pt x="1344" y="528"/>
                        <a:pt x="1344" y="528"/>
                        <a:pt x="1344" y="528"/>
                      </a:cubicBezTo>
                      <a:cubicBezTo>
                        <a:pt x="1344" y="768"/>
                        <a:pt x="1344" y="768"/>
                        <a:pt x="1344" y="768"/>
                      </a:cubicBezTo>
                      <a:cubicBezTo>
                        <a:pt x="1248" y="768"/>
                        <a:pt x="1248" y="768"/>
                        <a:pt x="1248" y="768"/>
                      </a:cubicBezTo>
                      <a:cubicBezTo>
                        <a:pt x="1246" y="768"/>
                        <a:pt x="1244" y="768"/>
                        <a:pt x="1241" y="769"/>
                      </a:cubicBezTo>
                      <a:cubicBezTo>
                        <a:pt x="1225" y="773"/>
                        <a:pt x="1215" y="788"/>
                        <a:pt x="1218" y="804"/>
                      </a:cubicBezTo>
                      <a:cubicBezTo>
                        <a:pt x="1220" y="820"/>
                        <a:pt x="1233" y="832"/>
                        <a:pt x="1249" y="832"/>
                      </a:cubicBezTo>
                      <a:cubicBezTo>
                        <a:pt x="742" y="832"/>
                        <a:pt x="742" y="832"/>
                        <a:pt x="742" y="832"/>
                      </a:cubicBezTo>
                      <a:cubicBezTo>
                        <a:pt x="721" y="832"/>
                        <a:pt x="704" y="849"/>
                        <a:pt x="704" y="870"/>
                      </a:cubicBezTo>
                      <a:cubicBezTo>
                        <a:pt x="704" y="922"/>
                        <a:pt x="704" y="922"/>
                        <a:pt x="704" y="922"/>
                      </a:cubicBezTo>
                      <a:cubicBezTo>
                        <a:pt x="704" y="943"/>
                        <a:pt x="721" y="960"/>
                        <a:pt x="742" y="960"/>
                      </a:cubicBezTo>
                      <a:cubicBezTo>
                        <a:pt x="1344" y="960"/>
                        <a:pt x="1344" y="960"/>
                        <a:pt x="1344" y="960"/>
                      </a:cubicBezTo>
                      <a:cubicBezTo>
                        <a:pt x="1344" y="1600"/>
                        <a:pt x="1344" y="1600"/>
                        <a:pt x="1344" y="1600"/>
                      </a:cubicBezTo>
                      <a:cubicBezTo>
                        <a:pt x="1190" y="1600"/>
                        <a:pt x="1190" y="1600"/>
                        <a:pt x="1190" y="1600"/>
                      </a:cubicBezTo>
                      <a:cubicBezTo>
                        <a:pt x="1169" y="1600"/>
                        <a:pt x="1152" y="1617"/>
                        <a:pt x="1152" y="1638"/>
                      </a:cubicBezTo>
                      <a:cubicBezTo>
                        <a:pt x="1152" y="1690"/>
                        <a:pt x="1152" y="1690"/>
                        <a:pt x="1152" y="1690"/>
                      </a:cubicBezTo>
                      <a:cubicBezTo>
                        <a:pt x="1152" y="1711"/>
                        <a:pt x="1169" y="1728"/>
                        <a:pt x="1190" y="1728"/>
                      </a:cubicBezTo>
                      <a:cubicBezTo>
                        <a:pt x="1344" y="1728"/>
                        <a:pt x="1344" y="1728"/>
                        <a:pt x="1344" y="1728"/>
                      </a:cubicBezTo>
                      <a:cubicBezTo>
                        <a:pt x="1562" y="1728"/>
                        <a:pt x="1562" y="1728"/>
                        <a:pt x="1562" y="1728"/>
                      </a:cubicBezTo>
                      <a:cubicBezTo>
                        <a:pt x="1583" y="1728"/>
                        <a:pt x="1600" y="1711"/>
                        <a:pt x="1600" y="1690"/>
                      </a:cubicBezTo>
                      <a:cubicBezTo>
                        <a:pt x="1600" y="896"/>
                        <a:pt x="1600" y="896"/>
                        <a:pt x="1600" y="896"/>
                      </a:cubicBezTo>
                      <a:close/>
                      <a:moveTo>
                        <a:pt x="576" y="1280"/>
                      </a:moveTo>
                      <a:cubicBezTo>
                        <a:pt x="128" y="1280"/>
                        <a:pt x="128" y="1280"/>
                        <a:pt x="128" y="1280"/>
                      </a:cubicBezTo>
                      <a:cubicBezTo>
                        <a:pt x="128" y="576"/>
                        <a:pt x="128" y="576"/>
                        <a:pt x="128" y="576"/>
                      </a:cubicBezTo>
                      <a:cubicBezTo>
                        <a:pt x="128" y="541"/>
                        <a:pt x="99" y="512"/>
                        <a:pt x="64" y="512"/>
                      </a:cubicBezTo>
                      <a:cubicBezTo>
                        <a:pt x="29" y="512"/>
                        <a:pt x="0" y="541"/>
                        <a:pt x="0" y="576"/>
                      </a:cubicBezTo>
                      <a:cubicBezTo>
                        <a:pt x="0" y="1344"/>
                        <a:pt x="0" y="1344"/>
                        <a:pt x="0" y="1344"/>
                      </a:cubicBezTo>
                      <a:cubicBezTo>
                        <a:pt x="0" y="1379"/>
                        <a:pt x="29" y="1408"/>
                        <a:pt x="64" y="1408"/>
                      </a:cubicBezTo>
                      <a:cubicBezTo>
                        <a:pt x="256" y="1408"/>
                        <a:pt x="256" y="1408"/>
                        <a:pt x="256" y="1408"/>
                      </a:cubicBezTo>
                      <a:cubicBezTo>
                        <a:pt x="256" y="1600"/>
                        <a:pt x="256" y="1600"/>
                        <a:pt x="256" y="1600"/>
                      </a:cubicBezTo>
                      <a:cubicBezTo>
                        <a:pt x="192" y="1600"/>
                        <a:pt x="192" y="1600"/>
                        <a:pt x="192" y="1600"/>
                      </a:cubicBezTo>
                      <a:cubicBezTo>
                        <a:pt x="157" y="1600"/>
                        <a:pt x="128" y="1629"/>
                        <a:pt x="128" y="1664"/>
                      </a:cubicBezTo>
                      <a:cubicBezTo>
                        <a:pt x="128" y="1699"/>
                        <a:pt x="157" y="1728"/>
                        <a:pt x="192" y="1728"/>
                      </a:cubicBezTo>
                      <a:cubicBezTo>
                        <a:pt x="227" y="1728"/>
                        <a:pt x="256" y="1699"/>
                        <a:pt x="256" y="1664"/>
                      </a:cubicBezTo>
                      <a:cubicBezTo>
                        <a:pt x="384" y="1664"/>
                        <a:pt x="384" y="1664"/>
                        <a:pt x="384" y="1664"/>
                      </a:cubicBezTo>
                      <a:cubicBezTo>
                        <a:pt x="384" y="1699"/>
                        <a:pt x="413" y="1728"/>
                        <a:pt x="448" y="1728"/>
                      </a:cubicBezTo>
                      <a:cubicBezTo>
                        <a:pt x="483" y="1728"/>
                        <a:pt x="512" y="1699"/>
                        <a:pt x="512" y="1664"/>
                      </a:cubicBezTo>
                      <a:cubicBezTo>
                        <a:pt x="512" y="1629"/>
                        <a:pt x="483" y="1600"/>
                        <a:pt x="448" y="1600"/>
                      </a:cubicBezTo>
                      <a:cubicBezTo>
                        <a:pt x="384" y="1600"/>
                        <a:pt x="384" y="1600"/>
                        <a:pt x="384" y="1600"/>
                      </a:cubicBezTo>
                      <a:cubicBezTo>
                        <a:pt x="384" y="1408"/>
                        <a:pt x="384" y="1408"/>
                        <a:pt x="384" y="1408"/>
                      </a:cubicBezTo>
                      <a:cubicBezTo>
                        <a:pt x="576" y="1408"/>
                        <a:pt x="576" y="1408"/>
                        <a:pt x="576" y="1408"/>
                      </a:cubicBezTo>
                      <a:cubicBezTo>
                        <a:pt x="611" y="1408"/>
                        <a:pt x="640" y="1379"/>
                        <a:pt x="640" y="1344"/>
                      </a:cubicBezTo>
                      <a:cubicBezTo>
                        <a:pt x="640" y="1309"/>
                        <a:pt x="611" y="1280"/>
                        <a:pt x="576" y="1280"/>
                      </a:cubicBezTo>
                      <a:close/>
                      <a:moveTo>
                        <a:pt x="960" y="1600"/>
                      </a:moveTo>
                      <a:cubicBezTo>
                        <a:pt x="896" y="1600"/>
                        <a:pt x="896" y="1600"/>
                        <a:pt x="896" y="1600"/>
                      </a:cubicBezTo>
                      <a:cubicBezTo>
                        <a:pt x="896" y="1216"/>
                        <a:pt x="896" y="1216"/>
                        <a:pt x="896" y="1216"/>
                      </a:cubicBezTo>
                      <a:cubicBezTo>
                        <a:pt x="896" y="1184"/>
                        <a:pt x="896" y="1184"/>
                        <a:pt x="896" y="1184"/>
                      </a:cubicBezTo>
                      <a:cubicBezTo>
                        <a:pt x="896" y="1152"/>
                        <a:pt x="896" y="1152"/>
                        <a:pt x="896" y="1152"/>
                      </a:cubicBezTo>
                      <a:cubicBezTo>
                        <a:pt x="896" y="1081"/>
                        <a:pt x="839" y="1024"/>
                        <a:pt x="768" y="1024"/>
                      </a:cubicBezTo>
                      <a:cubicBezTo>
                        <a:pt x="512" y="1024"/>
                        <a:pt x="512" y="1024"/>
                        <a:pt x="512" y="1024"/>
                      </a:cubicBezTo>
                      <a:cubicBezTo>
                        <a:pt x="512" y="701"/>
                        <a:pt x="512" y="701"/>
                        <a:pt x="512" y="701"/>
                      </a:cubicBezTo>
                      <a:cubicBezTo>
                        <a:pt x="595" y="753"/>
                        <a:pt x="595" y="753"/>
                        <a:pt x="595" y="753"/>
                      </a:cubicBezTo>
                      <a:cubicBezTo>
                        <a:pt x="611" y="763"/>
                        <a:pt x="628" y="768"/>
                        <a:pt x="646" y="768"/>
                      </a:cubicBezTo>
                      <a:cubicBezTo>
                        <a:pt x="864" y="768"/>
                        <a:pt x="864" y="768"/>
                        <a:pt x="864" y="768"/>
                      </a:cubicBezTo>
                      <a:cubicBezTo>
                        <a:pt x="917" y="768"/>
                        <a:pt x="960" y="725"/>
                        <a:pt x="960" y="672"/>
                      </a:cubicBezTo>
                      <a:cubicBezTo>
                        <a:pt x="960" y="619"/>
                        <a:pt x="917" y="576"/>
                        <a:pt x="864" y="576"/>
                      </a:cubicBezTo>
                      <a:cubicBezTo>
                        <a:pt x="674" y="576"/>
                        <a:pt x="674" y="576"/>
                        <a:pt x="674" y="576"/>
                      </a:cubicBezTo>
                      <a:cubicBezTo>
                        <a:pt x="509" y="477"/>
                        <a:pt x="509" y="477"/>
                        <a:pt x="509" y="477"/>
                      </a:cubicBezTo>
                      <a:cubicBezTo>
                        <a:pt x="477" y="458"/>
                        <a:pt x="441" y="448"/>
                        <a:pt x="405" y="448"/>
                      </a:cubicBezTo>
                      <a:cubicBezTo>
                        <a:pt x="320" y="448"/>
                        <a:pt x="320" y="448"/>
                        <a:pt x="320" y="448"/>
                      </a:cubicBezTo>
                      <a:cubicBezTo>
                        <a:pt x="249" y="448"/>
                        <a:pt x="192" y="505"/>
                        <a:pt x="192" y="576"/>
                      </a:cubicBezTo>
                      <a:cubicBezTo>
                        <a:pt x="192" y="1088"/>
                        <a:pt x="192" y="1088"/>
                        <a:pt x="192" y="1088"/>
                      </a:cubicBezTo>
                      <a:cubicBezTo>
                        <a:pt x="192" y="1159"/>
                        <a:pt x="249" y="1216"/>
                        <a:pt x="320" y="1216"/>
                      </a:cubicBezTo>
                      <a:cubicBezTo>
                        <a:pt x="384" y="1216"/>
                        <a:pt x="384" y="1216"/>
                        <a:pt x="384" y="1216"/>
                      </a:cubicBezTo>
                      <a:cubicBezTo>
                        <a:pt x="512" y="1216"/>
                        <a:pt x="512" y="1216"/>
                        <a:pt x="512" y="1216"/>
                      </a:cubicBezTo>
                      <a:cubicBezTo>
                        <a:pt x="704" y="1216"/>
                        <a:pt x="704" y="1216"/>
                        <a:pt x="704" y="1216"/>
                      </a:cubicBezTo>
                      <a:cubicBezTo>
                        <a:pt x="704" y="1664"/>
                        <a:pt x="704" y="1664"/>
                        <a:pt x="704" y="1664"/>
                      </a:cubicBezTo>
                      <a:cubicBezTo>
                        <a:pt x="704" y="1699"/>
                        <a:pt x="733" y="1728"/>
                        <a:pt x="768" y="1728"/>
                      </a:cubicBezTo>
                      <a:cubicBezTo>
                        <a:pt x="960" y="1728"/>
                        <a:pt x="960" y="1728"/>
                        <a:pt x="960" y="1728"/>
                      </a:cubicBezTo>
                      <a:cubicBezTo>
                        <a:pt x="995" y="1728"/>
                        <a:pt x="1024" y="1699"/>
                        <a:pt x="1024" y="1664"/>
                      </a:cubicBezTo>
                      <a:cubicBezTo>
                        <a:pt x="1024" y="1629"/>
                        <a:pt x="995" y="1600"/>
                        <a:pt x="960" y="1600"/>
                      </a:cubicBezTo>
                      <a:close/>
                    </a:path>
                  </a:pathLst>
                </a:custGeom>
                <a:solidFill>
                  <a:schemeClr val="bg1"/>
                </a:solidFill>
                <a:ln>
                  <a:noFill/>
                </a:ln>
              </p:spPr>
              <p:txBody>
                <a:bodyPr vert="horz" wrap="square" lIns="89617" tIns="44808" rIns="89617" bIns="44808"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sp>
            <p:nvSpPr>
              <p:cNvPr id="367" name="TextBox 366"/>
              <p:cNvSpPr txBox="1"/>
              <p:nvPr/>
            </p:nvSpPr>
            <p:spPr>
              <a:xfrm>
                <a:off x="506602" y="5507174"/>
                <a:ext cx="1779747" cy="634577"/>
              </a:xfrm>
              <a:prstGeom prst="rect">
                <a:avLst/>
              </a:prstGeom>
              <a:noFill/>
            </p:spPr>
            <p:txBody>
              <a:bodyPr wrap="none" lIns="179234" tIns="143387" rIns="179234" bIns="143387"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353" b="1" i="0" u="none" strike="noStrike" kern="1200" cap="none" spc="0" normalizeH="0" baseline="0" noProof="0">
                    <a:ln>
                      <a:noFill/>
                    </a:ln>
                    <a:solidFill>
                      <a:srgbClr val="FFFFFF"/>
                    </a:solidFill>
                    <a:effectLst/>
                    <a:uLnTx/>
                    <a:uFillTx/>
                    <a:latin typeface="Segoe UI Semilight"/>
                    <a:ea typeface="+mn-ea"/>
                    <a:cs typeface="+mn-cs"/>
                  </a:rPr>
                  <a:t>Operations</a:t>
                </a:r>
              </a:p>
            </p:txBody>
          </p:sp>
        </p:grpSp>
        <p:sp>
          <p:nvSpPr>
            <p:cNvPr id="365" name="TextBox 364"/>
            <p:cNvSpPr txBox="1"/>
            <p:nvPr/>
          </p:nvSpPr>
          <p:spPr>
            <a:xfrm>
              <a:off x="2240090" y="4102938"/>
              <a:ext cx="4121799" cy="2416708"/>
            </a:xfrm>
            <a:prstGeom prst="rect">
              <a:avLst/>
            </a:prstGeom>
            <a:noFill/>
          </p:spPr>
          <p:txBody>
            <a:bodyPr wrap="square" lIns="179234" tIns="143387" rIns="179234" bIns="143387"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Semilight"/>
                  <a:ea typeface="+mn-ea"/>
                  <a:cs typeface="+mn-cs"/>
                </a:rPr>
                <a:t>Portability, Portability, Portability</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Semilight"/>
                  <a:ea typeface="+mn-ea"/>
                  <a:cs typeface="+mn-cs"/>
                </a:rPr>
                <a:t>Standardized development, QA, and prod environments</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Semilight"/>
                  <a:ea typeface="+mn-ea"/>
                  <a:cs typeface="+mn-cs"/>
                </a:rPr>
                <a:t>Abstract differences in OS distributions and underlying infrastructure</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Semilight"/>
                  <a:ea typeface="+mn-ea"/>
                  <a:cs typeface="+mn-cs"/>
                </a:rPr>
                <a:t>Higher compute density</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Semilight"/>
                  <a:ea typeface="+mn-ea"/>
                  <a:cs typeface="+mn-cs"/>
                </a:rPr>
                <a:t>Easily scale-up and scale-down in response to changing business needs</a:t>
              </a:r>
            </a:p>
          </p:txBody>
        </p:sp>
      </p:grpSp>
      <p:sp>
        <p:nvSpPr>
          <p:cNvPr id="370" name="Oval 18"/>
          <p:cNvSpPr/>
          <p:nvPr/>
        </p:nvSpPr>
        <p:spPr bwMode="auto">
          <a:xfrm>
            <a:off x="8023429" y="2490802"/>
            <a:ext cx="2544468" cy="2544468"/>
          </a:xfrm>
          <a:prstGeom prst="ellipse">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1" name="TextBox 370"/>
          <p:cNvSpPr txBox="1"/>
          <p:nvPr/>
        </p:nvSpPr>
        <p:spPr>
          <a:xfrm>
            <a:off x="8565600" y="1894997"/>
            <a:ext cx="1327608" cy="621926"/>
          </a:xfrm>
          <a:prstGeom prst="rect">
            <a:avLst/>
          </a:prstGeom>
          <a:noFill/>
        </p:spPr>
        <p:txBody>
          <a:bodyPr wrap="none" lIns="179234" tIns="143387" rIns="179234" bIns="143387"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353" b="1" i="0" u="none" strike="noStrike" kern="1200" cap="none" spc="0" normalizeH="0" baseline="0" noProof="0">
                <a:ln>
                  <a:noFill/>
                </a:ln>
                <a:solidFill>
                  <a:srgbClr val="353535"/>
                </a:solidFill>
                <a:effectLst/>
                <a:uLnTx/>
                <a:uFillTx/>
                <a:latin typeface="Segoe UI Semilight"/>
                <a:ea typeface="+mn-ea"/>
                <a:cs typeface="+mn-cs"/>
              </a:rPr>
              <a:t>DevOps</a:t>
            </a:r>
          </a:p>
        </p:txBody>
      </p:sp>
      <p:sp>
        <p:nvSpPr>
          <p:cNvPr id="372" name="Freeform 6"/>
          <p:cNvSpPr>
            <a:spLocks noChangeAspect="1" noEditPoints="1"/>
          </p:cNvSpPr>
          <p:nvPr/>
        </p:nvSpPr>
        <p:spPr bwMode="auto">
          <a:xfrm>
            <a:off x="8406919" y="3320970"/>
            <a:ext cx="1777495" cy="884131"/>
          </a:xfrm>
          <a:custGeom>
            <a:avLst/>
            <a:gdLst>
              <a:gd name="T0" fmla="*/ 77 w 326"/>
              <a:gd name="T1" fmla="*/ 15 h 162"/>
              <a:gd name="T2" fmla="*/ 48 w 326"/>
              <a:gd name="T3" fmla="*/ 15 h 162"/>
              <a:gd name="T4" fmla="*/ 279 w 326"/>
              <a:gd name="T5" fmla="*/ 3 h 162"/>
              <a:gd name="T6" fmla="*/ 279 w 326"/>
              <a:gd name="T7" fmla="*/ 33 h 162"/>
              <a:gd name="T8" fmla="*/ 279 w 326"/>
              <a:gd name="T9" fmla="*/ 3 h 162"/>
              <a:gd name="T10" fmla="*/ 140 w 326"/>
              <a:gd name="T11" fmla="*/ 65 h 162"/>
              <a:gd name="T12" fmla="*/ 138 w 326"/>
              <a:gd name="T13" fmla="*/ 62 h 162"/>
              <a:gd name="T14" fmla="*/ 293 w 326"/>
              <a:gd name="T15" fmla="*/ 33 h 162"/>
              <a:gd name="T16" fmla="*/ 280 w 326"/>
              <a:gd name="T17" fmla="*/ 45 h 162"/>
              <a:gd name="T18" fmla="*/ 268 w 326"/>
              <a:gd name="T19" fmla="*/ 55 h 162"/>
              <a:gd name="T20" fmla="*/ 229 w 326"/>
              <a:gd name="T21" fmla="*/ 62 h 162"/>
              <a:gd name="T22" fmla="*/ 228 w 326"/>
              <a:gd name="T23" fmla="*/ 58 h 162"/>
              <a:gd name="T24" fmla="*/ 222 w 326"/>
              <a:gd name="T25" fmla="*/ 62 h 162"/>
              <a:gd name="T26" fmla="*/ 222 w 326"/>
              <a:gd name="T27" fmla="*/ 71 h 162"/>
              <a:gd name="T28" fmla="*/ 193 w 326"/>
              <a:gd name="T29" fmla="*/ 36 h 162"/>
              <a:gd name="T30" fmla="*/ 171 w 326"/>
              <a:gd name="T31" fmla="*/ 49 h 162"/>
              <a:gd name="T32" fmla="*/ 148 w 326"/>
              <a:gd name="T33" fmla="*/ 36 h 162"/>
              <a:gd name="T34" fmla="*/ 138 w 326"/>
              <a:gd name="T35" fmla="*/ 62 h 162"/>
              <a:gd name="T36" fmla="*/ 151 w 326"/>
              <a:gd name="T37" fmla="*/ 40 h 162"/>
              <a:gd name="T38" fmla="*/ 164 w 326"/>
              <a:gd name="T39" fmla="*/ 62 h 162"/>
              <a:gd name="T40" fmla="*/ 166 w 326"/>
              <a:gd name="T41" fmla="*/ 58 h 162"/>
              <a:gd name="T42" fmla="*/ 174 w 326"/>
              <a:gd name="T43" fmla="*/ 71 h 162"/>
              <a:gd name="T44" fmla="*/ 140 w 326"/>
              <a:gd name="T45" fmla="*/ 68 h 162"/>
              <a:gd name="T46" fmla="*/ 103 w 326"/>
              <a:gd name="T47" fmla="*/ 68 h 162"/>
              <a:gd name="T48" fmla="*/ 93 w 326"/>
              <a:gd name="T49" fmla="*/ 71 h 162"/>
              <a:gd name="T50" fmla="*/ 119 w 326"/>
              <a:gd name="T51" fmla="*/ 68 h 162"/>
              <a:gd name="T52" fmla="*/ 74 w 326"/>
              <a:gd name="T53" fmla="*/ 62 h 162"/>
              <a:gd name="T54" fmla="*/ 62 w 326"/>
              <a:gd name="T55" fmla="*/ 48 h 162"/>
              <a:gd name="T56" fmla="*/ 22 w 326"/>
              <a:gd name="T57" fmla="*/ 97 h 162"/>
              <a:gd name="T58" fmla="*/ 32 w 326"/>
              <a:gd name="T59" fmla="*/ 110 h 162"/>
              <a:gd name="T60" fmla="*/ 67 w 326"/>
              <a:gd name="T61" fmla="*/ 110 h 162"/>
              <a:gd name="T62" fmla="*/ 109 w 326"/>
              <a:gd name="T63" fmla="*/ 162 h 162"/>
              <a:gd name="T64" fmla="*/ 97 w 326"/>
              <a:gd name="T65" fmla="*/ 136 h 162"/>
              <a:gd name="T66" fmla="*/ 90 w 326"/>
              <a:gd name="T67" fmla="*/ 87 h 162"/>
              <a:gd name="T68" fmla="*/ 61 w 326"/>
              <a:gd name="T69" fmla="*/ 81 h 162"/>
              <a:gd name="T70" fmla="*/ 271 w 326"/>
              <a:gd name="T71" fmla="*/ 87 h 162"/>
              <a:gd name="T72" fmla="*/ 239 w 326"/>
              <a:gd name="T73" fmla="*/ 94 h 162"/>
              <a:gd name="T74" fmla="*/ 236 w 326"/>
              <a:gd name="T75" fmla="*/ 162 h 162"/>
              <a:gd name="T76" fmla="*/ 264 w 326"/>
              <a:gd name="T77" fmla="*/ 110 h 162"/>
              <a:gd name="T78" fmla="*/ 303 w 326"/>
              <a:gd name="T79" fmla="*/ 100 h 162"/>
              <a:gd name="T80" fmla="*/ 293 w 326"/>
              <a:gd name="T81" fmla="*/ 33 h 162"/>
              <a:gd name="T82" fmla="*/ 226 w 326"/>
              <a:gd name="T83" fmla="*/ 70 h 162"/>
              <a:gd name="T84" fmla="*/ 226 w 326"/>
              <a:gd name="T85" fmla="*/ 71 h 162"/>
              <a:gd name="T86" fmla="*/ 6 w 326"/>
              <a:gd name="T87" fmla="*/ 107 h 162"/>
              <a:gd name="T88" fmla="*/ 16 w 326"/>
              <a:gd name="T89" fmla="*/ 162 h 162"/>
              <a:gd name="T90" fmla="*/ 9 w 326"/>
              <a:gd name="T91" fmla="*/ 62 h 162"/>
              <a:gd name="T92" fmla="*/ 316 w 326"/>
              <a:gd name="T93" fmla="*/ 62 h 162"/>
              <a:gd name="T94" fmla="*/ 310 w 326"/>
              <a:gd name="T95" fmla="*/ 162 h 162"/>
              <a:gd name="T96" fmla="*/ 319 w 326"/>
              <a:gd name="T97" fmla="*/ 107 h 162"/>
              <a:gd name="T98" fmla="*/ 316 w 326"/>
              <a:gd name="T99" fmla="*/ 62 h 162"/>
              <a:gd name="T100" fmla="*/ 142 w 326"/>
              <a:gd name="T101" fmla="*/ 97 h 162"/>
              <a:gd name="T102" fmla="*/ 150 w 326"/>
              <a:gd name="T103" fmla="*/ 153 h 162"/>
              <a:gd name="T104" fmla="*/ 171 w 326"/>
              <a:gd name="T105" fmla="*/ 162 h 162"/>
              <a:gd name="T106" fmla="*/ 151 w 326"/>
              <a:gd name="T107" fmla="*/ 87 h 162"/>
              <a:gd name="T108" fmla="*/ 180 w 326"/>
              <a:gd name="T109" fmla="*/ 97 h 162"/>
              <a:gd name="T110" fmla="*/ 197 w 326"/>
              <a:gd name="T111" fmla="*/ 162 h 162"/>
              <a:gd name="T112" fmla="*/ 199 w 326"/>
              <a:gd name="T113" fmla="*/ 100 h 162"/>
              <a:gd name="T114" fmla="*/ 190 w 326"/>
              <a:gd name="T115" fmla="*/ 87 h 162"/>
              <a:gd name="T116" fmla="*/ 185 w 326"/>
              <a:gd name="T117" fmla="*/ 15 h 162"/>
              <a:gd name="T118" fmla="*/ 156 w 326"/>
              <a:gd name="T119" fmla="*/ 1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6" h="162">
                <a:moveTo>
                  <a:pt x="62" y="0"/>
                </a:moveTo>
                <a:cubicBezTo>
                  <a:pt x="70" y="0"/>
                  <a:pt x="77" y="7"/>
                  <a:pt x="77" y="15"/>
                </a:cubicBezTo>
                <a:cubicBezTo>
                  <a:pt x="77" y="23"/>
                  <a:pt x="70" y="29"/>
                  <a:pt x="62" y="29"/>
                </a:cubicBezTo>
                <a:cubicBezTo>
                  <a:pt x="54" y="29"/>
                  <a:pt x="48" y="23"/>
                  <a:pt x="48" y="15"/>
                </a:cubicBezTo>
                <a:cubicBezTo>
                  <a:pt x="48" y="7"/>
                  <a:pt x="54" y="0"/>
                  <a:pt x="62" y="0"/>
                </a:cubicBezTo>
                <a:close/>
                <a:moveTo>
                  <a:pt x="279" y="3"/>
                </a:moveTo>
                <a:cubicBezTo>
                  <a:pt x="287" y="3"/>
                  <a:pt x="293" y="10"/>
                  <a:pt x="293" y="18"/>
                </a:cubicBezTo>
                <a:cubicBezTo>
                  <a:pt x="293" y="26"/>
                  <a:pt x="287" y="33"/>
                  <a:pt x="279" y="33"/>
                </a:cubicBezTo>
                <a:cubicBezTo>
                  <a:pt x="271" y="33"/>
                  <a:pt x="264" y="26"/>
                  <a:pt x="264" y="18"/>
                </a:cubicBezTo>
                <a:cubicBezTo>
                  <a:pt x="264" y="10"/>
                  <a:pt x="271" y="3"/>
                  <a:pt x="279" y="3"/>
                </a:cubicBezTo>
                <a:close/>
                <a:moveTo>
                  <a:pt x="137" y="65"/>
                </a:moveTo>
                <a:cubicBezTo>
                  <a:pt x="140" y="65"/>
                  <a:pt x="140" y="65"/>
                  <a:pt x="140" y="65"/>
                </a:cubicBezTo>
                <a:cubicBezTo>
                  <a:pt x="141" y="62"/>
                  <a:pt x="141" y="62"/>
                  <a:pt x="141" y="62"/>
                </a:cubicBezTo>
                <a:cubicBezTo>
                  <a:pt x="138" y="62"/>
                  <a:pt x="138" y="62"/>
                  <a:pt x="138" y="62"/>
                </a:cubicBezTo>
                <a:lnTo>
                  <a:pt x="137" y="65"/>
                </a:lnTo>
                <a:close/>
                <a:moveTo>
                  <a:pt x="293" y="33"/>
                </a:moveTo>
                <a:cubicBezTo>
                  <a:pt x="284" y="36"/>
                  <a:pt x="284" y="36"/>
                  <a:pt x="284" y="36"/>
                </a:cubicBezTo>
                <a:cubicBezTo>
                  <a:pt x="280" y="45"/>
                  <a:pt x="280" y="45"/>
                  <a:pt x="280" y="45"/>
                </a:cubicBezTo>
                <a:cubicBezTo>
                  <a:pt x="277" y="36"/>
                  <a:pt x="277" y="36"/>
                  <a:pt x="277" y="36"/>
                </a:cubicBezTo>
                <a:cubicBezTo>
                  <a:pt x="268" y="55"/>
                  <a:pt x="268" y="55"/>
                  <a:pt x="268" y="55"/>
                </a:cubicBezTo>
                <a:cubicBezTo>
                  <a:pt x="245" y="62"/>
                  <a:pt x="245" y="62"/>
                  <a:pt x="245" y="62"/>
                </a:cubicBezTo>
                <a:cubicBezTo>
                  <a:pt x="229" y="62"/>
                  <a:pt x="229" y="62"/>
                  <a:pt x="229" y="62"/>
                </a:cubicBezTo>
                <a:cubicBezTo>
                  <a:pt x="232" y="55"/>
                  <a:pt x="232" y="55"/>
                  <a:pt x="232" y="55"/>
                </a:cubicBezTo>
                <a:cubicBezTo>
                  <a:pt x="230" y="55"/>
                  <a:pt x="228" y="57"/>
                  <a:pt x="228" y="58"/>
                </a:cubicBezTo>
                <a:cubicBezTo>
                  <a:pt x="226" y="62"/>
                  <a:pt x="226" y="62"/>
                  <a:pt x="226" y="62"/>
                </a:cubicBezTo>
                <a:cubicBezTo>
                  <a:pt x="222" y="62"/>
                  <a:pt x="222" y="62"/>
                  <a:pt x="222" y="62"/>
                </a:cubicBezTo>
                <a:cubicBezTo>
                  <a:pt x="222" y="64"/>
                  <a:pt x="223" y="66"/>
                  <a:pt x="224" y="67"/>
                </a:cubicBezTo>
                <a:cubicBezTo>
                  <a:pt x="222" y="71"/>
                  <a:pt x="222" y="71"/>
                  <a:pt x="222" y="71"/>
                </a:cubicBezTo>
                <a:cubicBezTo>
                  <a:pt x="209" y="71"/>
                  <a:pt x="209" y="71"/>
                  <a:pt x="209" y="71"/>
                </a:cubicBezTo>
                <a:cubicBezTo>
                  <a:pt x="206" y="55"/>
                  <a:pt x="203" y="36"/>
                  <a:pt x="193" y="36"/>
                </a:cubicBezTo>
                <a:cubicBezTo>
                  <a:pt x="177" y="35"/>
                  <a:pt x="177" y="35"/>
                  <a:pt x="177" y="35"/>
                </a:cubicBezTo>
                <a:cubicBezTo>
                  <a:pt x="171" y="49"/>
                  <a:pt x="171" y="49"/>
                  <a:pt x="171" y="49"/>
                </a:cubicBezTo>
                <a:cubicBezTo>
                  <a:pt x="164" y="35"/>
                  <a:pt x="164" y="35"/>
                  <a:pt x="164" y="35"/>
                </a:cubicBezTo>
                <a:cubicBezTo>
                  <a:pt x="148" y="36"/>
                  <a:pt x="148" y="36"/>
                  <a:pt x="148" y="36"/>
                </a:cubicBezTo>
                <a:cubicBezTo>
                  <a:pt x="140" y="36"/>
                  <a:pt x="137" y="48"/>
                  <a:pt x="134" y="62"/>
                </a:cubicBezTo>
                <a:cubicBezTo>
                  <a:pt x="138" y="62"/>
                  <a:pt x="138" y="62"/>
                  <a:pt x="138" y="62"/>
                </a:cubicBezTo>
                <a:cubicBezTo>
                  <a:pt x="149" y="36"/>
                  <a:pt x="149" y="36"/>
                  <a:pt x="149" y="36"/>
                </a:cubicBezTo>
                <a:cubicBezTo>
                  <a:pt x="151" y="36"/>
                  <a:pt x="152" y="38"/>
                  <a:pt x="151" y="40"/>
                </a:cubicBezTo>
                <a:cubicBezTo>
                  <a:pt x="141" y="62"/>
                  <a:pt x="141" y="62"/>
                  <a:pt x="141" y="62"/>
                </a:cubicBezTo>
                <a:cubicBezTo>
                  <a:pt x="164" y="62"/>
                  <a:pt x="164" y="62"/>
                  <a:pt x="164" y="62"/>
                </a:cubicBezTo>
                <a:cubicBezTo>
                  <a:pt x="161" y="55"/>
                  <a:pt x="161" y="55"/>
                  <a:pt x="161" y="55"/>
                </a:cubicBezTo>
                <a:cubicBezTo>
                  <a:pt x="163" y="55"/>
                  <a:pt x="165" y="57"/>
                  <a:pt x="166" y="58"/>
                </a:cubicBezTo>
                <a:cubicBezTo>
                  <a:pt x="167" y="62"/>
                  <a:pt x="167" y="62"/>
                  <a:pt x="167" y="62"/>
                </a:cubicBezTo>
                <a:cubicBezTo>
                  <a:pt x="174" y="63"/>
                  <a:pt x="174" y="71"/>
                  <a:pt x="174" y="71"/>
                </a:cubicBezTo>
                <a:cubicBezTo>
                  <a:pt x="137" y="71"/>
                  <a:pt x="137" y="71"/>
                  <a:pt x="137" y="71"/>
                </a:cubicBezTo>
                <a:cubicBezTo>
                  <a:pt x="138" y="71"/>
                  <a:pt x="140" y="70"/>
                  <a:pt x="140" y="68"/>
                </a:cubicBezTo>
                <a:cubicBezTo>
                  <a:pt x="119" y="68"/>
                  <a:pt x="119" y="68"/>
                  <a:pt x="119" y="68"/>
                </a:cubicBezTo>
                <a:cubicBezTo>
                  <a:pt x="103" y="68"/>
                  <a:pt x="103" y="68"/>
                  <a:pt x="103" y="68"/>
                </a:cubicBezTo>
                <a:cubicBezTo>
                  <a:pt x="103" y="70"/>
                  <a:pt x="104" y="71"/>
                  <a:pt x="106" y="71"/>
                </a:cubicBezTo>
                <a:cubicBezTo>
                  <a:pt x="93" y="71"/>
                  <a:pt x="93" y="71"/>
                  <a:pt x="93" y="71"/>
                </a:cubicBezTo>
                <a:cubicBezTo>
                  <a:pt x="106" y="65"/>
                  <a:pt x="106" y="65"/>
                  <a:pt x="106" y="65"/>
                </a:cubicBezTo>
                <a:cubicBezTo>
                  <a:pt x="119" y="68"/>
                  <a:pt x="119" y="68"/>
                  <a:pt x="119" y="68"/>
                </a:cubicBezTo>
                <a:cubicBezTo>
                  <a:pt x="119" y="62"/>
                  <a:pt x="103" y="58"/>
                  <a:pt x="103" y="58"/>
                </a:cubicBezTo>
                <a:cubicBezTo>
                  <a:pt x="74" y="62"/>
                  <a:pt x="74" y="62"/>
                  <a:pt x="74" y="62"/>
                </a:cubicBezTo>
                <a:cubicBezTo>
                  <a:pt x="64" y="36"/>
                  <a:pt x="64" y="36"/>
                  <a:pt x="64" y="36"/>
                </a:cubicBezTo>
                <a:cubicBezTo>
                  <a:pt x="62" y="48"/>
                  <a:pt x="62" y="48"/>
                  <a:pt x="62" y="48"/>
                </a:cubicBezTo>
                <a:cubicBezTo>
                  <a:pt x="45" y="29"/>
                  <a:pt x="45" y="29"/>
                  <a:pt x="45" y="29"/>
                </a:cubicBezTo>
                <a:cubicBezTo>
                  <a:pt x="45" y="29"/>
                  <a:pt x="22" y="39"/>
                  <a:pt x="22" y="97"/>
                </a:cubicBezTo>
                <a:cubicBezTo>
                  <a:pt x="22" y="100"/>
                  <a:pt x="22" y="100"/>
                  <a:pt x="22" y="100"/>
                </a:cubicBezTo>
                <a:cubicBezTo>
                  <a:pt x="22" y="106"/>
                  <a:pt x="27" y="110"/>
                  <a:pt x="32" y="110"/>
                </a:cubicBezTo>
                <a:cubicBezTo>
                  <a:pt x="38" y="110"/>
                  <a:pt x="38" y="110"/>
                  <a:pt x="38" y="110"/>
                </a:cubicBezTo>
                <a:cubicBezTo>
                  <a:pt x="67" y="110"/>
                  <a:pt x="67" y="110"/>
                  <a:pt x="67" y="110"/>
                </a:cubicBezTo>
                <a:cubicBezTo>
                  <a:pt x="87" y="162"/>
                  <a:pt x="87" y="162"/>
                  <a:pt x="87" y="162"/>
                </a:cubicBezTo>
                <a:cubicBezTo>
                  <a:pt x="109" y="162"/>
                  <a:pt x="109" y="162"/>
                  <a:pt x="109" y="162"/>
                </a:cubicBezTo>
                <a:cubicBezTo>
                  <a:pt x="109" y="157"/>
                  <a:pt x="107" y="154"/>
                  <a:pt x="103" y="152"/>
                </a:cubicBezTo>
                <a:cubicBezTo>
                  <a:pt x="97" y="136"/>
                  <a:pt x="97" y="136"/>
                  <a:pt x="97" y="136"/>
                </a:cubicBezTo>
                <a:cubicBezTo>
                  <a:pt x="97" y="94"/>
                  <a:pt x="97" y="94"/>
                  <a:pt x="97" y="94"/>
                </a:cubicBezTo>
                <a:cubicBezTo>
                  <a:pt x="97" y="90"/>
                  <a:pt x="94" y="87"/>
                  <a:pt x="90" y="87"/>
                </a:cubicBezTo>
                <a:cubicBezTo>
                  <a:pt x="64" y="87"/>
                  <a:pt x="64" y="87"/>
                  <a:pt x="64" y="87"/>
                </a:cubicBezTo>
                <a:cubicBezTo>
                  <a:pt x="61" y="81"/>
                  <a:pt x="61" y="81"/>
                  <a:pt x="61" y="81"/>
                </a:cubicBezTo>
                <a:cubicBezTo>
                  <a:pt x="271" y="81"/>
                  <a:pt x="271" y="81"/>
                  <a:pt x="271" y="81"/>
                </a:cubicBezTo>
                <a:cubicBezTo>
                  <a:pt x="271" y="87"/>
                  <a:pt x="271" y="87"/>
                  <a:pt x="271" y="87"/>
                </a:cubicBezTo>
                <a:cubicBezTo>
                  <a:pt x="245" y="87"/>
                  <a:pt x="245" y="87"/>
                  <a:pt x="245" y="87"/>
                </a:cubicBezTo>
                <a:cubicBezTo>
                  <a:pt x="241" y="87"/>
                  <a:pt x="239" y="90"/>
                  <a:pt x="239" y="94"/>
                </a:cubicBezTo>
                <a:cubicBezTo>
                  <a:pt x="242" y="152"/>
                  <a:pt x="242" y="152"/>
                  <a:pt x="242" y="152"/>
                </a:cubicBezTo>
                <a:cubicBezTo>
                  <a:pt x="237" y="153"/>
                  <a:pt x="234" y="157"/>
                  <a:pt x="236" y="162"/>
                </a:cubicBezTo>
                <a:cubicBezTo>
                  <a:pt x="258" y="162"/>
                  <a:pt x="258" y="162"/>
                  <a:pt x="258" y="162"/>
                </a:cubicBezTo>
                <a:cubicBezTo>
                  <a:pt x="264" y="110"/>
                  <a:pt x="264" y="110"/>
                  <a:pt x="264" y="110"/>
                </a:cubicBezTo>
                <a:cubicBezTo>
                  <a:pt x="293" y="110"/>
                  <a:pt x="293" y="110"/>
                  <a:pt x="293" y="110"/>
                </a:cubicBezTo>
                <a:cubicBezTo>
                  <a:pt x="299" y="110"/>
                  <a:pt x="303" y="106"/>
                  <a:pt x="303" y="100"/>
                </a:cubicBezTo>
                <a:cubicBezTo>
                  <a:pt x="303" y="97"/>
                  <a:pt x="303" y="97"/>
                  <a:pt x="303" y="97"/>
                </a:cubicBezTo>
                <a:cubicBezTo>
                  <a:pt x="303" y="39"/>
                  <a:pt x="293" y="33"/>
                  <a:pt x="293" y="33"/>
                </a:cubicBezTo>
                <a:close/>
                <a:moveTo>
                  <a:pt x="226" y="71"/>
                </a:moveTo>
                <a:cubicBezTo>
                  <a:pt x="226" y="70"/>
                  <a:pt x="226" y="70"/>
                  <a:pt x="226" y="70"/>
                </a:cubicBezTo>
                <a:cubicBezTo>
                  <a:pt x="229" y="71"/>
                  <a:pt x="232" y="71"/>
                  <a:pt x="232" y="71"/>
                </a:cubicBezTo>
                <a:lnTo>
                  <a:pt x="226" y="71"/>
                </a:lnTo>
                <a:close/>
                <a:moveTo>
                  <a:pt x="0" y="52"/>
                </a:moveTo>
                <a:cubicBezTo>
                  <a:pt x="6" y="107"/>
                  <a:pt x="6" y="107"/>
                  <a:pt x="6" y="107"/>
                </a:cubicBezTo>
                <a:cubicBezTo>
                  <a:pt x="6" y="152"/>
                  <a:pt x="6" y="152"/>
                  <a:pt x="6" y="152"/>
                </a:cubicBezTo>
                <a:cubicBezTo>
                  <a:pt x="6" y="157"/>
                  <a:pt x="11" y="162"/>
                  <a:pt x="16" y="162"/>
                </a:cubicBezTo>
                <a:cubicBezTo>
                  <a:pt x="16" y="107"/>
                  <a:pt x="16" y="107"/>
                  <a:pt x="16" y="107"/>
                </a:cubicBezTo>
                <a:cubicBezTo>
                  <a:pt x="9" y="62"/>
                  <a:pt x="9" y="62"/>
                  <a:pt x="9" y="62"/>
                </a:cubicBezTo>
                <a:cubicBezTo>
                  <a:pt x="9" y="56"/>
                  <a:pt x="5" y="52"/>
                  <a:pt x="0" y="52"/>
                </a:cubicBezTo>
                <a:close/>
                <a:moveTo>
                  <a:pt x="316" y="62"/>
                </a:moveTo>
                <a:cubicBezTo>
                  <a:pt x="310" y="107"/>
                  <a:pt x="310" y="107"/>
                  <a:pt x="310" y="107"/>
                </a:cubicBezTo>
                <a:cubicBezTo>
                  <a:pt x="310" y="162"/>
                  <a:pt x="310" y="162"/>
                  <a:pt x="310" y="162"/>
                </a:cubicBezTo>
                <a:cubicBezTo>
                  <a:pt x="315" y="162"/>
                  <a:pt x="319" y="157"/>
                  <a:pt x="319" y="152"/>
                </a:cubicBezTo>
                <a:cubicBezTo>
                  <a:pt x="319" y="107"/>
                  <a:pt x="319" y="107"/>
                  <a:pt x="319" y="107"/>
                </a:cubicBezTo>
                <a:cubicBezTo>
                  <a:pt x="326" y="52"/>
                  <a:pt x="326" y="52"/>
                  <a:pt x="326" y="52"/>
                </a:cubicBezTo>
                <a:cubicBezTo>
                  <a:pt x="320" y="52"/>
                  <a:pt x="316" y="56"/>
                  <a:pt x="316" y="62"/>
                </a:cubicBezTo>
                <a:close/>
                <a:moveTo>
                  <a:pt x="151" y="87"/>
                </a:moveTo>
                <a:cubicBezTo>
                  <a:pt x="146" y="87"/>
                  <a:pt x="142" y="92"/>
                  <a:pt x="142" y="97"/>
                </a:cubicBezTo>
                <a:cubicBezTo>
                  <a:pt x="142" y="98"/>
                  <a:pt x="142" y="99"/>
                  <a:pt x="142" y="100"/>
                </a:cubicBezTo>
                <a:cubicBezTo>
                  <a:pt x="150" y="153"/>
                  <a:pt x="150" y="153"/>
                  <a:pt x="150" y="153"/>
                </a:cubicBezTo>
                <a:cubicBezTo>
                  <a:pt x="147" y="155"/>
                  <a:pt x="145" y="158"/>
                  <a:pt x="145" y="162"/>
                </a:cubicBezTo>
                <a:cubicBezTo>
                  <a:pt x="171" y="162"/>
                  <a:pt x="171" y="162"/>
                  <a:pt x="171" y="162"/>
                </a:cubicBezTo>
                <a:cubicBezTo>
                  <a:pt x="161" y="97"/>
                  <a:pt x="161" y="97"/>
                  <a:pt x="161" y="97"/>
                </a:cubicBezTo>
                <a:cubicBezTo>
                  <a:pt x="161" y="92"/>
                  <a:pt x="157" y="87"/>
                  <a:pt x="151" y="87"/>
                </a:cubicBezTo>
                <a:close/>
                <a:moveTo>
                  <a:pt x="190" y="87"/>
                </a:moveTo>
                <a:cubicBezTo>
                  <a:pt x="185" y="87"/>
                  <a:pt x="180" y="92"/>
                  <a:pt x="180" y="97"/>
                </a:cubicBezTo>
                <a:cubicBezTo>
                  <a:pt x="171" y="162"/>
                  <a:pt x="171" y="162"/>
                  <a:pt x="171" y="162"/>
                </a:cubicBezTo>
                <a:cubicBezTo>
                  <a:pt x="197" y="162"/>
                  <a:pt x="197" y="162"/>
                  <a:pt x="197" y="162"/>
                </a:cubicBezTo>
                <a:cubicBezTo>
                  <a:pt x="197" y="158"/>
                  <a:pt x="194" y="155"/>
                  <a:pt x="191" y="153"/>
                </a:cubicBezTo>
                <a:cubicBezTo>
                  <a:pt x="199" y="100"/>
                  <a:pt x="199" y="100"/>
                  <a:pt x="199" y="100"/>
                </a:cubicBezTo>
                <a:cubicBezTo>
                  <a:pt x="200" y="99"/>
                  <a:pt x="200" y="98"/>
                  <a:pt x="200" y="97"/>
                </a:cubicBezTo>
                <a:cubicBezTo>
                  <a:pt x="200" y="92"/>
                  <a:pt x="195" y="87"/>
                  <a:pt x="190" y="87"/>
                </a:cubicBezTo>
                <a:close/>
                <a:moveTo>
                  <a:pt x="171" y="0"/>
                </a:moveTo>
                <a:cubicBezTo>
                  <a:pt x="179" y="0"/>
                  <a:pt x="185" y="7"/>
                  <a:pt x="185" y="15"/>
                </a:cubicBezTo>
                <a:cubicBezTo>
                  <a:pt x="185" y="23"/>
                  <a:pt x="179" y="29"/>
                  <a:pt x="171" y="29"/>
                </a:cubicBezTo>
                <a:cubicBezTo>
                  <a:pt x="163" y="29"/>
                  <a:pt x="156" y="23"/>
                  <a:pt x="156" y="15"/>
                </a:cubicBezTo>
                <a:cubicBezTo>
                  <a:pt x="156" y="7"/>
                  <a:pt x="163" y="0"/>
                  <a:pt x="171" y="0"/>
                </a:cubicBezTo>
                <a:close/>
              </a:path>
            </a:pathLst>
          </a:custGeom>
          <a:solidFill>
            <a:schemeClr val="bg1"/>
          </a:solidFill>
          <a:ln>
            <a:solidFill>
              <a:schemeClr val="bg1"/>
            </a:solidFill>
          </a:ln>
          <a:extLst/>
        </p:spPr>
        <p:txBody>
          <a:bodyPr vert="horz" wrap="square" lIns="89617" tIns="44808" rIns="89617" bIns="44808"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Tree>
    <p:extLst>
      <p:ext uri="{BB962C8B-B14F-4D97-AF65-F5344CB8AC3E}">
        <p14:creationId xmlns:p14="http://schemas.microsoft.com/office/powerpoint/2010/main" val="403352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1DE2964-FEF5-46C3-BB68-8543E596B9EF}"/>
              </a:ext>
            </a:extLst>
          </p:cNvPr>
          <p:cNvSpPr>
            <a:spLocks noGrp="1"/>
          </p:cNvSpPr>
          <p:nvPr>
            <p:ph type="title"/>
          </p:nvPr>
        </p:nvSpPr>
        <p:spPr>
          <a:xfrm>
            <a:off x="268928" y="369815"/>
            <a:ext cx="11655840" cy="899537"/>
          </a:xfrm>
        </p:spPr>
        <p:txBody>
          <a:bodyPr/>
          <a:lstStyle/>
          <a:p>
            <a:pPr algn="ctr"/>
            <a:r>
              <a:rPr lang="en-US" sz="4705"/>
              <a:t>What is a </a:t>
            </a:r>
            <a:r>
              <a:rPr lang="en-US" sz="4705">
                <a:solidFill>
                  <a:schemeClr val="accent1"/>
                </a:solidFill>
                <a:latin typeface="Segoe UI Semibold" panose="020B0702040204020203" pitchFamily="34" charset="0"/>
                <a:cs typeface="Segoe UI Semibold" panose="020B0702040204020203" pitchFamily="34" charset="0"/>
              </a:rPr>
              <a:t>container</a:t>
            </a:r>
            <a:r>
              <a:rPr lang="en-US" sz="4705"/>
              <a:t>?</a:t>
            </a:r>
          </a:p>
        </p:txBody>
      </p:sp>
      <p:sp>
        <p:nvSpPr>
          <p:cNvPr id="3" name="Rectangle: Rounded Corners 2">
            <a:extLst>
              <a:ext uri="{FF2B5EF4-FFF2-40B4-BE49-F238E27FC236}">
                <a16:creationId xmlns:a16="http://schemas.microsoft.com/office/drawing/2014/main" id="{AA4733D6-E5B2-4C92-AF02-997A1DB2ECBB}"/>
              </a:ext>
            </a:extLst>
          </p:cNvPr>
          <p:cNvSpPr/>
          <p:nvPr/>
        </p:nvSpPr>
        <p:spPr bwMode="auto">
          <a:xfrm>
            <a:off x="894937" y="1807910"/>
            <a:ext cx="5091572" cy="2053103"/>
          </a:xfrm>
          <a:prstGeom prst="roundRect">
            <a:avLst>
              <a:gd name="adj" fmla="val 703"/>
            </a:avLst>
          </a:prstGeom>
          <a:solidFill>
            <a:schemeClr val="accent5">
              <a:lumMod val="75000"/>
              <a:lumOff val="25000"/>
              <a:alpha val="2000"/>
            </a:schemeClr>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16" name="Rectangle: Rounded Corners 15">
            <a:extLst>
              <a:ext uri="{FF2B5EF4-FFF2-40B4-BE49-F238E27FC236}">
                <a16:creationId xmlns:a16="http://schemas.microsoft.com/office/drawing/2014/main" id="{6F287BAD-B082-4F79-9EA5-26B8E0906307}"/>
              </a:ext>
            </a:extLst>
          </p:cNvPr>
          <p:cNvSpPr/>
          <p:nvPr/>
        </p:nvSpPr>
        <p:spPr bwMode="auto">
          <a:xfrm>
            <a:off x="6205492" y="1807910"/>
            <a:ext cx="5091572" cy="2053103"/>
          </a:xfrm>
          <a:prstGeom prst="roundRect">
            <a:avLst>
              <a:gd name="adj" fmla="val 703"/>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19" name="Rectangle: Rounded Corners 18">
            <a:extLst>
              <a:ext uri="{FF2B5EF4-FFF2-40B4-BE49-F238E27FC236}">
                <a16:creationId xmlns:a16="http://schemas.microsoft.com/office/drawing/2014/main" id="{E0DCC48D-43A9-49F9-9F75-B6116F9602DA}"/>
              </a:ext>
            </a:extLst>
          </p:cNvPr>
          <p:cNvSpPr/>
          <p:nvPr/>
        </p:nvSpPr>
        <p:spPr bwMode="auto">
          <a:xfrm>
            <a:off x="894937" y="4424318"/>
            <a:ext cx="5091572" cy="2053103"/>
          </a:xfrm>
          <a:prstGeom prst="roundRect">
            <a:avLst>
              <a:gd name="adj" fmla="val 703"/>
            </a:avLst>
          </a:prstGeom>
          <a:solidFill>
            <a:schemeClr val="accent5">
              <a:lumMod val="75000"/>
              <a:lumOff val="25000"/>
              <a:alpha val="2000"/>
            </a:schemeClr>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20" name="Rectangle: Rounded Corners 19">
            <a:extLst>
              <a:ext uri="{FF2B5EF4-FFF2-40B4-BE49-F238E27FC236}">
                <a16:creationId xmlns:a16="http://schemas.microsoft.com/office/drawing/2014/main" id="{DB971E7F-7C79-4B51-BF24-BC2639800208}"/>
              </a:ext>
            </a:extLst>
          </p:cNvPr>
          <p:cNvSpPr/>
          <p:nvPr/>
        </p:nvSpPr>
        <p:spPr bwMode="auto">
          <a:xfrm>
            <a:off x="6205492" y="4424318"/>
            <a:ext cx="5091572" cy="2053103"/>
          </a:xfrm>
          <a:prstGeom prst="roundRect">
            <a:avLst>
              <a:gd name="adj" fmla="val 703"/>
            </a:avLst>
          </a:prstGeom>
          <a:solidFill>
            <a:schemeClr val="accent5">
              <a:lumMod val="75000"/>
              <a:lumOff val="25000"/>
              <a:alpha val="2000"/>
            </a:schemeClr>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21" name="TextBox 20">
            <a:extLst>
              <a:ext uri="{FF2B5EF4-FFF2-40B4-BE49-F238E27FC236}">
                <a16:creationId xmlns:a16="http://schemas.microsoft.com/office/drawing/2014/main" id="{7A7B0BDF-BB72-4CCE-ADAD-0E4C6CDDD26B}"/>
              </a:ext>
            </a:extLst>
          </p:cNvPr>
          <p:cNvSpPr txBox="1"/>
          <p:nvPr/>
        </p:nvSpPr>
        <p:spPr>
          <a:xfrm>
            <a:off x="894937" y="1408267"/>
            <a:ext cx="5091572" cy="21120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2353"/>
              </a:spcAft>
              <a:buClrTx/>
              <a:buSzTx/>
              <a:buFontTx/>
              <a:buNone/>
              <a:tabLst/>
              <a:defRPr/>
            </a:pPr>
            <a:r>
              <a:rPr kumimoji="0" lang="en-US" sz="1372"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Containers</a:t>
            </a:r>
            <a:r>
              <a:rPr kumimoji="0" lang="en-US" sz="1372"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 = operating system virtualization</a:t>
            </a:r>
          </a:p>
        </p:txBody>
      </p:sp>
      <p:sp>
        <p:nvSpPr>
          <p:cNvPr id="22" name="TextBox 21">
            <a:extLst>
              <a:ext uri="{FF2B5EF4-FFF2-40B4-BE49-F238E27FC236}">
                <a16:creationId xmlns:a16="http://schemas.microsoft.com/office/drawing/2014/main" id="{58CD8594-DF79-4270-86F2-B7DFBF1F7C57}"/>
              </a:ext>
            </a:extLst>
          </p:cNvPr>
          <p:cNvSpPr txBox="1"/>
          <p:nvPr/>
        </p:nvSpPr>
        <p:spPr>
          <a:xfrm>
            <a:off x="6205491" y="1408267"/>
            <a:ext cx="5091572" cy="21120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2353"/>
              </a:spcAft>
              <a:buClrTx/>
              <a:buSzTx/>
              <a:buFontTx/>
              <a:buNone/>
              <a:tabLst/>
              <a:defRPr/>
            </a:pPr>
            <a:r>
              <a:rPr kumimoji="0" lang="en-US" sz="1372"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Traditional virtual machines = hardware virtualization</a:t>
            </a:r>
          </a:p>
        </p:txBody>
      </p:sp>
      <p:sp>
        <p:nvSpPr>
          <p:cNvPr id="23" name="TextBox 22">
            <a:extLst>
              <a:ext uri="{FF2B5EF4-FFF2-40B4-BE49-F238E27FC236}">
                <a16:creationId xmlns:a16="http://schemas.microsoft.com/office/drawing/2014/main" id="{88A36551-00FC-46D1-ABF2-BD3F3F065C82}"/>
              </a:ext>
            </a:extLst>
          </p:cNvPr>
          <p:cNvSpPr txBox="1"/>
          <p:nvPr/>
        </p:nvSpPr>
        <p:spPr>
          <a:xfrm>
            <a:off x="894937" y="4024674"/>
            <a:ext cx="5091572" cy="21120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2353"/>
              </a:spcAft>
              <a:buClrTx/>
              <a:buSzTx/>
              <a:buFontTx/>
              <a:buNone/>
              <a:tabLst/>
              <a:defRPr/>
            </a:pPr>
            <a:r>
              <a:rPr kumimoji="0" lang="en-US" sz="1372"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Windows Server containers</a:t>
            </a:r>
            <a:r>
              <a:rPr kumimoji="0" lang="en-US" sz="1372"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 maximum speed and density</a:t>
            </a:r>
          </a:p>
        </p:txBody>
      </p:sp>
      <p:sp>
        <p:nvSpPr>
          <p:cNvPr id="24" name="TextBox 23">
            <a:extLst>
              <a:ext uri="{FF2B5EF4-FFF2-40B4-BE49-F238E27FC236}">
                <a16:creationId xmlns:a16="http://schemas.microsoft.com/office/drawing/2014/main" id="{CD7E33DE-81FE-4529-9C89-0857E19B5DFA}"/>
              </a:ext>
            </a:extLst>
          </p:cNvPr>
          <p:cNvSpPr txBox="1"/>
          <p:nvPr/>
        </p:nvSpPr>
        <p:spPr>
          <a:xfrm>
            <a:off x="6205491" y="4024674"/>
            <a:ext cx="5091572" cy="21120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2353"/>
              </a:spcAft>
              <a:buClrTx/>
              <a:buSzTx/>
              <a:buFontTx/>
              <a:buNone/>
              <a:tabLst/>
              <a:defRPr/>
            </a:pPr>
            <a:r>
              <a:rPr kumimoji="0" lang="en-US" sz="1372"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Hyper-V containers</a:t>
            </a:r>
            <a:r>
              <a:rPr kumimoji="0" lang="en-US" sz="1372"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 isolation plus performance</a:t>
            </a:r>
          </a:p>
        </p:txBody>
      </p:sp>
      <p:sp>
        <p:nvSpPr>
          <p:cNvPr id="27" name="Rectangle: Rounded Corners 26">
            <a:extLst>
              <a:ext uri="{FF2B5EF4-FFF2-40B4-BE49-F238E27FC236}">
                <a16:creationId xmlns:a16="http://schemas.microsoft.com/office/drawing/2014/main" id="{4D6A6962-97DE-4BCD-9D4C-CFE695A2ECCE}"/>
              </a:ext>
            </a:extLst>
          </p:cNvPr>
          <p:cNvSpPr/>
          <p:nvPr/>
        </p:nvSpPr>
        <p:spPr bwMode="auto">
          <a:xfrm>
            <a:off x="1123090" y="1985427"/>
            <a:ext cx="4635263" cy="1195575"/>
          </a:xfrm>
          <a:prstGeom prst="roundRect">
            <a:avLst>
              <a:gd name="adj" fmla="val 3125"/>
            </a:avLst>
          </a:prstGeom>
          <a:solidFill>
            <a:srgbClr val="E5E5E5"/>
          </a:solidFill>
          <a:ln w="12700">
            <a:solidFill>
              <a:schemeClr val="tx1">
                <a:alpha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37855"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OS</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28" name="Rectangle: Rounded Corners 27">
            <a:extLst>
              <a:ext uri="{FF2B5EF4-FFF2-40B4-BE49-F238E27FC236}">
                <a16:creationId xmlns:a16="http://schemas.microsoft.com/office/drawing/2014/main" id="{7C362033-601D-4384-B785-9BD47725CCCD}"/>
              </a:ext>
            </a:extLst>
          </p:cNvPr>
          <p:cNvSpPr/>
          <p:nvPr/>
        </p:nvSpPr>
        <p:spPr bwMode="auto">
          <a:xfrm>
            <a:off x="2591229" y="2618527"/>
            <a:ext cx="2986526" cy="426577"/>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a:ea typeface="+mn-ea"/>
                <a:cs typeface="Segoe UI" pitchFamily="34" charset="0"/>
              </a:rPr>
              <a:t>Kernel</a:t>
            </a:r>
          </a:p>
        </p:txBody>
      </p:sp>
      <p:sp>
        <p:nvSpPr>
          <p:cNvPr id="29" name="Rectangle: Rounded Corners 28">
            <a:extLst>
              <a:ext uri="{FF2B5EF4-FFF2-40B4-BE49-F238E27FC236}">
                <a16:creationId xmlns:a16="http://schemas.microsoft.com/office/drawing/2014/main" id="{CEC6B2ED-4455-4BAF-AC73-D88753574AF4}"/>
              </a:ext>
            </a:extLst>
          </p:cNvPr>
          <p:cNvSpPr/>
          <p:nvPr/>
        </p:nvSpPr>
        <p:spPr bwMode="auto">
          <a:xfrm>
            <a:off x="2591230" y="2110120"/>
            <a:ext cx="1291317" cy="426577"/>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143428" rIns="89642"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a:ea typeface="+mn-ea"/>
                <a:cs typeface="Segoe UI" pitchFamily="34" charset="0"/>
              </a:rPr>
              <a:t>Applications</a:t>
            </a:r>
          </a:p>
        </p:txBody>
      </p:sp>
      <p:sp>
        <p:nvSpPr>
          <p:cNvPr id="30" name="Rectangle: Rounded Corners 29">
            <a:extLst>
              <a:ext uri="{FF2B5EF4-FFF2-40B4-BE49-F238E27FC236}">
                <a16:creationId xmlns:a16="http://schemas.microsoft.com/office/drawing/2014/main" id="{C6E79E17-736A-439F-88B1-1F6B352F7CA8}"/>
              </a:ext>
            </a:extLst>
          </p:cNvPr>
          <p:cNvSpPr/>
          <p:nvPr/>
        </p:nvSpPr>
        <p:spPr bwMode="auto">
          <a:xfrm>
            <a:off x="3950564" y="2110120"/>
            <a:ext cx="497051" cy="426577"/>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686" b="0" i="0" u="none" strike="noStrike" kern="1200" cap="none" spc="0" normalizeH="0" baseline="0" noProof="0">
                <a:ln>
                  <a:noFill/>
                </a:ln>
                <a:solidFill>
                  <a:srgbClr val="1A1A1A"/>
                </a:solidFill>
                <a:effectLst/>
                <a:uLnTx/>
                <a:uFillTx/>
                <a:latin typeface="Segoe UI"/>
                <a:ea typeface="+mn-ea"/>
                <a:cs typeface="Segoe UI" pitchFamily="34" charset="0"/>
              </a:rPr>
              <a:t>Container</a:t>
            </a:r>
          </a:p>
        </p:txBody>
      </p:sp>
      <p:sp>
        <p:nvSpPr>
          <p:cNvPr id="34" name="Rectangle: Rounded Corners 33">
            <a:extLst>
              <a:ext uri="{FF2B5EF4-FFF2-40B4-BE49-F238E27FC236}">
                <a16:creationId xmlns:a16="http://schemas.microsoft.com/office/drawing/2014/main" id="{F509314F-77D5-42D3-9C4B-341F248E8230}"/>
              </a:ext>
            </a:extLst>
          </p:cNvPr>
          <p:cNvSpPr/>
          <p:nvPr/>
        </p:nvSpPr>
        <p:spPr bwMode="auto">
          <a:xfrm>
            <a:off x="4515635" y="2110120"/>
            <a:ext cx="497051" cy="426577"/>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686" b="0" i="0" u="none" strike="noStrike" kern="1200" cap="none" spc="0" normalizeH="0" baseline="0" noProof="0">
                <a:ln>
                  <a:noFill/>
                </a:ln>
                <a:solidFill>
                  <a:srgbClr val="1A1A1A"/>
                </a:solidFill>
                <a:effectLst/>
                <a:uLnTx/>
                <a:uFillTx/>
                <a:latin typeface="Segoe UI"/>
                <a:ea typeface="+mn-ea"/>
                <a:cs typeface="Segoe UI" pitchFamily="34" charset="0"/>
              </a:rPr>
              <a:t>Container</a:t>
            </a:r>
          </a:p>
        </p:txBody>
      </p:sp>
      <p:sp>
        <p:nvSpPr>
          <p:cNvPr id="35" name="Rectangle: Rounded Corners 34">
            <a:extLst>
              <a:ext uri="{FF2B5EF4-FFF2-40B4-BE49-F238E27FC236}">
                <a16:creationId xmlns:a16="http://schemas.microsoft.com/office/drawing/2014/main" id="{B0774E70-818F-4224-8F32-6A89874F0B00}"/>
              </a:ext>
            </a:extLst>
          </p:cNvPr>
          <p:cNvSpPr/>
          <p:nvPr/>
        </p:nvSpPr>
        <p:spPr bwMode="auto">
          <a:xfrm>
            <a:off x="5080704" y="2110120"/>
            <a:ext cx="497051" cy="426577"/>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686" b="0" i="0" u="none" strike="noStrike" kern="1200" cap="none" spc="0" normalizeH="0" baseline="0" noProof="0">
                <a:ln>
                  <a:noFill/>
                </a:ln>
                <a:solidFill>
                  <a:srgbClr val="1A1A1A"/>
                </a:solidFill>
                <a:effectLst/>
                <a:uLnTx/>
                <a:uFillTx/>
                <a:latin typeface="Segoe UI"/>
                <a:ea typeface="+mn-ea"/>
                <a:cs typeface="Segoe UI" pitchFamily="34" charset="0"/>
              </a:rPr>
              <a:t>Container</a:t>
            </a:r>
          </a:p>
        </p:txBody>
      </p:sp>
      <p:sp>
        <p:nvSpPr>
          <p:cNvPr id="26" name="Rectangle: Rounded Corners 25">
            <a:extLst>
              <a:ext uri="{FF2B5EF4-FFF2-40B4-BE49-F238E27FC236}">
                <a16:creationId xmlns:a16="http://schemas.microsoft.com/office/drawing/2014/main" id="{57D670EF-8F1E-43D3-8F01-27D64F4D9A7C}"/>
              </a:ext>
            </a:extLst>
          </p:cNvPr>
          <p:cNvSpPr/>
          <p:nvPr/>
        </p:nvSpPr>
        <p:spPr bwMode="auto">
          <a:xfrm>
            <a:off x="1123090" y="3262832"/>
            <a:ext cx="4635263" cy="420665"/>
          </a:xfrm>
          <a:prstGeom prst="roundRect">
            <a:avLst>
              <a:gd name="adj" fmla="val 3125"/>
            </a:avLst>
          </a:prstGeom>
          <a:solidFill>
            <a:srgbClr val="E5E5E5"/>
          </a:solidFill>
          <a:ln w="12700">
            <a:solidFill>
              <a:schemeClr val="tx1">
                <a:alpha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37855"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Hardware</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45" name="Rectangle: Rounded Corners 44">
            <a:extLst>
              <a:ext uri="{FF2B5EF4-FFF2-40B4-BE49-F238E27FC236}">
                <a16:creationId xmlns:a16="http://schemas.microsoft.com/office/drawing/2014/main" id="{514EC598-0CBF-4665-A8F6-33B40DE73B5E}"/>
              </a:ext>
            </a:extLst>
          </p:cNvPr>
          <p:cNvSpPr/>
          <p:nvPr/>
        </p:nvSpPr>
        <p:spPr bwMode="auto">
          <a:xfrm>
            <a:off x="1428399" y="5835488"/>
            <a:ext cx="4024645" cy="420665"/>
          </a:xfrm>
          <a:prstGeom prst="roundRect">
            <a:avLst>
              <a:gd name="adj" fmla="val 3125"/>
            </a:avLst>
          </a:prstGeom>
          <a:solidFill>
            <a:srgbClr val="E5E5E5"/>
          </a:solidFill>
          <a:ln w="12700">
            <a:solidFill>
              <a:schemeClr val="tx1">
                <a:alpha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37855"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Hardware</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47" name="Rectangle: Rounded Corners 46">
            <a:extLst>
              <a:ext uri="{FF2B5EF4-FFF2-40B4-BE49-F238E27FC236}">
                <a16:creationId xmlns:a16="http://schemas.microsoft.com/office/drawing/2014/main" id="{3823428C-B29F-4F56-8022-36EACE4B2037}"/>
              </a:ext>
            </a:extLst>
          </p:cNvPr>
          <p:cNvSpPr/>
          <p:nvPr/>
        </p:nvSpPr>
        <p:spPr bwMode="auto">
          <a:xfrm>
            <a:off x="1428399" y="4645586"/>
            <a:ext cx="1271341" cy="1091085"/>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Container</a:t>
            </a:r>
          </a:p>
        </p:txBody>
      </p:sp>
      <p:sp>
        <p:nvSpPr>
          <p:cNvPr id="51" name="Rectangle: Rounded Corners 50">
            <a:extLst>
              <a:ext uri="{FF2B5EF4-FFF2-40B4-BE49-F238E27FC236}">
                <a16:creationId xmlns:a16="http://schemas.microsoft.com/office/drawing/2014/main" id="{B7BADBD9-38B1-4795-AEF1-C0A32975F8BA}"/>
              </a:ext>
            </a:extLst>
          </p:cNvPr>
          <p:cNvSpPr/>
          <p:nvPr/>
        </p:nvSpPr>
        <p:spPr bwMode="auto">
          <a:xfrm>
            <a:off x="2815723" y="4645586"/>
            <a:ext cx="1271341" cy="1091085"/>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Container</a:t>
            </a:r>
          </a:p>
        </p:txBody>
      </p:sp>
      <p:sp>
        <p:nvSpPr>
          <p:cNvPr id="54" name="Rectangle: Rounded Corners 53">
            <a:extLst>
              <a:ext uri="{FF2B5EF4-FFF2-40B4-BE49-F238E27FC236}">
                <a16:creationId xmlns:a16="http://schemas.microsoft.com/office/drawing/2014/main" id="{CBFED247-AF05-4FC3-8556-9AD31A757D3F}"/>
              </a:ext>
            </a:extLst>
          </p:cNvPr>
          <p:cNvSpPr/>
          <p:nvPr/>
        </p:nvSpPr>
        <p:spPr bwMode="auto">
          <a:xfrm>
            <a:off x="4181704" y="4645586"/>
            <a:ext cx="1271341" cy="1091085"/>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Container</a:t>
            </a:r>
          </a:p>
        </p:txBody>
      </p:sp>
      <p:sp>
        <p:nvSpPr>
          <p:cNvPr id="62" name="Rectangle: Rounded Corners 61">
            <a:extLst>
              <a:ext uri="{FF2B5EF4-FFF2-40B4-BE49-F238E27FC236}">
                <a16:creationId xmlns:a16="http://schemas.microsoft.com/office/drawing/2014/main" id="{000E2669-8307-450C-94DE-7CD6245C8C76}"/>
              </a:ext>
            </a:extLst>
          </p:cNvPr>
          <p:cNvSpPr/>
          <p:nvPr/>
        </p:nvSpPr>
        <p:spPr bwMode="auto">
          <a:xfrm>
            <a:off x="6738955" y="5835488"/>
            <a:ext cx="4024645" cy="420665"/>
          </a:xfrm>
          <a:prstGeom prst="roundRect">
            <a:avLst>
              <a:gd name="adj" fmla="val 3125"/>
            </a:avLst>
          </a:prstGeom>
          <a:solidFill>
            <a:srgbClr val="E5E5E5"/>
          </a:solidFill>
          <a:ln w="12700">
            <a:solidFill>
              <a:schemeClr val="tx1">
                <a:alpha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37855"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Hyper-V</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70" name="Rectangle: Rounded Corners 69">
            <a:extLst>
              <a:ext uri="{FF2B5EF4-FFF2-40B4-BE49-F238E27FC236}">
                <a16:creationId xmlns:a16="http://schemas.microsoft.com/office/drawing/2014/main" id="{84D960E1-E9F6-451F-8CFC-58A3DBCCEA54}"/>
              </a:ext>
            </a:extLst>
          </p:cNvPr>
          <p:cNvSpPr/>
          <p:nvPr/>
        </p:nvSpPr>
        <p:spPr bwMode="auto">
          <a:xfrm>
            <a:off x="6791124" y="4691777"/>
            <a:ext cx="1167001" cy="738151"/>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89642"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Container</a:t>
            </a:r>
          </a:p>
        </p:txBody>
      </p:sp>
      <p:sp>
        <p:nvSpPr>
          <p:cNvPr id="72" name="Rectangle: Rounded Corners 71">
            <a:extLst>
              <a:ext uri="{FF2B5EF4-FFF2-40B4-BE49-F238E27FC236}">
                <a16:creationId xmlns:a16="http://schemas.microsoft.com/office/drawing/2014/main" id="{311201A1-4513-422C-A11D-EEBB03D8FEB4}"/>
              </a:ext>
            </a:extLst>
          </p:cNvPr>
          <p:cNvSpPr/>
          <p:nvPr/>
        </p:nvSpPr>
        <p:spPr bwMode="auto">
          <a:xfrm>
            <a:off x="6791124" y="5484206"/>
            <a:ext cx="1167001" cy="240825"/>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a:ea typeface="+mn-ea"/>
                <a:cs typeface="Segoe UI" pitchFamily="34" charset="0"/>
              </a:rPr>
              <a:t>Kernel</a:t>
            </a:r>
          </a:p>
        </p:txBody>
      </p:sp>
      <p:sp>
        <p:nvSpPr>
          <p:cNvPr id="68" name="Rectangle: Rounded Corners 67">
            <a:extLst>
              <a:ext uri="{FF2B5EF4-FFF2-40B4-BE49-F238E27FC236}">
                <a16:creationId xmlns:a16="http://schemas.microsoft.com/office/drawing/2014/main" id="{C9837C98-76D5-442B-B2D6-A945E92426D3}"/>
              </a:ext>
            </a:extLst>
          </p:cNvPr>
          <p:cNvSpPr/>
          <p:nvPr/>
        </p:nvSpPr>
        <p:spPr bwMode="auto">
          <a:xfrm>
            <a:off x="8178449" y="4691777"/>
            <a:ext cx="1167001" cy="738151"/>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89642"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Container</a:t>
            </a:r>
          </a:p>
        </p:txBody>
      </p:sp>
      <p:sp>
        <p:nvSpPr>
          <p:cNvPr id="73" name="Rectangle: Rounded Corners 72">
            <a:extLst>
              <a:ext uri="{FF2B5EF4-FFF2-40B4-BE49-F238E27FC236}">
                <a16:creationId xmlns:a16="http://schemas.microsoft.com/office/drawing/2014/main" id="{D9A01201-EE9A-4156-9495-8C6F734C55C2}"/>
              </a:ext>
            </a:extLst>
          </p:cNvPr>
          <p:cNvSpPr/>
          <p:nvPr/>
        </p:nvSpPr>
        <p:spPr bwMode="auto">
          <a:xfrm>
            <a:off x="8178449" y="5484206"/>
            <a:ext cx="1167001" cy="240825"/>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a:ea typeface="+mn-ea"/>
                <a:cs typeface="Segoe UI" pitchFamily="34" charset="0"/>
              </a:rPr>
              <a:t>Kernel</a:t>
            </a:r>
          </a:p>
        </p:txBody>
      </p:sp>
      <p:sp>
        <p:nvSpPr>
          <p:cNvPr id="66" name="Rectangle: Rounded Corners 65">
            <a:extLst>
              <a:ext uri="{FF2B5EF4-FFF2-40B4-BE49-F238E27FC236}">
                <a16:creationId xmlns:a16="http://schemas.microsoft.com/office/drawing/2014/main" id="{7DDB2105-2E9C-45BC-A40D-DF9A6C2FBF9A}"/>
              </a:ext>
            </a:extLst>
          </p:cNvPr>
          <p:cNvSpPr/>
          <p:nvPr/>
        </p:nvSpPr>
        <p:spPr bwMode="auto">
          <a:xfrm>
            <a:off x="9544429" y="4691777"/>
            <a:ext cx="1167001" cy="738151"/>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89642"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Container</a:t>
            </a:r>
          </a:p>
        </p:txBody>
      </p:sp>
      <p:sp>
        <p:nvSpPr>
          <p:cNvPr id="74" name="Rectangle: Rounded Corners 73">
            <a:extLst>
              <a:ext uri="{FF2B5EF4-FFF2-40B4-BE49-F238E27FC236}">
                <a16:creationId xmlns:a16="http://schemas.microsoft.com/office/drawing/2014/main" id="{EE30F0B3-CB84-4308-8F1C-681EE8B037F9}"/>
              </a:ext>
            </a:extLst>
          </p:cNvPr>
          <p:cNvSpPr/>
          <p:nvPr/>
        </p:nvSpPr>
        <p:spPr bwMode="auto">
          <a:xfrm>
            <a:off x="9544429" y="5484206"/>
            <a:ext cx="1167001" cy="240825"/>
          </a:xfrm>
          <a:prstGeom prst="roundRect">
            <a:avLst>
              <a:gd name="adj" fmla="val 703"/>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a:ea typeface="+mn-ea"/>
                <a:cs typeface="Segoe UI" pitchFamily="34" charset="0"/>
              </a:rPr>
              <a:t>Kernel</a:t>
            </a:r>
          </a:p>
        </p:txBody>
      </p:sp>
      <p:sp>
        <p:nvSpPr>
          <p:cNvPr id="83" name="Rectangle: Rounded Corners 82">
            <a:extLst>
              <a:ext uri="{FF2B5EF4-FFF2-40B4-BE49-F238E27FC236}">
                <a16:creationId xmlns:a16="http://schemas.microsoft.com/office/drawing/2014/main" id="{F73E0031-622F-4766-9D40-519027660D29}"/>
              </a:ext>
            </a:extLst>
          </p:cNvPr>
          <p:cNvSpPr/>
          <p:nvPr/>
        </p:nvSpPr>
        <p:spPr bwMode="auto">
          <a:xfrm>
            <a:off x="6754575" y="4647668"/>
            <a:ext cx="1237082" cy="1117328"/>
          </a:xfrm>
          <a:prstGeom prst="roundRect">
            <a:avLst>
              <a:gd name="adj" fmla="val 703"/>
            </a:avLst>
          </a:prstGeom>
          <a:noFill/>
          <a:ln w="12700">
            <a:solidFill>
              <a:srgbClr val="00B0F0"/>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86" name="Rectangle: Rounded Corners 85">
            <a:extLst>
              <a:ext uri="{FF2B5EF4-FFF2-40B4-BE49-F238E27FC236}">
                <a16:creationId xmlns:a16="http://schemas.microsoft.com/office/drawing/2014/main" id="{2ADF3A11-ACEE-4F4C-BCA2-66C73D88D760}"/>
              </a:ext>
            </a:extLst>
          </p:cNvPr>
          <p:cNvSpPr/>
          <p:nvPr/>
        </p:nvSpPr>
        <p:spPr bwMode="auto">
          <a:xfrm>
            <a:off x="8139196" y="4647668"/>
            <a:ext cx="1237082" cy="1117328"/>
          </a:xfrm>
          <a:prstGeom prst="roundRect">
            <a:avLst>
              <a:gd name="adj" fmla="val 703"/>
            </a:avLst>
          </a:prstGeom>
          <a:noFill/>
          <a:ln w="12700">
            <a:solidFill>
              <a:srgbClr val="00B0F0"/>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87" name="Rectangle: Rounded Corners 86">
            <a:extLst>
              <a:ext uri="{FF2B5EF4-FFF2-40B4-BE49-F238E27FC236}">
                <a16:creationId xmlns:a16="http://schemas.microsoft.com/office/drawing/2014/main" id="{45FF9D41-6CD9-4597-AF35-AAF52B5DF5A6}"/>
              </a:ext>
            </a:extLst>
          </p:cNvPr>
          <p:cNvSpPr/>
          <p:nvPr/>
        </p:nvSpPr>
        <p:spPr bwMode="auto">
          <a:xfrm>
            <a:off x="9515211" y="4647668"/>
            <a:ext cx="1237082" cy="1117328"/>
          </a:xfrm>
          <a:prstGeom prst="roundRect">
            <a:avLst>
              <a:gd name="adj" fmla="val 703"/>
            </a:avLst>
          </a:prstGeom>
          <a:noFill/>
          <a:ln w="12700">
            <a:solidFill>
              <a:srgbClr val="00B0F0"/>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90" name="Rectangle: Rounded Corners 89">
            <a:extLst>
              <a:ext uri="{FF2B5EF4-FFF2-40B4-BE49-F238E27FC236}">
                <a16:creationId xmlns:a16="http://schemas.microsoft.com/office/drawing/2014/main" id="{748E60AC-117B-4FCC-8CF2-B30DA0EA5104}"/>
              </a:ext>
            </a:extLst>
          </p:cNvPr>
          <p:cNvSpPr/>
          <p:nvPr/>
        </p:nvSpPr>
        <p:spPr bwMode="auto">
          <a:xfrm>
            <a:off x="6433645" y="3176491"/>
            <a:ext cx="4635263" cy="507006"/>
          </a:xfrm>
          <a:prstGeom prst="roundRect">
            <a:avLst>
              <a:gd name="adj" fmla="val 3125"/>
            </a:avLst>
          </a:prstGeom>
          <a:solidFill>
            <a:srgbClr val="E5E5E5"/>
          </a:solidFill>
          <a:ln w="12700">
            <a:solidFill>
              <a:schemeClr val="tx1">
                <a:alpha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37855"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Hardware</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93" name="Rectangle: Rounded Corners 92">
            <a:extLst>
              <a:ext uri="{FF2B5EF4-FFF2-40B4-BE49-F238E27FC236}">
                <a16:creationId xmlns:a16="http://schemas.microsoft.com/office/drawing/2014/main" id="{E268CD5D-A926-422F-8E59-4EDA848D4E20}"/>
              </a:ext>
            </a:extLst>
          </p:cNvPr>
          <p:cNvSpPr/>
          <p:nvPr/>
        </p:nvSpPr>
        <p:spPr bwMode="auto">
          <a:xfrm>
            <a:off x="6433645" y="2580960"/>
            <a:ext cx="1524481" cy="507006"/>
          </a:xfrm>
          <a:prstGeom prst="roundRect">
            <a:avLst>
              <a:gd name="adj" fmla="val 3125"/>
            </a:avLst>
          </a:prstGeom>
          <a:solidFill>
            <a:srgbClr val="E5E5E5"/>
          </a:solidFill>
          <a:ln w="12700">
            <a:solidFill>
              <a:schemeClr val="tx1">
                <a:alpha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37855"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OS</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96" name="Rectangle: Rounded Corners 95">
            <a:extLst>
              <a:ext uri="{FF2B5EF4-FFF2-40B4-BE49-F238E27FC236}">
                <a16:creationId xmlns:a16="http://schemas.microsoft.com/office/drawing/2014/main" id="{8E0CD7D9-56CB-4445-836A-34DDE1FC1E1B}"/>
              </a:ext>
            </a:extLst>
          </p:cNvPr>
          <p:cNvSpPr/>
          <p:nvPr/>
        </p:nvSpPr>
        <p:spPr bwMode="auto">
          <a:xfrm>
            <a:off x="6433645" y="1985427"/>
            <a:ext cx="1524481" cy="507006"/>
          </a:xfrm>
          <a:prstGeom prst="roundRect">
            <a:avLst>
              <a:gd name="adj" fmla="val 3125"/>
            </a:avLst>
          </a:prstGeom>
          <a:solidFill>
            <a:srgbClr val="E5E5E5"/>
          </a:solidFill>
          <a:ln w="12700">
            <a:solidFill>
              <a:schemeClr val="tx1">
                <a:alpha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37855" tIns="143428" rIns="179285" bIns="143428"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Application</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104" name="Rectangle: Rounded Corners 103">
            <a:extLst>
              <a:ext uri="{FF2B5EF4-FFF2-40B4-BE49-F238E27FC236}">
                <a16:creationId xmlns:a16="http://schemas.microsoft.com/office/drawing/2014/main" id="{BEF1D284-3066-499A-8EB8-44957256D947}"/>
              </a:ext>
            </a:extLst>
          </p:cNvPr>
          <p:cNvSpPr/>
          <p:nvPr/>
        </p:nvSpPr>
        <p:spPr bwMode="auto">
          <a:xfrm>
            <a:off x="8027360" y="2003575"/>
            <a:ext cx="964362" cy="1084392"/>
          </a:xfrm>
          <a:prstGeom prst="roundRect">
            <a:avLst>
              <a:gd name="adj" fmla="val 2210"/>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89642"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a:ea typeface="+mn-ea"/>
                <a:cs typeface="Segoe UI" pitchFamily="34" charset="0"/>
              </a:rPr>
              <a:t>VM</a:t>
            </a:r>
          </a:p>
        </p:txBody>
      </p:sp>
      <p:sp>
        <p:nvSpPr>
          <p:cNvPr id="105" name="Rectangle: Rounded Corners 104">
            <a:extLst>
              <a:ext uri="{FF2B5EF4-FFF2-40B4-BE49-F238E27FC236}">
                <a16:creationId xmlns:a16="http://schemas.microsoft.com/office/drawing/2014/main" id="{772B933D-6EC0-41D0-89EC-EFF4882E7139}"/>
              </a:ext>
            </a:extLst>
          </p:cNvPr>
          <p:cNvSpPr/>
          <p:nvPr/>
        </p:nvSpPr>
        <p:spPr bwMode="auto">
          <a:xfrm>
            <a:off x="9065954" y="2003575"/>
            <a:ext cx="964362" cy="1084392"/>
          </a:xfrm>
          <a:prstGeom prst="roundRect">
            <a:avLst>
              <a:gd name="adj" fmla="val 2210"/>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89642"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a:ea typeface="+mn-ea"/>
                <a:cs typeface="Segoe UI" pitchFamily="34" charset="0"/>
              </a:rPr>
              <a:t>VM</a:t>
            </a:r>
          </a:p>
        </p:txBody>
      </p:sp>
      <p:sp>
        <p:nvSpPr>
          <p:cNvPr id="106" name="Rectangle: Rounded Corners 105">
            <a:extLst>
              <a:ext uri="{FF2B5EF4-FFF2-40B4-BE49-F238E27FC236}">
                <a16:creationId xmlns:a16="http://schemas.microsoft.com/office/drawing/2014/main" id="{353DFD21-8508-4AAA-A691-92DC55D52EC7}"/>
              </a:ext>
            </a:extLst>
          </p:cNvPr>
          <p:cNvSpPr/>
          <p:nvPr/>
        </p:nvSpPr>
        <p:spPr bwMode="auto">
          <a:xfrm>
            <a:off x="10104547" y="2003575"/>
            <a:ext cx="964362" cy="1084392"/>
          </a:xfrm>
          <a:prstGeom prst="roundRect">
            <a:avLst>
              <a:gd name="adj" fmla="val 2210"/>
            </a:avLst>
          </a:prstGeom>
          <a:solidFill>
            <a:srgbClr val="F2F6FC"/>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89642" rIns="0" bIns="0"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a:ea typeface="+mn-ea"/>
                <a:cs typeface="Segoe UI" pitchFamily="34" charset="0"/>
              </a:rPr>
              <a:t>VM</a:t>
            </a:r>
          </a:p>
        </p:txBody>
      </p:sp>
      <p:sp>
        <p:nvSpPr>
          <p:cNvPr id="108" name="Rectangle: Rounded Corners 107">
            <a:extLst>
              <a:ext uri="{FF2B5EF4-FFF2-40B4-BE49-F238E27FC236}">
                <a16:creationId xmlns:a16="http://schemas.microsoft.com/office/drawing/2014/main" id="{26675C0B-EFED-4C13-A9B8-1E0268AF54F7}"/>
              </a:ext>
            </a:extLst>
          </p:cNvPr>
          <p:cNvSpPr/>
          <p:nvPr/>
        </p:nvSpPr>
        <p:spPr bwMode="auto">
          <a:xfrm>
            <a:off x="8139196" y="2301083"/>
            <a:ext cx="772241" cy="299535"/>
          </a:xfrm>
          <a:prstGeom prst="roundRect">
            <a:avLst>
              <a:gd name="adj" fmla="val 703"/>
            </a:avLst>
          </a:prstGeom>
          <a:solidFill>
            <a:srgbClr val="DADEE4"/>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3749"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686" b="0" i="0" u="none" strike="noStrike" kern="1200" cap="none" spc="0" normalizeH="0" baseline="0" noProof="0">
                <a:ln>
                  <a:noFill/>
                </a:ln>
                <a:solidFill>
                  <a:srgbClr val="1A1A1A"/>
                </a:solidFill>
                <a:effectLst/>
                <a:uLnTx/>
                <a:uFillTx/>
                <a:latin typeface="Segoe UI"/>
                <a:ea typeface="+mn-ea"/>
                <a:cs typeface="Segoe UI" pitchFamily="34" charset="0"/>
              </a:rPr>
              <a:t>App</a:t>
            </a:r>
            <a:endPar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109" name="Rectangle: Rounded Corners 108">
            <a:extLst>
              <a:ext uri="{FF2B5EF4-FFF2-40B4-BE49-F238E27FC236}">
                <a16:creationId xmlns:a16="http://schemas.microsoft.com/office/drawing/2014/main" id="{A655010B-19C6-470C-B985-88EA0AAAAF43}"/>
              </a:ext>
            </a:extLst>
          </p:cNvPr>
          <p:cNvSpPr/>
          <p:nvPr/>
        </p:nvSpPr>
        <p:spPr bwMode="auto">
          <a:xfrm>
            <a:off x="8139196" y="2687133"/>
            <a:ext cx="772241" cy="299535"/>
          </a:xfrm>
          <a:prstGeom prst="roundRect">
            <a:avLst>
              <a:gd name="adj" fmla="val 703"/>
            </a:avLst>
          </a:prstGeom>
          <a:solidFill>
            <a:srgbClr val="DADEE4"/>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3749"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686" b="0" i="0" u="none" strike="noStrike" kern="1200" cap="none" spc="0" normalizeH="0" baseline="0" noProof="0">
                <a:ln>
                  <a:noFill/>
                </a:ln>
                <a:solidFill>
                  <a:srgbClr val="1A1A1A"/>
                </a:solidFill>
                <a:effectLst/>
                <a:uLnTx/>
                <a:uFillTx/>
                <a:latin typeface="Segoe UI"/>
                <a:ea typeface="+mn-ea"/>
                <a:cs typeface="Segoe UI" pitchFamily="34" charset="0"/>
              </a:rPr>
              <a:t>OS</a:t>
            </a:r>
            <a:endPar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112" name="Rectangle: Rounded Corners 111">
            <a:extLst>
              <a:ext uri="{FF2B5EF4-FFF2-40B4-BE49-F238E27FC236}">
                <a16:creationId xmlns:a16="http://schemas.microsoft.com/office/drawing/2014/main" id="{92E9FC46-AF60-4F37-99A4-4EA99DA1A41A}"/>
              </a:ext>
            </a:extLst>
          </p:cNvPr>
          <p:cNvSpPr/>
          <p:nvPr/>
        </p:nvSpPr>
        <p:spPr bwMode="auto">
          <a:xfrm>
            <a:off x="9158308" y="2301083"/>
            <a:ext cx="772241" cy="299535"/>
          </a:xfrm>
          <a:prstGeom prst="roundRect">
            <a:avLst>
              <a:gd name="adj" fmla="val 703"/>
            </a:avLst>
          </a:prstGeom>
          <a:solidFill>
            <a:srgbClr val="DADEE4"/>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3749"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686" b="0" i="0" u="none" strike="noStrike" kern="1200" cap="none" spc="0" normalizeH="0" baseline="0" noProof="0">
                <a:ln>
                  <a:noFill/>
                </a:ln>
                <a:solidFill>
                  <a:srgbClr val="1A1A1A"/>
                </a:solidFill>
                <a:effectLst/>
                <a:uLnTx/>
                <a:uFillTx/>
                <a:latin typeface="Segoe UI"/>
                <a:ea typeface="+mn-ea"/>
                <a:cs typeface="Segoe UI" pitchFamily="34" charset="0"/>
              </a:rPr>
              <a:t>App</a:t>
            </a:r>
            <a:endPar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113" name="Rectangle: Rounded Corners 112">
            <a:extLst>
              <a:ext uri="{FF2B5EF4-FFF2-40B4-BE49-F238E27FC236}">
                <a16:creationId xmlns:a16="http://schemas.microsoft.com/office/drawing/2014/main" id="{D3872705-6BCC-40AD-A5C6-B1D95DE5E689}"/>
              </a:ext>
            </a:extLst>
          </p:cNvPr>
          <p:cNvSpPr/>
          <p:nvPr/>
        </p:nvSpPr>
        <p:spPr bwMode="auto">
          <a:xfrm>
            <a:off x="9158308" y="2687133"/>
            <a:ext cx="772241" cy="299535"/>
          </a:xfrm>
          <a:prstGeom prst="roundRect">
            <a:avLst>
              <a:gd name="adj" fmla="val 703"/>
            </a:avLst>
          </a:prstGeom>
          <a:solidFill>
            <a:srgbClr val="DADEE4"/>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3749"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686" b="0" i="0" u="none" strike="noStrike" kern="1200" cap="none" spc="0" normalizeH="0" baseline="0" noProof="0">
                <a:ln>
                  <a:noFill/>
                </a:ln>
                <a:solidFill>
                  <a:srgbClr val="1A1A1A"/>
                </a:solidFill>
                <a:effectLst/>
                <a:uLnTx/>
                <a:uFillTx/>
                <a:latin typeface="Segoe UI"/>
                <a:ea typeface="+mn-ea"/>
                <a:cs typeface="Segoe UI" pitchFamily="34" charset="0"/>
              </a:rPr>
              <a:t>OS</a:t>
            </a:r>
            <a:endPar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115" name="Rectangle: Rounded Corners 114">
            <a:extLst>
              <a:ext uri="{FF2B5EF4-FFF2-40B4-BE49-F238E27FC236}">
                <a16:creationId xmlns:a16="http://schemas.microsoft.com/office/drawing/2014/main" id="{BF0208AD-E0D5-4B6F-A8E4-14ADA84F7443}"/>
              </a:ext>
            </a:extLst>
          </p:cNvPr>
          <p:cNvSpPr/>
          <p:nvPr/>
        </p:nvSpPr>
        <p:spPr bwMode="auto">
          <a:xfrm>
            <a:off x="10200606" y="2301083"/>
            <a:ext cx="772241" cy="299535"/>
          </a:xfrm>
          <a:prstGeom prst="roundRect">
            <a:avLst>
              <a:gd name="adj" fmla="val 703"/>
            </a:avLst>
          </a:prstGeom>
          <a:solidFill>
            <a:srgbClr val="DADEE4"/>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3749"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686" b="0" i="0" u="none" strike="noStrike" kern="1200" cap="none" spc="0" normalizeH="0" baseline="0" noProof="0">
                <a:ln>
                  <a:noFill/>
                </a:ln>
                <a:solidFill>
                  <a:srgbClr val="1A1A1A"/>
                </a:solidFill>
                <a:effectLst/>
                <a:uLnTx/>
                <a:uFillTx/>
                <a:latin typeface="Segoe UI"/>
                <a:ea typeface="+mn-ea"/>
                <a:cs typeface="Segoe UI" pitchFamily="34" charset="0"/>
              </a:rPr>
              <a:t>App</a:t>
            </a:r>
            <a:endPar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endParaRPr>
          </a:p>
        </p:txBody>
      </p:sp>
      <p:sp>
        <p:nvSpPr>
          <p:cNvPr id="116" name="Rectangle: Rounded Corners 115">
            <a:extLst>
              <a:ext uri="{FF2B5EF4-FFF2-40B4-BE49-F238E27FC236}">
                <a16:creationId xmlns:a16="http://schemas.microsoft.com/office/drawing/2014/main" id="{8564E020-BC1F-4FB3-87F4-A998F0A4C4F9}"/>
              </a:ext>
            </a:extLst>
          </p:cNvPr>
          <p:cNvSpPr/>
          <p:nvPr/>
        </p:nvSpPr>
        <p:spPr bwMode="auto">
          <a:xfrm>
            <a:off x="10200606" y="2687133"/>
            <a:ext cx="772241" cy="299535"/>
          </a:xfrm>
          <a:prstGeom prst="roundRect">
            <a:avLst>
              <a:gd name="adj" fmla="val 703"/>
            </a:avLst>
          </a:prstGeom>
          <a:solidFill>
            <a:srgbClr val="DADEE4"/>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3749"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686" b="0" i="0" u="none" strike="noStrike" kern="1200" cap="none" spc="0" normalizeH="0" baseline="0" noProof="0">
                <a:ln>
                  <a:noFill/>
                </a:ln>
                <a:solidFill>
                  <a:srgbClr val="1A1A1A"/>
                </a:solidFill>
                <a:effectLst/>
                <a:uLnTx/>
                <a:uFillTx/>
                <a:latin typeface="Segoe UI"/>
                <a:ea typeface="+mn-ea"/>
                <a:cs typeface="Segoe UI" pitchFamily="34" charset="0"/>
              </a:rPr>
              <a:t>OS</a:t>
            </a:r>
            <a:endPar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endParaRPr>
          </a:p>
        </p:txBody>
      </p:sp>
      <p:grpSp>
        <p:nvGrpSpPr>
          <p:cNvPr id="5" name="Group 4">
            <a:extLst>
              <a:ext uri="{FF2B5EF4-FFF2-40B4-BE49-F238E27FC236}">
                <a16:creationId xmlns:a16="http://schemas.microsoft.com/office/drawing/2014/main" id="{AA48EFA4-EB86-445E-8322-A3AB1A16D7F6}"/>
              </a:ext>
            </a:extLst>
          </p:cNvPr>
          <p:cNvGrpSpPr/>
          <p:nvPr/>
        </p:nvGrpSpPr>
        <p:grpSpPr>
          <a:xfrm>
            <a:off x="1823923" y="5049990"/>
            <a:ext cx="480296" cy="525618"/>
            <a:chOff x="-159879" y="3757361"/>
            <a:chExt cx="777240" cy="850583"/>
          </a:xfrm>
        </p:grpSpPr>
        <p:sp>
          <p:nvSpPr>
            <p:cNvPr id="91" name="Freeform: Shape 90">
              <a:extLst>
                <a:ext uri="{FF2B5EF4-FFF2-40B4-BE49-F238E27FC236}">
                  <a16:creationId xmlns:a16="http://schemas.microsoft.com/office/drawing/2014/main" id="{800E391C-688A-44C9-84EB-EBFD03F49A1C}"/>
                </a:ext>
              </a:extLst>
            </p:cNvPr>
            <p:cNvSpPr/>
            <p:nvPr/>
          </p:nvSpPr>
          <p:spPr>
            <a:xfrm>
              <a:off x="-159879" y="3757361"/>
              <a:ext cx="771525" cy="447675"/>
            </a:xfrm>
            <a:custGeom>
              <a:avLst/>
              <a:gdLst/>
              <a:ahLst/>
              <a:cxnLst/>
              <a:rect l="0" t="0" r="0" b="0"/>
              <a:pathLst>
                <a:path w="771525" h="447675">
                  <a:moveTo>
                    <a:pt x="21431" y="224314"/>
                  </a:moveTo>
                  <a:lnTo>
                    <a:pt x="389096" y="428149"/>
                  </a:lnTo>
                  <a:lnTo>
                    <a:pt x="756761" y="224314"/>
                  </a:lnTo>
                  <a:lnTo>
                    <a:pt x="389096"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56FDC24C-8A59-432A-BA61-5644B9A56BBF}"/>
                </a:ext>
              </a:extLst>
            </p:cNvPr>
            <p:cNvSpPr/>
            <p:nvPr/>
          </p:nvSpPr>
          <p:spPr>
            <a:xfrm>
              <a:off x="-159879" y="3960244"/>
              <a:ext cx="409575" cy="647700"/>
            </a:xfrm>
            <a:custGeom>
              <a:avLst/>
              <a:gdLst/>
              <a:ahLst/>
              <a:cxnLst/>
              <a:rect l="0" t="0" r="0" b="0"/>
              <a:pathLst>
                <a:path w="409575" h="647700">
                  <a:moveTo>
                    <a:pt x="21431" y="21431"/>
                  </a:moveTo>
                  <a:lnTo>
                    <a:pt x="21431" y="428149"/>
                  </a:lnTo>
                  <a:lnTo>
                    <a:pt x="389096" y="631984"/>
                  </a:lnTo>
                  <a:lnTo>
                    <a:pt x="389096"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4" name="Freeform: Shape 93">
              <a:extLst>
                <a:ext uri="{FF2B5EF4-FFF2-40B4-BE49-F238E27FC236}">
                  <a16:creationId xmlns:a16="http://schemas.microsoft.com/office/drawing/2014/main" id="{F9609995-0AF3-458F-A178-C2C57CB89B7A}"/>
                </a:ext>
              </a:extLst>
            </p:cNvPr>
            <p:cNvSpPr/>
            <p:nvPr/>
          </p:nvSpPr>
          <p:spPr>
            <a:xfrm>
              <a:off x="207786" y="3960244"/>
              <a:ext cx="409575" cy="647700"/>
            </a:xfrm>
            <a:custGeom>
              <a:avLst/>
              <a:gdLst/>
              <a:ahLst/>
              <a:cxnLst/>
              <a:rect l="0" t="0" r="0" b="0"/>
              <a:pathLst>
                <a:path w="409575" h="647700">
                  <a:moveTo>
                    <a:pt x="389096" y="21431"/>
                  </a:moveTo>
                  <a:lnTo>
                    <a:pt x="389096" y="428149"/>
                  </a:lnTo>
                  <a:lnTo>
                    <a:pt x="21431" y="631984"/>
                  </a:lnTo>
                  <a:lnTo>
                    <a:pt x="21431"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95" name="Group 94">
            <a:extLst>
              <a:ext uri="{FF2B5EF4-FFF2-40B4-BE49-F238E27FC236}">
                <a16:creationId xmlns:a16="http://schemas.microsoft.com/office/drawing/2014/main" id="{3E484BE5-AF35-42AD-96BC-A15448A489D9}"/>
              </a:ext>
            </a:extLst>
          </p:cNvPr>
          <p:cNvGrpSpPr/>
          <p:nvPr/>
        </p:nvGrpSpPr>
        <p:grpSpPr>
          <a:xfrm>
            <a:off x="3211247" y="5049990"/>
            <a:ext cx="480296" cy="525618"/>
            <a:chOff x="-159879" y="3757361"/>
            <a:chExt cx="777240" cy="850583"/>
          </a:xfrm>
        </p:grpSpPr>
        <p:sp>
          <p:nvSpPr>
            <p:cNvPr id="97" name="Freeform: Shape 96">
              <a:extLst>
                <a:ext uri="{FF2B5EF4-FFF2-40B4-BE49-F238E27FC236}">
                  <a16:creationId xmlns:a16="http://schemas.microsoft.com/office/drawing/2014/main" id="{04C76B34-BFC9-401E-A1E8-AAAD2FF4B786}"/>
                </a:ext>
              </a:extLst>
            </p:cNvPr>
            <p:cNvSpPr/>
            <p:nvPr/>
          </p:nvSpPr>
          <p:spPr>
            <a:xfrm>
              <a:off x="-159879" y="3757361"/>
              <a:ext cx="771525" cy="447675"/>
            </a:xfrm>
            <a:custGeom>
              <a:avLst/>
              <a:gdLst/>
              <a:ahLst/>
              <a:cxnLst/>
              <a:rect l="0" t="0" r="0" b="0"/>
              <a:pathLst>
                <a:path w="771525" h="447675">
                  <a:moveTo>
                    <a:pt x="21431" y="224314"/>
                  </a:moveTo>
                  <a:lnTo>
                    <a:pt x="389096" y="428149"/>
                  </a:lnTo>
                  <a:lnTo>
                    <a:pt x="756761" y="224314"/>
                  </a:lnTo>
                  <a:lnTo>
                    <a:pt x="389096"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6672D5F0-2630-49E2-8D16-7F5EFAD0AE15}"/>
                </a:ext>
              </a:extLst>
            </p:cNvPr>
            <p:cNvSpPr/>
            <p:nvPr/>
          </p:nvSpPr>
          <p:spPr>
            <a:xfrm>
              <a:off x="-159879" y="3960244"/>
              <a:ext cx="409575" cy="647700"/>
            </a:xfrm>
            <a:custGeom>
              <a:avLst/>
              <a:gdLst/>
              <a:ahLst/>
              <a:cxnLst/>
              <a:rect l="0" t="0" r="0" b="0"/>
              <a:pathLst>
                <a:path w="409575" h="647700">
                  <a:moveTo>
                    <a:pt x="21431" y="21431"/>
                  </a:moveTo>
                  <a:lnTo>
                    <a:pt x="21431" y="428149"/>
                  </a:lnTo>
                  <a:lnTo>
                    <a:pt x="389096" y="631984"/>
                  </a:lnTo>
                  <a:lnTo>
                    <a:pt x="389096"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8A6CEF7C-8267-41F2-8E23-A7C7B32DD077}"/>
                </a:ext>
              </a:extLst>
            </p:cNvPr>
            <p:cNvSpPr/>
            <p:nvPr/>
          </p:nvSpPr>
          <p:spPr>
            <a:xfrm>
              <a:off x="207786" y="3960244"/>
              <a:ext cx="409575" cy="647700"/>
            </a:xfrm>
            <a:custGeom>
              <a:avLst/>
              <a:gdLst/>
              <a:ahLst/>
              <a:cxnLst/>
              <a:rect l="0" t="0" r="0" b="0"/>
              <a:pathLst>
                <a:path w="409575" h="647700">
                  <a:moveTo>
                    <a:pt x="389096" y="21431"/>
                  </a:moveTo>
                  <a:lnTo>
                    <a:pt x="389096" y="428149"/>
                  </a:lnTo>
                  <a:lnTo>
                    <a:pt x="21431" y="631984"/>
                  </a:lnTo>
                  <a:lnTo>
                    <a:pt x="21431"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02" name="Group 101">
            <a:extLst>
              <a:ext uri="{FF2B5EF4-FFF2-40B4-BE49-F238E27FC236}">
                <a16:creationId xmlns:a16="http://schemas.microsoft.com/office/drawing/2014/main" id="{5B9F56D4-A28F-458F-9187-EDE28229B769}"/>
              </a:ext>
            </a:extLst>
          </p:cNvPr>
          <p:cNvGrpSpPr/>
          <p:nvPr/>
        </p:nvGrpSpPr>
        <p:grpSpPr>
          <a:xfrm>
            <a:off x="4577226" y="5049990"/>
            <a:ext cx="480296" cy="525618"/>
            <a:chOff x="-159879" y="3757361"/>
            <a:chExt cx="777240" cy="850583"/>
          </a:xfrm>
        </p:grpSpPr>
        <p:sp>
          <p:nvSpPr>
            <p:cNvPr id="107" name="Freeform: Shape 106">
              <a:extLst>
                <a:ext uri="{FF2B5EF4-FFF2-40B4-BE49-F238E27FC236}">
                  <a16:creationId xmlns:a16="http://schemas.microsoft.com/office/drawing/2014/main" id="{87740106-9285-4964-9F49-F5326DF1E5AD}"/>
                </a:ext>
              </a:extLst>
            </p:cNvPr>
            <p:cNvSpPr/>
            <p:nvPr/>
          </p:nvSpPr>
          <p:spPr>
            <a:xfrm>
              <a:off x="-159879" y="3757361"/>
              <a:ext cx="771525" cy="447675"/>
            </a:xfrm>
            <a:custGeom>
              <a:avLst/>
              <a:gdLst/>
              <a:ahLst/>
              <a:cxnLst/>
              <a:rect l="0" t="0" r="0" b="0"/>
              <a:pathLst>
                <a:path w="771525" h="447675">
                  <a:moveTo>
                    <a:pt x="21431" y="224314"/>
                  </a:moveTo>
                  <a:lnTo>
                    <a:pt x="389096" y="428149"/>
                  </a:lnTo>
                  <a:lnTo>
                    <a:pt x="756761" y="224314"/>
                  </a:lnTo>
                  <a:lnTo>
                    <a:pt x="389096"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DCBA5C54-E508-4028-8574-63A3F74CE7F2}"/>
                </a:ext>
              </a:extLst>
            </p:cNvPr>
            <p:cNvSpPr/>
            <p:nvPr/>
          </p:nvSpPr>
          <p:spPr>
            <a:xfrm>
              <a:off x="-159879" y="3960244"/>
              <a:ext cx="409575" cy="647700"/>
            </a:xfrm>
            <a:custGeom>
              <a:avLst/>
              <a:gdLst/>
              <a:ahLst/>
              <a:cxnLst/>
              <a:rect l="0" t="0" r="0" b="0"/>
              <a:pathLst>
                <a:path w="409575" h="647700">
                  <a:moveTo>
                    <a:pt x="21431" y="21431"/>
                  </a:moveTo>
                  <a:lnTo>
                    <a:pt x="21431" y="428149"/>
                  </a:lnTo>
                  <a:lnTo>
                    <a:pt x="389096" y="631984"/>
                  </a:lnTo>
                  <a:lnTo>
                    <a:pt x="389096"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8" name="Freeform: Shape 117">
              <a:extLst>
                <a:ext uri="{FF2B5EF4-FFF2-40B4-BE49-F238E27FC236}">
                  <a16:creationId xmlns:a16="http://schemas.microsoft.com/office/drawing/2014/main" id="{39808A11-07F0-4497-9390-A076188BB814}"/>
                </a:ext>
              </a:extLst>
            </p:cNvPr>
            <p:cNvSpPr/>
            <p:nvPr/>
          </p:nvSpPr>
          <p:spPr>
            <a:xfrm>
              <a:off x="207786" y="3960244"/>
              <a:ext cx="409575" cy="647700"/>
            </a:xfrm>
            <a:custGeom>
              <a:avLst/>
              <a:gdLst/>
              <a:ahLst/>
              <a:cxnLst/>
              <a:rect l="0" t="0" r="0" b="0"/>
              <a:pathLst>
                <a:path w="409575" h="647700">
                  <a:moveTo>
                    <a:pt x="389096" y="21431"/>
                  </a:moveTo>
                  <a:lnTo>
                    <a:pt x="389096" y="428149"/>
                  </a:lnTo>
                  <a:lnTo>
                    <a:pt x="21431" y="631984"/>
                  </a:lnTo>
                  <a:lnTo>
                    <a:pt x="21431"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19" name="Group 118">
            <a:extLst>
              <a:ext uri="{FF2B5EF4-FFF2-40B4-BE49-F238E27FC236}">
                <a16:creationId xmlns:a16="http://schemas.microsoft.com/office/drawing/2014/main" id="{32B5DB61-71B2-44DA-B106-5E5ACF533924}"/>
              </a:ext>
            </a:extLst>
          </p:cNvPr>
          <p:cNvGrpSpPr/>
          <p:nvPr/>
        </p:nvGrpSpPr>
        <p:grpSpPr>
          <a:xfrm>
            <a:off x="7227646" y="5016165"/>
            <a:ext cx="290940" cy="318394"/>
            <a:chOff x="-159879" y="3757361"/>
            <a:chExt cx="777240" cy="850583"/>
          </a:xfrm>
        </p:grpSpPr>
        <p:sp>
          <p:nvSpPr>
            <p:cNvPr id="120" name="Freeform: Shape 119">
              <a:extLst>
                <a:ext uri="{FF2B5EF4-FFF2-40B4-BE49-F238E27FC236}">
                  <a16:creationId xmlns:a16="http://schemas.microsoft.com/office/drawing/2014/main" id="{5C881274-42D6-431F-AB22-6B81D75C5267}"/>
                </a:ext>
              </a:extLst>
            </p:cNvPr>
            <p:cNvSpPr/>
            <p:nvPr/>
          </p:nvSpPr>
          <p:spPr>
            <a:xfrm>
              <a:off x="-159879" y="3757361"/>
              <a:ext cx="771525" cy="447675"/>
            </a:xfrm>
            <a:custGeom>
              <a:avLst/>
              <a:gdLst/>
              <a:ahLst/>
              <a:cxnLst/>
              <a:rect l="0" t="0" r="0" b="0"/>
              <a:pathLst>
                <a:path w="771525" h="447675">
                  <a:moveTo>
                    <a:pt x="21431" y="224314"/>
                  </a:moveTo>
                  <a:lnTo>
                    <a:pt x="389096" y="428149"/>
                  </a:lnTo>
                  <a:lnTo>
                    <a:pt x="756761" y="224314"/>
                  </a:lnTo>
                  <a:lnTo>
                    <a:pt x="389096"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934987B8-FDBB-4535-AC15-33226EC95577}"/>
                </a:ext>
              </a:extLst>
            </p:cNvPr>
            <p:cNvSpPr/>
            <p:nvPr/>
          </p:nvSpPr>
          <p:spPr>
            <a:xfrm>
              <a:off x="-159879" y="3960244"/>
              <a:ext cx="409575" cy="647700"/>
            </a:xfrm>
            <a:custGeom>
              <a:avLst/>
              <a:gdLst/>
              <a:ahLst/>
              <a:cxnLst/>
              <a:rect l="0" t="0" r="0" b="0"/>
              <a:pathLst>
                <a:path w="409575" h="647700">
                  <a:moveTo>
                    <a:pt x="21431" y="21431"/>
                  </a:moveTo>
                  <a:lnTo>
                    <a:pt x="21431" y="428149"/>
                  </a:lnTo>
                  <a:lnTo>
                    <a:pt x="389096" y="631984"/>
                  </a:lnTo>
                  <a:lnTo>
                    <a:pt x="389096"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7" name="Freeform: Shape 126">
              <a:extLst>
                <a:ext uri="{FF2B5EF4-FFF2-40B4-BE49-F238E27FC236}">
                  <a16:creationId xmlns:a16="http://schemas.microsoft.com/office/drawing/2014/main" id="{E462DBC9-ED38-48DD-B4AA-F3728402275B}"/>
                </a:ext>
              </a:extLst>
            </p:cNvPr>
            <p:cNvSpPr/>
            <p:nvPr/>
          </p:nvSpPr>
          <p:spPr>
            <a:xfrm>
              <a:off x="207786" y="3960244"/>
              <a:ext cx="409575" cy="647700"/>
            </a:xfrm>
            <a:custGeom>
              <a:avLst/>
              <a:gdLst/>
              <a:ahLst/>
              <a:cxnLst/>
              <a:rect l="0" t="0" r="0" b="0"/>
              <a:pathLst>
                <a:path w="409575" h="647700">
                  <a:moveTo>
                    <a:pt x="389096" y="21431"/>
                  </a:moveTo>
                  <a:lnTo>
                    <a:pt x="389096" y="428149"/>
                  </a:lnTo>
                  <a:lnTo>
                    <a:pt x="21431" y="631984"/>
                  </a:lnTo>
                  <a:lnTo>
                    <a:pt x="21431"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28" name="Group 127">
            <a:extLst>
              <a:ext uri="{FF2B5EF4-FFF2-40B4-BE49-F238E27FC236}">
                <a16:creationId xmlns:a16="http://schemas.microsoft.com/office/drawing/2014/main" id="{BCB2F4AE-CFA6-43AD-8B02-35E55082916B}"/>
              </a:ext>
            </a:extLst>
          </p:cNvPr>
          <p:cNvGrpSpPr/>
          <p:nvPr/>
        </p:nvGrpSpPr>
        <p:grpSpPr>
          <a:xfrm>
            <a:off x="8605806" y="5016165"/>
            <a:ext cx="290940" cy="318394"/>
            <a:chOff x="-159879" y="3757361"/>
            <a:chExt cx="777240" cy="850583"/>
          </a:xfrm>
        </p:grpSpPr>
        <p:sp>
          <p:nvSpPr>
            <p:cNvPr id="129" name="Freeform: Shape 128">
              <a:extLst>
                <a:ext uri="{FF2B5EF4-FFF2-40B4-BE49-F238E27FC236}">
                  <a16:creationId xmlns:a16="http://schemas.microsoft.com/office/drawing/2014/main" id="{55D23931-2193-47A5-8F5F-D32F0AEC2A12}"/>
                </a:ext>
              </a:extLst>
            </p:cNvPr>
            <p:cNvSpPr/>
            <p:nvPr/>
          </p:nvSpPr>
          <p:spPr>
            <a:xfrm>
              <a:off x="-159879" y="3757361"/>
              <a:ext cx="771525" cy="447675"/>
            </a:xfrm>
            <a:custGeom>
              <a:avLst/>
              <a:gdLst/>
              <a:ahLst/>
              <a:cxnLst/>
              <a:rect l="0" t="0" r="0" b="0"/>
              <a:pathLst>
                <a:path w="771525" h="447675">
                  <a:moveTo>
                    <a:pt x="21431" y="224314"/>
                  </a:moveTo>
                  <a:lnTo>
                    <a:pt x="389096" y="428149"/>
                  </a:lnTo>
                  <a:lnTo>
                    <a:pt x="756761" y="224314"/>
                  </a:lnTo>
                  <a:lnTo>
                    <a:pt x="389096"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0" name="Freeform: Shape 129">
              <a:extLst>
                <a:ext uri="{FF2B5EF4-FFF2-40B4-BE49-F238E27FC236}">
                  <a16:creationId xmlns:a16="http://schemas.microsoft.com/office/drawing/2014/main" id="{0D6FFE43-6FA4-4FAC-B2CD-42E6530543CC}"/>
                </a:ext>
              </a:extLst>
            </p:cNvPr>
            <p:cNvSpPr/>
            <p:nvPr/>
          </p:nvSpPr>
          <p:spPr>
            <a:xfrm>
              <a:off x="-159879" y="3960244"/>
              <a:ext cx="409575" cy="647700"/>
            </a:xfrm>
            <a:custGeom>
              <a:avLst/>
              <a:gdLst/>
              <a:ahLst/>
              <a:cxnLst/>
              <a:rect l="0" t="0" r="0" b="0"/>
              <a:pathLst>
                <a:path w="409575" h="647700">
                  <a:moveTo>
                    <a:pt x="21431" y="21431"/>
                  </a:moveTo>
                  <a:lnTo>
                    <a:pt x="21431" y="428149"/>
                  </a:lnTo>
                  <a:lnTo>
                    <a:pt x="389096" y="631984"/>
                  </a:lnTo>
                  <a:lnTo>
                    <a:pt x="389096"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1" name="Freeform: Shape 130">
              <a:extLst>
                <a:ext uri="{FF2B5EF4-FFF2-40B4-BE49-F238E27FC236}">
                  <a16:creationId xmlns:a16="http://schemas.microsoft.com/office/drawing/2014/main" id="{CA746581-E84F-4B9C-948C-89DEC22364D9}"/>
                </a:ext>
              </a:extLst>
            </p:cNvPr>
            <p:cNvSpPr/>
            <p:nvPr/>
          </p:nvSpPr>
          <p:spPr>
            <a:xfrm>
              <a:off x="207786" y="3960244"/>
              <a:ext cx="409575" cy="647700"/>
            </a:xfrm>
            <a:custGeom>
              <a:avLst/>
              <a:gdLst/>
              <a:ahLst/>
              <a:cxnLst/>
              <a:rect l="0" t="0" r="0" b="0"/>
              <a:pathLst>
                <a:path w="409575" h="647700">
                  <a:moveTo>
                    <a:pt x="389096" y="21431"/>
                  </a:moveTo>
                  <a:lnTo>
                    <a:pt x="389096" y="428149"/>
                  </a:lnTo>
                  <a:lnTo>
                    <a:pt x="21431" y="631984"/>
                  </a:lnTo>
                  <a:lnTo>
                    <a:pt x="21431"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32" name="Group 131">
            <a:extLst>
              <a:ext uri="{FF2B5EF4-FFF2-40B4-BE49-F238E27FC236}">
                <a16:creationId xmlns:a16="http://schemas.microsoft.com/office/drawing/2014/main" id="{2355457C-2B0C-4ECF-AA16-ACFFB04AB3FB}"/>
              </a:ext>
            </a:extLst>
          </p:cNvPr>
          <p:cNvGrpSpPr/>
          <p:nvPr/>
        </p:nvGrpSpPr>
        <p:grpSpPr>
          <a:xfrm>
            <a:off x="9982459" y="5016165"/>
            <a:ext cx="290940" cy="318394"/>
            <a:chOff x="-159879" y="3757361"/>
            <a:chExt cx="777240" cy="850583"/>
          </a:xfrm>
        </p:grpSpPr>
        <p:sp>
          <p:nvSpPr>
            <p:cNvPr id="133" name="Freeform: Shape 132">
              <a:extLst>
                <a:ext uri="{FF2B5EF4-FFF2-40B4-BE49-F238E27FC236}">
                  <a16:creationId xmlns:a16="http://schemas.microsoft.com/office/drawing/2014/main" id="{B38C4D16-D694-4A46-A16E-A15900260833}"/>
                </a:ext>
              </a:extLst>
            </p:cNvPr>
            <p:cNvSpPr/>
            <p:nvPr/>
          </p:nvSpPr>
          <p:spPr>
            <a:xfrm>
              <a:off x="-159879" y="3757361"/>
              <a:ext cx="771525" cy="447675"/>
            </a:xfrm>
            <a:custGeom>
              <a:avLst/>
              <a:gdLst/>
              <a:ahLst/>
              <a:cxnLst/>
              <a:rect l="0" t="0" r="0" b="0"/>
              <a:pathLst>
                <a:path w="771525" h="447675">
                  <a:moveTo>
                    <a:pt x="21431" y="224314"/>
                  </a:moveTo>
                  <a:lnTo>
                    <a:pt x="389096" y="428149"/>
                  </a:lnTo>
                  <a:lnTo>
                    <a:pt x="756761" y="224314"/>
                  </a:lnTo>
                  <a:lnTo>
                    <a:pt x="389096"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4" name="Freeform: Shape 133">
              <a:extLst>
                <a:ext uri="{FF2B5EF4-FFF2-40B4-BE49-F238E27FC236}">
                  <a16:creationId xmlns:a16="http://schemas.microsoft.com/office/drawing/2014/main" id="{5FF51D38-5353-43C9-8405-5AA96D2D2DFE}"/>
                </a:ext>
              </a:extLst>
            </p:cNvPr>
            <p:cNvSpPr/>
            <p:nvPr/>
          </p:nvSpPr>
          <p:spPr>
            <a:xfrm>
              <a:off x="-159879" y="3960244"/>
              <a:ext cx="409575" cy="647700"/>
            </a:xfrm>
            <a:custGeom>
              <a:avLst/>
              <a:gdLst/>
              <a:ahLst/>
              <a:cxnLst/>
              <a:rect l="0" t="0" r="0" b="0"/>
              <a:pathLst>
                <a:path w="409575" h="647700">
                  <a:moveTo>
                    <a:pt x="21431" y="21431"/>
                  </a:moveTo>
                  <a:lnTo>
                    <a:pt x="21431" y="428149"/>
                  </a:lnTo>
                  <a:lnTo>
                    <a:pt x="389096" y="631984"/>
                  </a:lnTo>
                  <a:lnTo>
                    <a:pt x="389096"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5" name="Freeform: Shape 134">
              <a:extLst>
                <a:ext uri="{FF2B5EF4-FFF2-40B4-BE49-F238E27FC236}">
                  <a16:creationId xmlns:a16="http://schemas.microsoft.com/office/drawing/2014/main" id="{662B7310-83D3-431B-AAE3-7361E545167D}"/>
                </a:ext>
              </a:extLst>
            </p:cNvPr>
            <p:cNvSpPr/>
            <p:nvPr/>
          </p:nvSpPr>
          <p:spPr>
            <a:xfrm>
              <a:off x="207786" y="3960244"/>
              <a:ext cx="409575" cy="647700"/>
            </a:xfrm>
            <a:custGeom>
              <a:avLst/>
              <a:gdLst/>
              <a:ahLst/>
              <a:cxnLst/>
              <a:rect l="0" t="0" r="0" b="0"/>
              <a:pathLst>
                <a:path w="409575" h="647700">
                  <a:moveTo>
                    <a:pt x="389096" y="21431"/>
                  </a:moveTo>
                  <a:lnTo>
                    <a:pt x="389096" y="428149"/>
                  </a:lnTo>
                  <a:lnTo>
                    <a:pt x="21431" y="631984"/>
                  </a:lnTo>
                  <a:lnTo>
                    <a:pt x="21431"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EA0ACBE-8A53-45B5-9CDA-AF69720D6CBB}"/>
              </a:ext>
            </a:extLst>
          </p:cNvPr>
          <p:cNvGrpSpPr/>
          <p:nvPr/>
        </p:nvGrpSpPr>
        <p:grpSpPr>
          <a:xfrm>
            <a:off x="6896969" y="5923593"/>
            <a:ext cx="241939" cy="244454"/>
            <a:chOff x="882651" y="200026"/>
            <a:chExt cx="763587" cy="771525"/>
          </a:xfrm>
        </p:grpSpPr>
        <p:sp>
          <p:nvSpPr>
            <p:cNvPr id="9" name="Freeform 5">
              <a:extLst>
                <a:ext uri="{FF2B5EF4-FFF2-40B4-BE49-F238E27FC236}">
                  <a16:creationId xmlns:a16="http://schemas.microsoft.com/office/drawing/2014/main" id="{61AB900A-2ACD-42B8-B8F6-B2F0248512A6}"/>
                </a:ext>
              </a:extLst>
            </p:cNvPr>
            <p:cNvSpPr>
              <a:spLocks/>
            </p:cNvSpPr>
            <p:nvPr/>
          </p:nvSpPr>
          <p:spPr bwMode="auto">
            <a:xfrm>
              <a:off x="1252538" y="200026"/>
              <a:ext cx="393700" cy="354013"/>
            </a:xfrm>
            <a:custGeom>
              <a:avLst/>
              <a:gdLst>
                <a:gd name="T0" fmla="*/ 139 w 139"/>
                <a:gd name="T1" fmla="*/ 0 h 125"/>
                <a:gd name="T2" fmla="*/ 0 w 139"/>
                <a:gd name="T3" fmla="*/ 21 h 125"/>
                <a:gd name="T4" fmla="*/ 0 w 139"/>
                <a:gd name="T5" fmla="*/ 125 h 125"/>
                <a:gd name="T6" fmla="*/ 139 w 139"/>
                <a:gd name="T7" fmla="*/ 124 h 125"/>
                <a:gd name="T8" fmla="*/ 139 w 139"/>
                <a:gd name="T9" fmla="*/ 0 h 125"/>
              </a:gdLst>
              <a:ahLst/>
              <a:cxnLst>
                <a:cxn ang="0">
                  <a:pos x="T0" y="T1"/>
                </a:cxn>
                <a:cxn ang="0">
                  <a:pos x="T2" y="T3"/>
                </a:cxn>
                <a:cxn ang="0">
                  <a:pos x="T4" y="T5"/>
                </a:cxn>
                <a:cxn ang="0">
                  <a:pos x="T6" y="T7"/>
                </a:cxn>
                <a:cxn ang="0">
                  <a:pos x="T8" y="T9"/>
                </a:cxn>
              </a:cxnLst>
              <a:rect l="0" t="0" r="r" b="b"/>
              <a:pathLst>
                <a:path w="139" h="125">
                  <a:moveTo>
                    <a:pt x="139" y="0"/>
                  </a:moveTo>
                  <a:cubicBezTo>
                    <a:pt x="93" y="7"/>
                    <a:pt x="46" y="14"/>
                    <a:pt x="0" y="21"/>
                  </a:cubicBezTo>
                  <a:cubicBezTo>
                    <a:pt x="0" y="55"/>
                    <a:pt x="0" y="90"/>
                    <a:pt x="0" y="125"/>
                  </a:cubicBezTo>
                  <a:cubicBezTo>
                    <a:pt x="46" y="124"/>
                    <a:pt x="93" y="124"/>
                    <a:pt x="139" y="124"/>
                  </a:cubicBezTo>
                  <a:cubicBezTo>
                    <a:pt x="139" y="82"/>
                    <a:pt x="139" y="41"/>
                    <a:pt x="139" y="0"/>
                  </a:cubicBez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 name="Freeform 6">
              <a:extLst>
                <a:ext uri="{FF2B5EF4-FFF2-40B4-BE49-F238E27FC236}">
                  <a16:creationId xmlns:a16="http://schemas.microsoft.com/office/drawing/2014/main" id="{E1996704-C031-44EF-96C5-ABC05887C674}"/>
                </a:ext>
              </a:extLst>
            </p:cNvPr>
            <p:cNvSpPr>
              <a:spLocks/>
            </p:cNvSpPr>
            <p:nvPr/>
          </p:nvSpPr>
          <p:spPr bwMode="auto">
            <a:xfrm>
              <a:off x="882651" y="265113"/>
              <a:ext cx="296863" cy="288925"/>
            </a:xfrm>
            <a:custGeom>
              <a:avLst/>
              <a:gdLst>
                <a:gd name="T0" fmla="*/ 105 w 105"/>
                <a:gd name="T1" fmla="*/ 0 h 102"/>
                <a:gd name="T2" fmla="*/ 0 w 105"/>
                <a:gd name="T3" fmla="*/ 14 h 102"/>
                <a:gd name="T4" fmla="*/ 0 w 105"/>
                <a:gd name="T5" fmla="*/ 102 h 102"/>
                <a:gd name="T6" fmla="*/ 8 w 105"/>
                <a:gd name="T7" fmla="*/ 102 h 102"/>
                <a:gd name="T8" fmla="*/ 103 w 105"/>
                <a:gd name="T9" fmla="*/ 102 h 102"/>
                <a:gd name="T10" fmla="*/ 105 w 105"/>
                <a:gd name="T11" fmla="*/ 102 h 102"/>
                <a:gd name="T12" fmla="*/ 105 w 105"/>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05" h="102">
                  <a:moveTo>
                    <a:pt x="105" y="0"/>
                  </a:moveTo>
                  <a:cubicBezTo>
                    <a:pt x="70" y="4"/>
                    <a:pt x="35" y="9"/>
                    <a:pt x="0" y="14"/>
                  </a:cubicBezTo>
                  <a:cubicBezTo>
                    <a:pt x="0" y="102"/>
                    <a:pt x="0" y="102"/>
                    <a:pt x="0" y="102"/>
                  </a:cubicBezTo>
                  <a:cubicBezTo>
                    <a:pt x="2" y="102"/>
                    <a:pt x="5" y="102"/>
                    <a:pt x="8" y="102"/>
                  </a:cubicBezTo>
                  <a:cubicBezTo>
                    <a:pt x="39" y="102"/>
                    <a:pt x="71" y="102"/>
                    <a:pt x="103" y="102"/>
                  </a:cubicBezTo>
                  <a:cubicBezTo>
                    <a:pt x="103" y="102"/>
                    <a:pt x="104" y="102"/>
                    <a:pt x="105" y="102"/>
                  </a:cubicBezTo>
                  <a:cubicBezTo>
                    <a:pt x="105" y="68"/>
                    <a:pt x="105" y="34"/>
                    <a:pt x="105" y="0"/>
                  </a:cubicBez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 name="Freeform 7">
              <a:extLst>
                <a:ext uri="{FF2B5EF4-FFF2-40B4-BE49-F238E27FC236}">
                  <a16:creationId xmlns:a16="http://schemas.microsoft.com/office/drawing/2014/main" id="{91C88A70-C074-4511-A1CD-43EB36E96D73}"/>
                </a:ext>
              </a:extLst>
            </p:cNvPr>
            <p:cNvSpPr>
              <a:spLocks/>
            </p:cNvSpPr>
            <p:nvPr/>
          </p:nvSpPr>
          <p:spPr bwMode="auto">
            <a:xfrm>
              <a:off x="882651" y="620713"/>
              <a:ext cx="296863" cy="288925"/>
            </a:xfrm>
            <a:custGeom>
              <a:avLst/>
              <a:gdLst>
                <a:gd name="T0" fmla="*/ 10 w 105"/>
                <a:gd name="T1" fmla="*/ 0 h 102"/>
                <a:gd name="T2" fmla="*/ 0 w 105"/>
                <a:gd name="T3" fmla="*/ 0 h 102"/>
                <a:gd name="T4" fmla="*/ 0 w 105"/>
                <a:gd name="T5" fmla="*/ 88 h 102"/>
                <a:gd name="T6" fmla="*/ 105 w 105"/>
                <a:gd name="T7" fmla="*/ 102 h 102"/>
                <a:gd name="T8" fmla="*/ 105 w 105"/>
                <a:gd name="T9" fmla="*/ 0 h 102"/>
                <a:gd name="T10" fmla="*/ 100 w 105"/>
                <a:gd name="T11" fmla="*/ 0 h 102"/>
                <a:gd name="T12" fmla="*/ 10 w 105"/>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05" h="102">
                  <a:moveTo>
                    <a:pt x="10" y="0"/>
                  </a:moveTo>
                  <a:cubicBezTo>
                    <a:pt x="7" y="0"/>
                    <a:pt x="3" y="0"/>
                    <a:pt x="0" y="0"/>
                  </a:cubicBezTo>
                  <a:cubicBezTo>
                    <a:pt x="0" y="88"/>
                    <a:pt x="0" y="88"/>
                    <a:pt x="0" y="88"/>
                  </a:cubicBezTo>
                  <a:cubicBezTo>
                    <a:pt x="35" y="93"/>
                    <a:pt x="70" y="97"/>
                    <a:pt x="105" y="102"/>
                  </a:cubicBezTo>
                  <a:cubicBezTo>
                    <a:pt x="105" y="68"/>
                    <a:pt x="105" y="34"/>
                    <a:pt x="105" y="0"/>
                  </a:cubicBezTo>
                  <a:cubicBezTo>
                    <a:pt x="103" y="0"/>
                    <a:pt x="102" y="0"/>
                    <a:pt x="100" y="0"/>
                  </a:cubicBezTo>
                  <a:cubicBezTo>
                    <a:pt x="70" y="0"/>
                    <a:pt x="40" y="0"/>
                    <a:pt x="10" y="0"/>
                  </a:cubicBez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 name="Freeform 8">
              <a:extLst>
                <a:ext uri="{FF2B5EF4-FFF2-40B4-BE49-F238E27FC236}">
                  <a16:creationId xmlns:a16="http://schemas.microsoft.com/office/drawing/2014/main" id="{0F17B6E0-B4FC-412B-84C3-59385F7CA6CD}"/>
                </a:ext>
              </a:extLst>
            </p:cNvPr>
            <p:cNvSpPr>
              <a:spLocks/>
            </p:cNvSpPr>
            <p:nvPr/>
          </p:nvSpPr>
          <p:spPr bwMode="auto">
            <a:xfrm>
              <a:off x="1249363" y="623888"/>
              <a:ext cx="396875" cy="347663"/>
            </a:xfrm>
            <a:custGeom>
              <a:avLst/>
              <a:gdLst>
                <a:gd name="T0" fmla="*/ 140 w 140"/>
                <a:gd name="T1" fmla="*/ 0 h 123"/>
                <a:gd name="T2" fmla="*/ 0 w 140"/>
                <a:gd name="T3" fmla="*/ 0 h 123"/>
                <a:gd name="T4" fmla="*/ 1 w 140"/>
                <a:gd name="T5" fmla="*/ 103 h 123"/>
                <a:gd name="T6" fmla="*/ 140 w 140"/>
                <a:gd name="T7" fmla="*/ 123 h 123"/>
                <a:gd name="T8" fmla="*/ 140 w 140"/>
                <a:gd name="T9" fmla="*/ 0 h 123"/>
              </a:gdLst>
              <a:ahLst/>
              <a:cxnLst>
                <a:cxn ang="0">
                  <a:pos x="T0" y="T1"/>
                </a:cxn>
                <a:cxn ang="0">
                  <a:pos x="T2" y="T3"/>
                </a:cxn>
                <a:cxn ang="0">
                  <a:pos x="T4" y="T5"/>
                </a:cxn>
                <a:cxn ang="0">
                  <a:pos x="T6" y="T7"/>
                </a:cxn>
                <a:cxn ang="0">
                  <a:pos x="T8" y="T9"/>
                </a:cxn>
              </a:cxnLst>
              <a:rect l="0" t="0" r="r" b="b"/>
              <a:pathLst>
                <a:path w="140" h="123">
                  <a:moveTo>
                    <a:pt x="140" y="0"/>
                  </a:moveTo>
                  <a:cubicBezTo>
                    <a:pt x="94" y="0"/>
                    <a:pt x="47" y="0"/>
                    <a:pt x="0" y="0"/>
                  </a:cubicBezTo>
                  <a:cubicBezTo>
                    <a:pt x="0" y="34"/>
                    <a:pt x="0" y="69"/>
                    <a:pt x="1" y="103"/>
                  </a:cubicBezTo>
                  <a:cubicBezTo>
                    <a:pt x="47" y="109"/>
                    <a:pt x="94" y="116"/>
                    <a:pt x="140" y="123"/>
                  </a:cubicBezTo>
                  <a:cubicBezTo>
                    <a:pt x="140" y="82"/>
                    <a:pt x="140" y="41"/>
                    <a:pt x="140" y="0"/>
                  </a:cubicBez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78" name="Group 77">
            <a:extLst>
              <a:ext uri="{FF2B5EF4-FFF2-40B4-BE49-F238E27FC236}">
                <a16:creationId xmlns:a16="http://schemas.microsoft.com/office/drawing/2014/main" id="{50EDEA7C-69F6-4CD3-905C-F5CB76F47430}"/>
              </a:ext>
            </a:extLst>
          </p:cNvPr>
          <p:cNvGrpSpPr/>
          <p:nvPr/>
        </p:nvGrpSpPr>
        <p:grpSpPr>
          <a:xfrm>
            <a:off x="6920760" y="5528431"/>
            <a:ext cx="140538" cy="143363"/>
            <a:chOff x="893763" y="-434975"/>
            <a:chExt cx="869950" cy="869950"/>
          </a:xfrm>
        </p:grpSpPr>
        <p:sp>
          <p:nvSpPr>
            <p:cNvPr id="17" name="Freeform 12">
              <a:extLst>
                <a:ext uri="{FF2B5EF4-FFF2-40B4-BE49-F238E27FC236}">
                  <a16:creationId xmlns:a16="http://schemas.microsoft.com/office/drawing/2014/main" id="{5813B93D-2696-463A-BED6-C1E06D8AA71B}"/>
                </a:ext>
              </a:extLst>
            </p:cNvPr>
            <p:cNvSpPr>
              <a:spLocks/>
            </p:cNvSpPr>
            <p:nvPr/>
          </p:nvSpPr>
          <p:spPr bwMode="auto">
            <a:xfrm>
              <a:off x="1158142" y="-179534"/>
              <a:ext cx="345953" cy="359073"/>
            </a:xfrm>
            <a:custGeom>
              <a:avLst/>
              <a:gdLst>
                <a:gd name="T0" fmla="*/ 125 w 142"/>
                <a:gd name="T1" fmla="*/ 146 h 146"/>
                <a:gd name="T2" fmla="*/ 18 w 142"/>
                <a:gd name="T3" fmla="*/ 146 h 146"/>
                <a:gd name="T4" fmla="*/ 0 w 142"/>
                <a:gd name="T5" fmla="*/ 128 h 146"/>
                <a:gd name="T6" fmla="*/ 0 w 142"/>
                <a:gd name="T7" fmla="*/ 19 h 146"/>
                <a:gd name="T8" fmla="*/ 18 w 142"/>
                <a:gd name="T9" fmla="*/ 0 h 146"/>
                <a:gd name="T10" fmla="*/ 125 w 142"/>
                <a:gd name="T11" fmla="*/ 0 h 146"/>
                <a:gd name="T12" fmla="*/ 142 w 142"/>
                <a:gd name="T13" fmla="*/ 19 h 146"/>
                <a:gd name="T14" fmla="*/ 142 w 142"/>
                <a:gd name="T15" fmla="*/ 128 h 146"/>
                <a:gd name="T16" fmla="*/ 125 w 142"/>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6">
                  <a:moveTo>
                    <a:pt x="125" y="146"/>
                  </a:moveTo>
                  <a:cubicBezTo>
                    <a:pt x="18" y="146"/>
                    <a:pt x="18" y="146"/>
                    <a:pt x="18" y="146"/>
                  </a:cubicBezTo>
                  <a:cubicBezTo>
                    <a:pt x="8" y="146"/>
                    <a:pt x="0" y="138"/>
                    <a:pt x="0" y="128"/>
                  </a:cubicBezTo>
                  <a:cubicBezTo>
                    <a:pt x="0" y="19"/>
                    <a:pt x="0" y="19"/>
                    <a:pt x="0" y="19"/>
                  </a:cubicBezTo>
                  <a:cubicBezTo>
                    <a:pt x="0" y="9"/>
                    <a:pt x="8" y="0"/>
                    <a:pt x="18" y="0"/>
                  </a:cubicBezTo>
                  <a:cubicBezTo>
                    <a:pt x="125" y="0"/>
                    <a:pt x="125" y="0"/>
                    <a:pt x="125" y="0"/>
                  </a:cubicBezTo>
                  <a:cubicBezTo>
                    <a:pt x="134" y="0"/>
                    <a:pt x="142" y="9"/>
                    <a:pt x="142" y="19"/>
                  </a:cubicBezTo>
                  <a:cubicBezTo>
                    <a:pt x="142" y="128"/>
                    <a:pt x="142" y="128"/>
                    <a:pt x="142" y="128"/>
                  </a:cubicBezTo>
                  <a:cubicBezTo>
                    <a:pt x="142" y="138"/>
                    <a:pt x="134" y="146"/>
                    <a:pt x="125" y="146"/>
                  </a:cubicBez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 name="Rectangle 13">
              <a:extLst>
                <a:ext uri="{FF2B5EF4-FFF2-40B4-BE49-F238E27FC236}">
                  <a16:creationId xmlns:a16="http://schemas.microsoft.com/office/drawing/2014/main" id="{15A123DA-69A5-4658-AFC4-C9135DEA0886}"/>
                </a:ext>
              </a:extLst>
            </p:cNvPr>
            <p:cNvSpPr>
              <a:spLocks noChangeArrowheads="1"/>
            </p:cNvSpPr>
            <p:nvPr/>
          </p:nvSpPr>
          <p:spPr bwMode="auto">
            <a:xfrm>
              <a:off x="1006475" y="-325438"/>
              <a:ext cx="641350" cy="650876"/>
            </a:xfrm>
            <a:prstGeom prst="rect">
              <a:avLst/>
            </a:pr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5" name="Line 14">
              <a:extLst>
                <a:ext uri="{FF2B5EF4-FFF2-40B4-BE49-F238E27FC236}">
                  <a16:creationId xmlns:a16="http://schemas.microsoft.com/office/drawing/2014/main" id="{423C41F9-1405-4C4C-B51C-F4E24B021195}"/>
                </a:ext>
              </a:extLst>
            </p:cNvPr>
            <p:cNvSpPr>
              <a:spLocks noChangeShapeType="1"/>
            </p:cNvSpPr>
            <p:nvPr/>
          </p:nvSpPr>
          <p:spPr bwMode="auto">
            <a:xfrm flipV="1">
              <a:off x="1119188" y="-434975"/>
              <a:ext cx="0" cy="98425"/>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1" name="Line 15">
              <a:extLst>
                <a:ext uri="{FF2B5EF4-FFF2-40B4-BE49-F238E27FC236}">
                  <a16:creationId xmlns:a16="http://schemas.microsoft.com/office/drawing/2014/main" id="{25DA60EF-0F97-4BE0-B8EE-866E6D0ACC00}"/>
                </a:ext>
              </a:extLst>
            </p:cNvPr>
            <p:cNvSpPr>
              <a:spLocks noChangeShapeType="1"/>
            </p:cNvSpPr>
            <p:nvPr/>
          </p:nvSpPr>
          <p:spPr bwMode="auto">
            <a:xfrm flipV="1">
              <a:off x="1325563" y="-434975"/>
              <a:ext cx="0" cy="98425"/>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2" name="Line 16">
              <a:extLst>
                <a:ext uri="{FF2B5EF4-FFF2-40B4-BE49-F238E27FC236}">
                  <a16:creationId xmlns:a16="http://schemas.microsoft.com/office/drawing/2014/main" id="{F4116E0F-77E6-46BF-8619-6C793424B931}"/>
                </a:ext>
              </a:extLst>
            </p:cNvPr>
            <p:cNvSpPr>
              <a:spLocks noChangeShapeType="1"/>
            </p:cNvSpPr>
            <p:nvPr/>
          </p:nvSpPr>
          <p:spPr bwMode="auto">
            <a:xfrm flipV="1">
              <a:off x="1531938" y="-434975"/>
              <a:ext cx="0" cy="98425"/>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3" name="Line 17">
              <a:extLst>
                <a:ext uri="{FF2B5EF4-FFF2-40B4-BE49-F238E27FC236}">
                  <a16:creationId xmlns:a16="http://schemas.microsoft.com/office/drawing/2014/main" id="{9501C936-6D80-480C-8AAA-54AF5189946D}"/>
                </a:ext>
              </a:extLst>
            </p:cNvPr>
            <p:cNvSpPr>
              <a:spLocks noChangeShapeType="1"/>
            </p:cNvSpPr>
            <p:nvPr/>
          </p:nvSpPr>
          <p:spPr bwMode="auto">
            <a:xfrm flipV="1">
              <a:off x="1119188" y="333375"/>
              <a:ext cx="0" cy="10160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6" name="Line 18">
              <a:extLst>
                <a:ext uri="{FF2B5EF4-FFF2-40B4-BE49-F238E27FC236}">
                  <a16:creationId xmlns:a16="http://schemas.microsoft.com/office/drawing/2014/main" id="{9A691911-DC76-426E-A5FD-EF5BED56F884}"/>
                </a:ext>
              </a:extLst>
            </p:cNvPr>
            <p:cNvSpPr>
              <a:spLocks noChangeShapeType="1"/>
            </p:cNvSpPr>
            <p:nvPr/>
          </p:nvSpPr>
          <p:spPr bwMode="auto">
            <a:xfrm flipV="1">
              <a:off x="1325563" y="333375"/>
              <a:ext cx="0" cy="10160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4" name="Line 19">
              <a:extLst>
                <a:ext uri="{FF2B5EF4-FFF2-40B4-BE49-F238E27FC236}">
                  <a16:creationId xmlns:a16="http://schemas.microsoft.com/office/drawing/2014/main" id="{95351014-8F39-4028-8EF2-C6538B9A34F5}"/>
                </a:ext>
              </a:extLst>
            </p:cNvPr>
            <p:cNvSpPr>
              <a:spLocks noChangeShapeType="1"/>
            </p:cNvSpPr>
            <p:nvPr/>
          </p:nvSpPr>
          <p:spPr bwMode="auto">
            <a:xfrm flipV="1">
              <a:off x="1531938" y="333375"/>
              <a:ext cx="0" cy="10160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7" name="Line 20">
              <a:extLst>
                <a:ext uri="{FF2B5EF4-FFF2-40B4-BE49-F238E27FC236}">
                  <a16:creationId xmlns:a16="http://schemas.microsoft.com/office/drawing/2014/main" id="{49CF9260-D4BF-4D70-B95A-4F7D92C856FE}"/>
                </a:ext>
              </a:extLst>
            </p:cNvPr>
            <p:cNvSpPr>
              <a:spLocks noChangeShapeType="1"/>
            </p:cNvSpPr>
            <p:nvPr/>
          </p:nvSpPr>
          <p:spPr bwMode="auto">
            <a:xfrm>
              <a:off x="1662113" y="-206375"/>
              <a:ext cx="1016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1" name="Line 22">
              <a:extLst>
                <a:ext uri="{FF2B5EF4-FFF2-40B4-BE49-F238E27FC236}">
                  <a16:creationId xmlns:a16="http://schemas.microsoft.com/office/drawing/2014/main" id="{FBA6336E-E33A-45E0-9B2C-2DD69368581B}"/>
                </a:ext>
              </a:extLst>
            </p:cNvPr>
            <p:cNvSpPr>
              <a:spLocks noChangeShapeType="1"/>
            </p:cNvSpPr>
            <p:nvPr/>
          </p:nvSpPr>
          <p:spPr bwMode="auto">
            <a:xfrm>
              <a:off x="1662113" y="0"/>
              <a:ext cx="1016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3" name="Line 23">
              <a:extLst>
                <a:ext uri="{FF2B5EF4-FFF2-40B4-BE49-F238E27FC236}">
                  <a16:creationId xmlns:a16="http://schemas.microsoft.com/office/drawing/2014/main" id="{C92308F8-B80F-4077-9262-648B575A285C}"/>
                </a:ext>
              </a:extLst>
            </p:cNvPr>
            <p:cNvSpPr>
              <a:spLocks noChangeShapeType="1"/>
            </p:cNvSpPr>
            <p:nvPr/>
          </p:nvSpPr>
          <p:spPr bwMode="auto">
            <a:xfrm>
              <a:off x="1662113" y="206375"/>
              <a:ext cx="1016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4" name="Line 24">
              <a:extLst>
                <a:ext uri="{FF2B5EF4-FFF2-40B4-BE49-F238E27FC236}">
                  <a16:creationId xmlns:a16="http://schemas.microsoft.com/office/drawing/2014/main" id="{7C584CE6-BBAC-4CB2-ACA4-1CF84C6C62B4}"/>
                </a:ext>
              </a:extLst>
            </p:cNvPr>
            <p:cNvSpPr>
              <a:spLocks noChangeShapeType="1"/>
            </p:cNvSpPr>
            <p:nvPr/>
          </p:nvSpPr>
          <p:spPr bwMode="auto">
            <a:xfrm>
              <a:off x="893763" y="-206375"/>
              <a:ext cx="9842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5" name="Line 25">
              <a:extLst>
                <a:ext uri="{FF2B5EF4-FFF2-40B4-BE49-F238E27FC236}">
                  <a16:creationId xmlns:a16="http://schemas.microsoft.com/office/drawing/2014/main" id="{DEC19865-0AED-44B7-AF04-57C2E6C72A40}"/>
                </a:ext>
              </a:extLst>
            </p:cNvPr>
            <p:cNvSpPr>
              <a:spLocks noChangeShapeType="1"/>
            </p:cNvSpPr>
            <p:nvPr/>
          </p:nvSpPr>
          <p:spPr bwMode="auto">
            <a:xfrm>
              <a:off x="893763" y="0"/>
              <a:ext cx="9842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7" name="Line 26">
              <a:extLst>
                <a:ext uri="{FF2B5EF4-FFF2-40B4-BE49-F238E27FC236}">
                  <a16:creationId xmlns:a16="http://schemas.microsoft.com/office/drawing/2014/main" id="{6AEBEC9A-4280-4EFC-9B27-F6C847579C4B}"/>
                </a:ext>
              </a:extLst>
            </p:cNvPr>
            <p:cNvSpPr>
              <a:spLocks noChangeShapeType="1"/>
            </p:cNvSpPr>
            <p:nvPr/>
          </p:nvSpPr>
          <p:spPr bwMode="auto">
            <a:xfrm>
              <a:off x="893763" y="206375"/>
              <a:ext cx="9842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38" name="Group 137">
            <a:extLst>
              <a:ext uri="{FF2B5EF4-FFF2-40B4-BE49-F238E27FC236}">
                <a16:creationId xmlns:a16="http://schemas.microsoft.com/office/drawing/2014/main" id="{435CDDAF-B27A-48A1-8EF8-87A9DBF2AEAB}"/>
              </a:ext>
            </a:extLst>
          </p:cNvPr>
          <p:cNvGrpSpPr/>
          <p:nvPr/>
        </p:nvGrpSpPr>
        <p:grpSpPr>
          <a:xfrm>
            <a:off x="8304528" y="5528431"/>
            <a:ext cx="140538" cy="143363"/>
            <a:chOff x="893763" y="-434975"/>
            <a:chExt cx="869950" cy="869950"/>
          </a:xfrm>
        </p:grpSpPr>
        <p:sp>
          <p:nvSpPr>
            <p:cNvPr id="139" name="Freeform 12">
              <a:extLst>
                <a:ext uri="{FF2B5EF4-FFF2-40B4-BE49-F238E27FC236}">
                  <a16:creationId xmlns:a16="http://schemas.microsoft.com/office/drawing/2014/main" id="{E7F830BA-5984-4BE4-B0BF-86D694048EF5}"/>
                </a:ext>
              </a:extLst>
            </p:cNvPr>
            <p:cNvSpPr>
              <a:spLocks/>
            </p:cNvSpPr>
            <p:nvPr/>
          </p:nvSpPr>
          <p:spPr bwMode="auto">
            <a:xfrm>
              <a:off x="1158142" y="-179534"/>
              <a:ext cx="345953" cy="359073"/>
            </a:xfrm>
            <a:custGeom>
              <a:avLst/>
              <a:gdLst>
                <a:gd name="T0" fmla="*/ 125 w 142"/>
                <a:gd name="T1" fmla="*/ 146 h 146"/>
                <a:gd name="T2" fmla="*/ 18 w 142"/>
                <a:gd name="T3" fmla="*/ 146 h 146"/>
                <a:gd name="T4" fmla="*/ 0 w 142"/>
                <a:gd name="T5" fmla="*/ 128 h 146"/>
                <a:gd name="T6" fmla="*/ 0 w 142"/>
                <a:gd name="T7" fmla="*/ 19 h 146"/>
                <a:gd name="T8" fmla="*/ 18 w 142"/>
                <a:gd name="T9" fmla="*/ 0 h 146"/>
                <a:gd name="T10" fmla="*/ 125 w 142"/>
                <a:gd name="T11" fmla="*/ 0 h 146"/>
                <a:gd name="T12" fmla="*/ 142 w 142"/>
                <a:gd name="T13" fmla="*/ 19 h 146"/>
                <a:gd name="T14" fmla="*/ 142 w 142"/>
                <a:gd name="T15" fmla="*/ 128 h 146"/>
                <a:gd name="T16" fmla="*/ 125 w 142"/>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6">
                  <a:moveTo>
                    <a:pt x="125" y="146"/>
                  </a:moveTo>
                  <a:cubicBezTo>
                    <a:pt x="18" y="146"/>
                    <a:pt x="18" y="146"/>
                    <a:pt x="18" y="146"/>
                  </a:cubicBezTo>
                  <a:cubicBezTo>
                    <a:pt x="8" y="146"/>
                    <a:pt x="0" y="138"/>
                    <a:pt x="0" y="128"/>
                  </a:cubicBezTo>
                  <a:cubicBezTo>
                    <a:pt x="0" y="19"/>
                    <a:pt x="0" y="19"/>
                    <a:pt x="0" y="19"/>
                  </a:cubicBezTo>
                  <a:cubicBezTo>
                    <a:pt x="0" y="9"/>
                    <a:pt x="8" y="0"/>
                    <a:pt x="18" y="0"/>
                  </a:cubicBezTo>
                  <a:cubicBezTo>
                    <a:pt x="125" y="0"/>
                    <a:pt x="125" y="0"/>
                    <a:pt x="125" y="0"/>
                  </a:cubicBezTo>
                  <a:cubicBezTo>
                    <a:pt x="134" y="0"/>
                    <a:pt x="142" y="9"/>
                    <a:pt x="142" y="19"/>
                  </a:cubicBezTo>
                  <a:cubicBezTo>
                    <a:pt x="142" y="128"/>
                    <a:pt x="142" y="128"/>
                    <a:pt x="142" y="128"/>
                  </a:cubicBezTo>
                  <a:cubicBezTo>
                    <a:pt x="142" y="138"/>
                    <a:pt x="134" y="146"/>
                    <a:pt x="125" y="146"/>
                  </a:cubicBez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0" name="Rectangle 13">
              <a:extLst>
                <a:ext uri="{FF2B5EF4-FFF2-40B4-BE49-F238E27FC236}">
                  <a16:creationId xmlns:a16="http://schemas.microsoft.com/office/drawing/2014/main" id="{55AF047E-43D5-41D0-A42A-EFB19BA3A36C}"/>
                </a:ext>
              </a:extLst>
            </p:cNvPr>
            <p:cNvSpPr>
              <a:spLocks noChangeArrowheads="1"/>
            </p:cNvSpPr>
            <p:nvPr/>
          </p:nvSpPr>
          <p:spPr bwMode="auto">
            <a:xfrm>
              <a:off x="1006475" y="-325438"/>
              <a:ext cx="641350" cy="650876"/>
            </a:xfrm>
            <a:prstGeom prst="rect">
              <a:avLst/>
            </a:pr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1" name="Line 14">
              <a:extLst>
                <a:ext uri="{FF2B5EF4-FFF2-40B4-BE49-F238E27FC236}">
                  <a16:creationId xmlns:a16="http://schemas.microsoft.com/office/drawing/2014/main" id="{D7BE00D2-66D4-400A-873D-ADBBEFE33E39}"/>
                </a:ext>
              </a:extLst>
            </p:cNvPr>
            <p:cNvSpPr>
              <a:spLocks noChangeShapeType="1"/>
            </p:cNvSpPr>
            <p:nvPr/>
          </p:nvSpPr>
          <p:spPr bwMode="auto">
            <a:xfrm flipV="1">
              <a:off x="1119188" y="-434975"/>
              <a:ext cx="0" cy="98425"/>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2" name="Line 15">
              <a:extLst>
                <a:ext uri="{FF2B5EF4-FFF2-40B4-BE49-F238E27FC236}">
                  <a16:creationId xmlns:a16="http://schemas.microsoft.com/office/drawing/2014/main" id="{47C450F5-8553-4740-BD08-60EE303CEDB6}"/>
                </a:ext>
              </a:extLst>
            </p:cNvPr>
            <p:cNvSpPr>
              <a:spLocks noChangeShapeType="1"/>
            </p:cNvSpPr>
            <p:nvPr/>
          </p:nvSpPr>
          <p:spPr bwMode="auto">
            <a:xfrm flipV="1">
              <a:off x="1325563" y="-434975"/>
              <a:ext cx="0" cy="98425"/>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3" name="Line 16">
              <a:extLst>
                <a:ext uri="{FF2B5EF4-FFF2-40B4-BE49-F238E27FC236}">
                  <a16:creationId xmlns:a16="http://schemas.microsoft.com/office/drawing/2014/main" id="{A6AF7E90-8AB1-4062-8D3D-5596FE5751DD}"/>
                </a:ext>
              </a:extLst>
            </p:cNvPr>
            <p:cNvSpPr>
              <a:spLocks noChangeShapeType="1"/>
            </p:cNvSpPr>
            <p:nvPr/>
          </p:nvSpPr>
          <p:spPr bwMode="auto">
            <a:xfrm flipV="1">
              <a:off x="1531938" y="-434975"/>
              <a:ext cx="0" cy="98425"/>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4" name="Line 17">
              <a:extLst>
                <a:ext uri="{FF2B5EF4-FFF2-40B4-BE49-F238E27FC236}">
                  <a16:creationId xmlns:a16="http://schemas.microsoft.com/office/drawing/2014/main" id="{1E4EBA6D-73EC-4BBA-8CB9-1DEA90900FA5}"/>
                </a:ext>
              </a:extLst>
            </p:cNvPr>
            <p:cNvSpPr>
              <a:spLocks noChangeShapeType="1"/>
            </p:cNvSpPr>
            <p:nvPr/>
          </p:nvSpPr>
          <p:spPr bwMode="auto">
            <a:xfrm flipV="1">
              <a:off x="1119188" y="333375"/>
              <a:ext cx="0" cy="10160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5" name="Line 18">
              <a:extLst>
                <a:ext uri="{FF2B5EF4-FFF2-40B4-BE49-F238E27FC236}">
                  <a16:creationId xmlns:a16="http://schemas.microsoft.com/office/drawing/2014/main" id="{072EAD15-63AC-4C35-85D1-8F663DB891BB}"/>
                </a:ext>
              </a:extLst>
            </p:cNvPr>
            <p:cNvSpPr>
              <a:spLocks noChangeShapeType="1"/>
            </p:cNvSpPr>
            <p:nvPr/>
          </p:nvSpPr>
          <p:spPr bwMode="auto">
            <a:xfrm flipV="1">
              <a:off x="1325563" y="333375"/>
              <a:ext cx="0" cy="10160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6" name="Line 19">
              <a:extLst>
                <a:ext uri="{FF2B5EF4-FFF2-40B4-BE49-F238E27FC236}">
                  <a16:creationId xmlns:a16="http://schemas.microsoft.com/office/drawing/2014/main" id="{080DB07C-12D1-4A4E-95C5-B11C21707DB0}"/>
                </a:ext>
              </a:extLst>
            </p:cNvPr>
            <p:cNvSpPr>
              <a:spLocks noChangeShapeType="1"/>
            </p:cNvSpPr>
            <p:nvPr/>
          </p:nvSpPr>
          <p:spPr bwMode="auto">
            <a:xfrm flipV="1">
              <a:off x="1531938" y="333375"/>
              <a:ext cx="0" cy="10160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7" name="Line 20">
              <a:extLst>
                <a:ext uri="{FF2B5EF4-FFF2-40B4-BE49-F238E27FC236}">
                  <a16:creationId xmlns:a16="http://schemas.microsoft.com/office/drawing/2014/main" id="{7EAC4E5F-EB24-4AAB-9B83-0F1A96F5E79F}"/>
                </a:ext>
              </a:extLst>
            </p:cNvPr>
            <p:cNvSpPr>
              <a:spLocks noChangeShapeType="1"/>
            </p:cNvSpPr>
            <p:nvPr/>
          </p:nvSpPr>
          <p:spPr bwMode="auto">
            <a:xfrm>
              <a:off x="1662113" y="-206375"/>
              <a:ext cx="1016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8" name="Line 22">
              <a:extLst>
                <a:ext uri="{FF2B5EF4-FFF2-40B4-BE49-F238E27FC236}">
                  <a16:creationId xmlns:a16="http://schemas.microsoft.com/office/drawing/2014/main" id="{080E018B-6E95-4CD0-A153-023A015F1D10}"/>
                </a:ext>
              </a:extLst>
            </p:cNvPr>
            <p:cNvSpPr>
              <a:spLocks noChangeShapeType="1"/>
            </p:cNvSpPr>
            <p:nvPr/>
          </p:nvSpPr>
          <p:spPr bwMode="auto">
            <a:xfrm>
              <a:off x="1662113" y="0"/>
              <a:ext cx="1016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9" name="Line 23">
              <a:extLst>
                <a:ext uri="{FF2B5EF4-FFF2-40B4-BE49-F238E27FC236}">
                  <a16:creationId xmlns:a16="http://schemas.microsoft.com/office/drawing/2014/main" id="{08204330-1BFB-4366-ADD8-1CB1F37399A1}"/>
                </a:ext>
              </a:extLst>
            </p:cNvPr>
            <p:cNvSpPr>
              <a:spLocks noChangeShapeType="1"/>
            </p:cNvSpPr>
            <p:nvPr/>
          </p:nvSpPr>
          <p:spPr bwMode="auto">
            <a:xfrm>
              <a:off x="1662113" y="206375"/>
              <a:ext cx="1016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0" name="Line 24">
              <a:extLst>
                <a:ext uri="{FF2B5EF4-FFF2-40B4-BE49-F238E27FC236}">
                  <a16:creationId xmlns:a16="http://schemas.microsoft.com/office/drawing/2014/main" id="{14449E96-8F80-4C4D-967F-E59158110378}"/>
                </a:ext>
              </a:extLst>
            </p:cNvPr>
            <p:cNvSpPr>
              <a:spLocks noChangeShapeType="1"/>
            </p:cNvSpPr>
            <p:nvPr/>
          </p:nvSpPr>
          <p:spPr bwMode="auto">
            <a:xfrm>
              <a:off x="893763" y="-206375"/>
              <a:ext cx="9842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1" name="Line 25">
              <a:extLst>
                <a:ext uri="{FF2B5EF4-FFF2-40B4-BE49-F238E27FC236}">
                  <a16:creationId xmlns:a16="http://schemas.microsoft.com/office/drawing/2014/main" id="{C692BB46-92F7-4DC8-9163-CA8A65DC89A4}"/>
                </a:ext>
              </a:extLst>
            </p:cNvPr>
            <p:cNvSpPr>
              <a:spLocks noChangeShapeType="1"/>
            </p:cNvSpPr>
            <p:nvPr/>
          </p:nvSpPr>
          <p:spPr bwMode="auto">
            <a:xfrm>
              <a:off x="893763" y="0"/>
              <a:ext cx="9842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2" name="Line 26">
              <a:extLst>
                <a:ext uri="{FF2B5EF4-FFF2-40B4-BE49-F238E27FC236}">
                  <a16:creationId xmlns:a16="http://schemas.microsoft.com/office/drawing/2014/main" id="{CDF8EEB5-350A-4C95-8DE4-7ED4A68357A6}"/>
                </a:ext>
              </a:extLst>
            </p:cNvPr>
            <p:cNvSpPr>
              <a:spLocks noChangeShapeType="1"/>
            </p:cNvSpPr>
            <p:nvPr/>
          </p:nvSpPr>
          <p:spPr bwMode="auto">
            <a:xfrm>
              <a:off x="893763" y="206375"/>
              <a:ext cx="9842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53" name="Group 152">
            <a:extLst>
              <a:ext uri="{FF2B5EF4-FFF2-40B4-BE49-F238E27FC236}">
                <a16:creationId xmlns:a16="http://schemas.microsoft.com/office/drawing/2014/main" id="{2DDF4D68-C0DE-4622-BF03-1F0AD7060542}"/>
              </a:ext>
            </a:extLst>
          </p:cNvPr>
          <p:cNvGrpSpPr/>
          <p:nvPr/>
        </p:nvGrpSpPr>
        <p:grpSpPr>
          <a:xfrm>
            <a:off x="9677179" y="5528431"/>
            <a:ext cx="140538" cy="143363"/>
            <a:chOff x="893763" y="-434975"/>
            <a:chExt cx="869950" cy="869950"/>
          </a:xfrm>
        </p:grpSpPr>
        <p:sp>
          <p:nvSpPr>
            <p:cNvPr id="154" name="Freeform 12">
              <a:extLst>
                <a:ext uri="{FF2B5EF4-FFF2-40B4-BE49-F238E27FC236}">
                  <a16:creationId xmlns:a16="http://schemas.microsoft.com/office/drawing/2014/main" id="{CD0C5C21-8894-41C5-A114-2C204F2863C1}"/>
                </a:ext>
              </a:extLst>
            </p:cNvPr>
            <p:cNvSpPr>
              <a:spLocks/>
            </p:cNvSpPr>
            <p:nvPr/>
          </p:nvSpPr>
          <p:spPr bwMode="auto">
            <a:xfrm>
              <a:off x="1158142" y="-179534"/>
              <a:ext cx="345953" cy="359073"/>
            </a:xfrm>
            <a:custGeom>
              <a:avLst/>
              <a:gdLst>
                <a:gd name="T0" fmla="*/ 125 w 142"/>
                <a:gd name="T1" fmla="*/ 146 h 146"/>
                <a:gd name="T2" fmla="*/ 18 w 142"/>
                <a:gd name="T3" fmla="*/ 146 h 146"/>
                <a:gd name="T4" fmla="*/ 0 w 142"/>
                <a:gd name="T5" fmla="*/ 128 h 146"/>
                <a:gd name="T6" fmla="*/ 0 w 142"/>
                <a:gd name="T7" fmla="*/ 19 h 146"/>
                <a:gd name="T8" fmla="*/ 18 w 142"/>
                <a:gd name="T9" fmla="*/ 0 h 146"/>
                <a:gd name="T10" fmla="*/ 125 w 142"/>
                <a:gd name="T11" fmla="*/ 0 h 146"/>
                <a:gd name="T12" fmla="*/ 142 w 142"/>
                <a:gd name="T13" fmla="*/ 19 h 146"/>
                <a:gd name="T14" fmla="*/ 142 w 142"/>
                <a:gd name="T15" fmla="*/ 128 h 146"/>
                <a:gd name="T16" fmla="*/ 125 w 142"/>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6">
                  <a:moveTo>
                    <a:pt x="125" y="146"/>
                  </a:moveTo>
                  <a:cubicBezTo>
                    <a:pt x="18" y="146"/>
                    <a:pt x="18" y="146"/>
                    <a:pt x="18" y="146"/>
                  </a:cubicBezTo>
                  <a:cubicBezTo>
                    <a:pt x="8" y="146"/>
                    <a:pt x="0" y="138"/>
                    <a:pt x="0" y="128"/>
                  </a:cubicBezTo>
                  <a:cubicBezTo>
                    <a:pt x="0" y="19"/>
                    <a:pt x="0" y="19"/>
                    <a:pt x="0" y="19"/>
                  </a:cubicBezTo>
                  <a:cubicBezTo>
                    <a:pt x="0" y="9"/>
                    <a:pt x="8" y="0"/>
                    <a:pt x="18" y="0"/>
                  </a:cubicBezTo>
                  <a:cubicBezTo>
                    <a:pt x="125" y="0"/>
                    <a:pt x="125" y="0"/>
                    <a:pt x="125" y="0"/>
                  </a:cubicBezTo>
                  <a:cubicBezTo>
                    <a:pt x="134" y="0"/>
                    <a:pt x="142" y="9"/>
                    <a:pt x="142" y="19"/>
                  </a:cubicBezTo>
                  <a:cubicBezTo>
                    <a:pt x="142" y="128"/>
                    <a:pt x="142" y="128"/>
                    <a:pt x="142" y="128"/>
                  </a:cubicBezTo>
                  <a:cubicBezTo>
                    <a:pt x="142" y="138"/>
                    <a:pt x="134" y="146"/>
                    <a:pt x="125" y="146"/>
                  </a:cubicBez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5" name="Rectangle 13">
              <a:extLst>
                <a:ext uri="{FF2B5EF4-FFF2-40B4-BE49-F238E27FC236}">
                  <a16:creationId xmlns:a16="http://schemas.microsoft.com/office/drawing/2014/main" id="{51C651E7-26FB-471F-80A0-97B0D36F6903}"/>
                </a:ext>
              </a:extLst>
            </p:cNvPr>
            <p:cNvSpPr>
              <a:spLocks noChangeArrowheads="1"/>
            </p:cNvSpPr>
            <p:nvPr/>
          </p:nvSpPr>
          <p:spPr bwMode="auto">
            <a:xfrm>
              <a:off x="1006475" y="-325438"/>
              <a:ext cx="641350" cy="650876"/>
            </a:xfrm>
            <a:prstGeom prst="rect">
              <a:avLst/>
            </a:pr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6" name="Line 14">
              <a:extLst>
                <a:ext uri="{FF2B5EF4-FFF2-40B4-BE49-F238E27FC236}">
                  <a16:creationId xmlns:a16="http://schemas.microsoft.com/office/drawing/2014/main" id="{AA28F965-901D-4F6A-AE19-4CC3B4C1AA25}"/>
                </a:ext>
              </a:extLst>
            </p:cNvPr>
            <p:cNvSpPr>
              <a:spLocks noChangeShapeType="1"/>
            </p:cNvSpPr>
            <p:nvPr/>
          </p:nvSpPr>
          <p:spPr bwMode="auto">
            <a:xfrm flipV="1">
              <a:off x="1119188" y="-434975"/>
              <a:ext cx="0" cy="98425"/>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7" name="Line 15">
              <a:extLst>
                <a:ext uri="{FF2B5EF4-FFF2-40B4-BE49-F238E27FC236}">
                  <a16:creationId xmlns:a16="http://schemas.microsoft.com/office/drawing/2014/main" id="{F1C69F02-C3A3-4E7F-98AE-303BB806910A}"/>
                </a:ext>
              </a:extLst>
            </p:cNvPr>
            <p:cNvSpPr>
              <a:spLocks noChangeShapeType="1"/>
            </p:cNvSpPr>
            <p:nvPr/>
          </p:nvSpPr>
          <p:spPr bwMode="auto">
            <a:xfrm flipV="1">
              <a:off x="1325563" y="-434975"/>
              <a:ext cx="0" cy="98425"/>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8" name="Line 16">
              <a:extLst>
                <a:ext uri="{FF2B5EF4-FFF2-40B4-BE49-F238E27FC236}">
                  <a16:creationId xmlns:a16="http://schemas.microsoft.com/office/drawing/2014/main" id="{3795209A-70CF-44BE-946C-B3284938C87F}"/>
                </a:ext>
              </a:extLst>
            </p:cNvPr>
            <p:cNvSpPr>
              <a:spLocks noChangeShapeType="1"/>
            </p:cNvSpPr>
            <p:nvPr/>
          </p:nvSpPr>
          <p:spPr bwMode="auto">
            <a:xfrm flipV="1">
              <a:off x="1531938" y="-434975"/>
              <a:ext cx="0" cy="98425"/>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9" name="Line 17">
              <a:extLst>
                <a:ext uri="{FF2B5EF4-FFF2-40B4-BE49-F238E27FC236}">
                  <a16:creationId xmlns:a16="http://schemas.microsoft.com/office/drawing/2014/main" id="{4B9A57D7-7666-47EA-9069-80AF13D22310}"/>
                </a:ext>
              </a:extLst>
            </p:cNvPr>
            <p:cNvSpPr>
              <a:spLocks noChangeShapeType="1"/>
            </p:cNvSpPr>
            <p:nvPr/>
          </p:nvSpPr>
          <p:spPr bwMode="auto">
            <a:xfrm flipV="1">
              <a:off x="1119188" y="333375"/>
              <a:ext cx="0" cy="10160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0" name="Line 18">
              <a:extLst>
                <a:ext uri="{FF2B5EF4-FFF2-40B4-BE49-F238E27FC236}">
                  <a16:creationId xmlns:a16="http://schemas.microsoft.com/office/drawing/2014/main" id="{5F23D7E0-F0CE-44AE-A5CA-265F6BF52A72}"/>
                </a:ext>
              </a:extLst>
            </p:cNvPr>
            <p:cNvSpPr>
              <a:spLocks noChangeShapeType="1"/>
            </p:cNvSpPr>
            <p:nvPr/>
          </p:nvSpPr>
          <p:spPr bwMode="auto">
            <a:xfrm flipV="1">
              <a:off x="1325563" y="333375"/>
              <a:ext cx="0" cy="10160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1" name="Line 19">
              <a:extLst>
                <a:ext uri="{FF2B5EF4-FFF2-40B4-BE49-F238E27FC236}">
                  <a16:creationId xmlns:a16="http://schemas.microsoft.com/office/drawing/2014/main" id="{24C81469-F1D1-464B-98B4-A495D066ABF2}"/>
                </a:ext>
              </a:extLst>
            </p:cNvPr>
            <p:cNvSpPr>
              <a:spLocks noChangeShapeType="1"/>
            </p:cNvSpPr>
            <p:nvPr/>
          </p:nvSpPr>
          <p:spPr bwMode="auto">
            <a:xfrm flipV="1">
              <a:off x="1531938" y="333375"/>
              <a:ext cx="0" cy="10160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2" name="Line 20">
              <a:extLst>
                <a:ext uri="{FF2B5EF4-FFF2-40B4-BE49-F238E27FC236}">
                  <a16:creationId xmlns:a16="http://schemas.microsoft.com/office/drawing/2014/main" id="{D592DC77-4478-4C3D-A6FD-55F8A0656D75}"/>
                </a:ext>
              </a:extLst>
            </p:cNvPr>
            <p:cNvSpPr>
              <a:spLocks noChangeShapeType="1"/>
            </p:cNvSpPr>
            <p:nvPr/>
          </p:nvSpPr>
          <p:spPr bwMode="auto">
            <a:xfrm>
              <a:off x="1662113" y="-206375"/>
              <a:ext cx="1016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3" name="Line 22">
              <a:extLst>
                <a:ext uri="{FF2B5EF4-FFF2-40B4-BE49-F238E27FC236}">
                  <a16:creationId xmlns:a16="http://schemas.microsoft.com/office/drawing/2014/main" id="{60DA187E-3F83-458A-BDA3-C6A3C3675044}"/>
                </a:ext>
              </a:extLst>
            </p:cNvPr>
            <p:cNvSpPr>
              <a:spLocks noChangeShapeType="1"/>
            </p:cNvSpPr>
            <p:nvPr/>
          </p:nvSpPr>
          <p:spPr bwMode="auto">
            <a:xfrm>
              <a:off x="1662113" y="0"/>
              <a:ext cx="1016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4" name="Line 23">
              <a:extLst>
                <a:ext uri="{FF2B5EF4-FFF2-40B4-BE49-F238E27FC236}">
                  <a16:creationId xmlns:a16="http://schemas.microsoft.com/office/drawing/2014/main" id="{713E7562-57E9-4666-97AA-05E64F682506}"/>
                </a:ext>
              </a:extLst>
            </p:cNvPr>
            <p:cNvSpPr>
              <a:spLocks noChangeShapeType="1"/>
            </p:cNvSpPr>
            <p:nvPr/>
          </p:nvSpPr>
          <p:spPr bwMode="auto">
            <a:xfrm>
              <a:off x="1662113" y="206375"/>
              <a:ext cx="1016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5" name="Line 24">
              <a:extLst>
                <a:ext uri="{FF2B5EF4-FFF2-40B4-BE49-F238E27FC236}">
                  <a16:creationId xmlns:a16="http://schemas.microsoft.com/office/drawing/2014/main" id="{2976B159-9A07-4D11-9C15-C427F1774561}"/>
                </a:ext>
              </a:extLst>
            </p:cNvPr>
            <p:cNvSpPr>
              <a:spLocks noChangeShapeType="1"/>
            </p:cNvSpPr>
            <p:nvPr/>
          </p:nvSpPr>
          <p:spPr bwMode="auto">
            <a:xfrm>
              <a:off x="893763" y="-206375"/>
              <a:ext cx="9842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6" name="Line 25">
              <a:extLst>
                <a:ext uri="{FF2B5EF4-FFF2-40B4-BE49-F238E27FC236}">
                  <a16:creationId xmlns:a16="http://schemas.microsoft.com/office/drawing/2014/main" id="{2D45AD15-C8D5-4162-8DE7-981D6EBAFDAE}"/>
                </a:ext>
              </a:extLst>
            </p:cNvPr>
            <p:cNvSpPr>
              <a:spLocks noChangeShapeType="1"/>
            </p:cNvSpPr>
            <p:nvPr/>
          </p:nvSpPr>
          <p:spPr bwMode="auto">
            <a:xfrm>
              <a:off x="893763" y="0"/>
              <a:ext cx="9842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7" name="Line 26">
              <a:extLst>
                <a:ext uri="{FF2B5EF4-FFF2-40B4-BE49-F238E27FC236}">
                  <a16:creationId xmlns:a16="http://schemas.microsoft.com/office/drawing/2014/main" id="{4BFED783-C3B1-4F69-A2F5-08F21783ED74}"/>
                </a:ext>
              </a:extLst>
            </p:cNvPr>
            <p:cNvSpPr>
              <a:spLocks noChangeShapeType="1"/>
            </p:cNvSpPr>
            <p:nvPr/>
          </p:nvSpPr>
          <p:spPr bwMode="auto">
            <a:xfrm>
              <a:off x="893763" y="206375"/>
              <a:ext cx="9842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68" name="Group 167">
            <a:extLst>
              <a:ext uri="{FF2B5EF4-FFF2-40B4-BE49-F238E27FC236}">
                <a16:creationId xmlns:a16="http://schemas.microsoft.com/office/drawing/2014/main" id="{A241511F-24B3-43F1-9CC5-D228FAC2E68C}"/>
              </a:ext>
            </a:extLst>
          </p:cNvPr>
          <p:cNvGrpSpPr/>
          <p:nvPr/>
        </p:nvGrpSpPr>
        <p:grpSpPr>
          <a:xfrm>
            <a:off x="2696652" y="2703732"/>
            <a:ext cx="254081" cy="259187"/>
            <a:chOff x="893763" y="-434975"/>
            <a:chExt cx="869950" cy="869950"/>
          </a:xfrm>
        </p:grpSpPr>
        <p:sp>
          <p:nvSpPr>
            <p:cNvPr id="169" name="Freeform 12">
              <a:extLst>
                <a:ext uri="{FF2B5EF4-FFF2-40B4-BE49-F238E27FC236}">
                  <a16:creationId xmlns:a16="http://schemas.microsoft.com/office/drawing/2014/main" id="{68C5B4CE-E4FE-4C2E-9671-5926F6E1D9D9}"/>
                </a:ext>
              </a:extLst>
            </p:cNvPr>
            <p:cNvSpPr>
              <a:spLocks/>
            </p:cNvSpPr>
            <p:nvPr/>
          </p:nvSpPr>
          <p:spPr bwMode="auto">
            <a:xfrm>
              <a:off x="1158142" y="-179534"/>
              <a:ext cx="345953" cy="359073"/>
            </a:xfrm>
            <a:custGeom>
              <a:avLst/>
              <a:gdLst>
                <a:gd name="T0" fmla="*/ 125 w 142"/>
                <a:gd name="T1" fmla="*/ 146 h 146"/>
                <a:gd name="T2" fmla="*/ 18 w 142"/>
                <a:gd name="T3" fmla="*/ 146 h 146"/>
                <a:gd name="T4" fmla="*/ 0 w 142"/>
                <a:gd name="T5" fmla="*/ 128 h 146"/>
                <a:gd name="T6" fmla="*/ 0 w 142"/>
                <a:gd name="T7" fmla="*/ 19 h 146"/>
                <a:gd name="T8" fmla="*/ 18 w 142"/>
                <a:gd name="T9" fmla="*/ 0 h 146"/>
                <a:gd name="T10" fmla="*/ 125 w 142"/>
                <a:gd name="T11" fmla="*/ 0 h 146"/>
                <a:gd name="T12" fmla="*/ 142 w 142"/>
                <a:gd name="T13" fmla="*/ 19 h 146"/>
                <a:gd name="T14" fmla="*/ 142 w 142"/>
                <a:gd name="T15" fmla="*/ 128 h 146"/>
                <a:gd name="T16" fmla="*/ 125 w 142"/>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6">
                  <a:moveTo>
                    <a:pt x="125" y="146"/>
                  </a:moveTo>
                  <a:cubicBezTo>
                    <a:pt x="18" y="146"/>
                    <a:pt x="18" y="146"/>
                    <a:pt x="18" y="146"/>
                  </a:cubicBezTo>
                  <a:cubicBezTo>
                    <a:pt x="8" y="146"/>
                    <a:pt x="0" y="138"/>
                    <a:pt x="0" y="128"/>
                  </a:cubicBezTo>
                  <a:cubicBezTo>
                    <a:pt x="0" y="19"/>
                    <a:pt x="0" y="19"/>
                    <a:pt x="0" y="19"/>
                  </a:cubicBezTo>
                  <a:cubicBezTo>
                    <a:pt x="0" y="9"/>
                    <a:pt x="8" y="0"/>
                    <a:pt x="18" y="0"/>
                  </a:cubicBezTo>
                  <a:cubicBezTo>
                    <a:pt x="125" y="0"/>
                    <a:pt x="125" y="0"/>
                    <a:pt x="125" y="0"/>
                  </a:cubicBezTo>
                  <a:cubicBezTo>
                    <a:pt x="134" y="0"/>
                    <a:pt x="142" y="9"/>
                    <a:pt x="142" y="19"/>
                  </a:cubicBezTo>
                  <a:cubicBezTo>
                    <a:pt x="142" y="128"/>
                    <a:pt x="142" y="128"/>
                    <a:pt x="142" y="128"/>
                  </a:cubicBezTo>
                  <a:cubicBezTo>
                    <a:pt x="142" y="138"/>
                    <a:pt x="134" y="146"/>
                    <a:pt x="125" y="146"/>
                  </a:cubicBez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0" name="Rectangle 13">
              <a:extLst>
                <a:ext uri="{FF2B5EF4-FFF2-40B4-BE49-F238E27FC236}">
                  <a16:creationId xmlns:a16="http://schemas.microsoft.com/office/drawing/2014/main" id="{46EBC802-8C1E-4DB9-A80F-D3A6E710BC78}"/>
                </a:ext>
              </a:extLst>
            </p:cNvPr>
            <p:cNvSpPr>
              <a:spLocks noChangeArrowheads="1"/>
            </p:cNvSpPr>
            <p:nvPr/>
          </p:nvSpPr>
          <p:spPr bwMode="auto">
            <a:xfrm>
              <a:off x="1006475" y="-325438"/>
              <a:ext cx="641350" cy="650876"/>
            </a:xfrm>
            <a:prstGeom prst="rect">
              <a:avLst/>
            </a:pr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1" name="Line 14">
              <a:extLst>
                <a:ext uri="{FF2B5EF4-FFF2-40B4-BE49-F238E27FC236}">
                  <a16:creationId xmlns:a16="http://schemas.microsoft.com/office/drawing/2014/main" id="{EEF3816F-65D4-4F35-B9EA-6253851B2025}"/>
                </a:ext>
              </a:extLst>
            </p:cNvPr>
            <p:cNvSpPr>
              <a:spLocks noChangeShapeType="1"/>
            </p:cNvSpPr>
            <p:nvPr/>
          </p:nvSpPr>
          <p:spPr bwMode="auto">
            <a:xfrm flipV="1">
              <a:off x="1119188" y="-434975"/>
              <a:ext cx="0" cy="98425"/>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2" name="Line 15">
              <a:extLst>
                <a:ext uri="{FF2B5EF4-FFF2-40B4-BE49-F238E27FC236}">
                  <a16:creationId xmlns:a16="http://schemas.microsoft.com/office/drawing/2014/main" id="{99527B1A-A21D-4013-B147-CE77490F1CA1}"/>
                </a:ext>
              </a:extLst>
            </p:cNvPr>
            <p:cNvSpPr>
              <a:spLocks noChangeShapeType="1"/>
            </p:cNvSpPr>
            <p:nvPr/>
          </p:nvSpPr>
          <p:spPr bwMode="auto">
            <a:xfrm flipV="1">
              <a:off x="1325563" y="-434975"/>
              <a:ext cx="0" cy="98425"/>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3" name="Line 16">
              <a:extLst>
                <a:ext uri="{FF2B5EF4-FFF2-40B4-BE49-F238E27FC236}">
                  <a16:creationId xmlns:a16="http://schemas.microsoft.com/office/drawing/2014/main" id="{7BE68B0A-B2DC-4E9B-9071-1004E094BFE4}"/>
                </a:ext>
              </a:extLst>
            </p:cNvPr>
            <p:cNvSpPr>
              <a:spLocks noChangeShapeType="1"/>
            </p:cNvSpPr>
            <p:nvPr/>
          </p:nvSpPr>
          <p:spPr bwMode="auto">
            <a:xfrm flipV="1">
              <a:off x="1531938" y="-434975"/>
              <a:ext cx="0" cy="98425"/>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4" name="Line 17">
              <a:extLst>
                <a:ext uri="{FF2B5EF4-FFF2-40B4-BE49-F238E27FC236}">
                  <a16:creationId xmlns:a16="http://schemas.microsoft.com/office/drawing/2014/main" id="{E3C82854-DD56-4095-8DE6-101B06269BEC}"/>
                </a:ext>
              </a:extLst>
            </p:cNvPr>
            <p:cNvSpPr>
              <a:spLocks noChangeShapeType="1"/>
            </p:cNvSpPr>
            <p:nvPr/>
          </p:nvSpPr>
          <p:spPr bwMode="auto">
            <a:xfrm flipV="1">
              <a:off x="1119188" y="333375"/>
              <a:ext cx="0" cy="10160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5" name="Line 18">
              <a:extLst>
                <a:ext uri="{FF2B5EF4-FFF2-40B4-BE49-F238E27FC236}">
                  <a16:creationId xmlns:a16="http://schemas.microsoft.com/office/drawing/2014/main" id="{888F2497-117B-4E09-9FC8-48FFC9408EEF}"/>
                </a:ext>
              </a:extLst>
            </p:cNvPr>
            <p:cNvSpPr>
              <a:spLocks noChangeShapeType="1"/>
            </p:cNvSpPr>
            <p:nvPr/>
          </p:nvSpPr>
          <p:spPr bwMode="auto">
            <a:xfrm flipV="1">
              <a:off x="1325563" y="333375"/>
              <a:ext cx="0" cy="10160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6" name="Line 19">
              <a:extLst>
                <a:ext uri="{FF2B5EF4-FFF2-40B4-BE49-F238E27FC236}">
                  <a16:creationId xmlns:a16="http://schemas.microsoft.com/office/drawing/2014/main" id="{90257D77-D4B6-4F3D-A9E9-261BFB6F2E80}"/>
                </a:ext>
              </a:extLst>
            </p:cNvPr>
            <p:cNvSpPr>
              <a:spLocks noChangeShapeType="1"/>
            </p:cNvSpPr>
            <p:nvPr/>
          </p:nvSpPr>
          <p:spPr bwMode="auto">
            <a:xfrm flipV="1">
              <a:off x="1531938" y="333375"/>
              <a:ext cx="0" cy="10160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7" name="Line 20">
              <a:extLst>
                <a:ext uri="{FF2B5EF4-FFF2-40B4-BE49-F238E27FC236}">
                  <a16:creationId xmlns:a16="http://schemas.microsoft.com/office/drawing/2014/main" id="{C2ED882D-21A0-4034-A7DB-51D5062D5A66}"/>
                </a:ext>
              </a:extLst>
            </p:cNvPr>
            <p:cNvSpPr>
              <a:spLocks noChangeShapeType="1"/>
            </p:cNvSpPr>
            <p:nvPr/>
          </p:nvSpPr>
          <p:spPr bwMode="auto">
            <a:xfrm>
              <a:off x="1662113" y="-206375"/>
              <a:ext cx="1016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8" name="Line 22">
              <a:extLst>
                <a:ext uri="{FF2B5EF4-FFF2-40B4-BE49-F238E27FC236}">
                  <a16:creationId xmlns:a16="http://schemas.microsoft.com/office/drawing/2014/main" id="{9A39EB23-DEC3-4A91-A262-B84E039DC878}"/>
                </a:ext>
              </a:extLst>
            </p:cNvPr>
            <p:cNvSpPr>
              <a:spLocks noChangeShapeType="1"/>
            </p:cNvSpPr>
            <p:nvPr/>
          </p:nvSpPr>
          <p:spPr bwMode="auto">
            <a:xfrm>
              <a:off x="1662113" y="0"/>
              <a:ext cx="1016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9" name="Line 23">
              <a:extLst>
                <a:ext uri="{FF2B5EF4-FFF2-40B4-BE49-F238E27FC236}">
                  <a16:creationId xmlns:a16="http://schemas.microsoft.com/office/drawing/2014/main" id="{898BEF5F-060E-4476-A087-F8D2007A0EDC}"/>
                </a:ext>
              </a:extLst>
            </p:cNvPr>
            <p:cNvSpPr>
              <a:spLocks noChangeShapeType="1"/>
            </p:cNvSpPr>
            <p:nvPr/>
          </p:nvSpPr>
          <p:spPr bwMode="auto">
            <a:xfrm>
              <a:off x="1662113" y="206375"/>
              <a:ext cx="1016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0" name="Line 24">
              <a:extLst>
                <a:ext uri="{FF2B5EF4-FFF2-40B4-BE49-F238E27FC236}">
                  <a16:creationId xmlns:a16="http://schemas.microsoft.com/office/drawing/2014/main" id="{A990858B-955C-4DF8-AD20-043E48C8B9EF}"/>
                </a:ext>
              </a:extLst>
            </p:cNvPr>
            <p:cNvSpPr>
              <a:spLocks noChangeShapeType="1"/>
            </p:cNvSpPr>
            <p:nvPr/>
          </p:nvSpPr>
          <p:spPr bwMode="auto">
            <a:xfrm>
              <a:off x="893763" y="-206375"/>
              <a:ext cx="9842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1" name="Line 25">
              <a:extLst>
                <a:ext uri="{FF2B5EF4-FFF2-40B4-BE49-F238E27FC236}">
                  <a16:creationId xmlns:a16="http://schemas.microsoft.com/office/drawing/2014/main" id="{76134822-0AA5-4C4A-B174-409BD3BCD77D}"/>
                </a:ext>
              </a:extLst>
            </p:cNvPr>
            <p:cNvSpPr>
              <a:spLocks noChangeShapeType="1"/>
            </p:cNvSpPr>
            <p:nvPr/>
          </p:nvSpPr>
          <p:spPr bwMode="auto">
            <a:xfrm>
              <a:off x="893763" y="0"/>
              <a:ext cx="9842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2" name="Line 26">
              <a:extLst>
                <a:ext uri="{FF2B5EF4-FFF2-40B4-BE49-F238E27FC236}">
                  <a16:creationId xmlns:a16="http://schemas.microsoft.com/office/drawing/2014/main" id="{05603068-005A-47E4-AB91-428774B577E7}"/>
                </a:ext>
              </a:extLst>
            </p:cNvPr>
            <p:cNvSpPr>
              <a:spLocks noChangeShapeType="1"/>
            </p:cNvSpPr>
            <p:nvPr/>
          </p:nvSpPr>
          <p:spPr bwMode="auto">
            <a:xfrm>
              <a:off x="893763" y="206375"/>
              <a:ext cx="9842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83" name="Group 182">
            <a:extLst>
              <a:ext uri="{FF2B5EF4-FFF2-40B4-BE49-F238E27FC236}">
                <a16:creationId xmlns:a16="http://schemas.microsoft.com/office/drawing/2014/main" id="{03C4CA92-8D40-427E-9600-82B9926C0A3D}"/>
              </a:ext>
            </a:extLst>
          </p:cNvPr>
          <p:cNvGrpSpPr/>
          <p:nvPr/>
        </p:nvGrpSpPr>
        <p:grpSpPr>
          <a:xfrm>
            <a:off x="4119372" y="2285592"/>
            <a:ext cx="159438" cy="174483"/>
            <a:chOff x="-159879" y="3757361"/>
            <a:chExt cx="777240" cy="850583"/>
          </a:xfrm>
        </p:grpSpPr>
        <p:sp>
          <p:nvSpPr>
            <p:cNvPr id="184" name="Freeform: Shape 183">
              <a:extLst>
                <a:ext uri="{FF2B5EF4-FFF2-40B4-BE49-F238E27FC236}">
                  <a16:creationId xmlns:a16="http://schemas.microsoft.com/office/drawing/2014/main" id="{1509B89E-0300-4646-AB5A-379DAC29C555}"/>
                </a:ext>
              </a:extLst>
            </p:cNvPr>
            <p:cNvSpPr/>
            <p:nvPr/>
          </p:nvSpPr>
          <p:spPr>
            <a:xfrm>
              <a:off x="-159879" y="3757361"/>
              <a:ext cx="771525" cy="447675"/>
            </a:xfrm>
            <a:custGeom>
              <a:avLst/>
              <a:gdLst/>
              <a:ahLst/>
              <a:cxnLst/>
              <a:rect l="0" t="0" r="0" b="0"/>
              <a:pathLst>
                <a:path w="771525" h="447675">
                  <a:moveTo>
                    <a:pt x="21431" y="224314"/>
                  </a:moveTo>
                  <a:lnTo>
                    <a:pt x="389096" y="428149"/>
                  </a:lnTo>
                  <a:lnTo>
                    <a:pt x="756761" y="224314"/>
                  </a:lnTo>
                  <a:lnTo>
                    <a:pt x="389096"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5" name="Freeform: Shape 184">
              <a:extLst>
                <a:ext uri="{FF2B5EF4-FFF2-40B4-BE49-F238E27FC236}">
                  <a16:creationId xmlns:a16="http://schemas.microsoft.com/office/drawing/2014/main" id="{FAD857DC-5248-4AEA-BE5C-8AB506D39887}"/>
                </a:ext>
              </a:extLst>
            </p:cNvPr>
            <p:cNvSpPr/>
            <p:nvPr/>
          </p:nvSpPr>
          <p:spPr>
            <a:xfrm>
              <a:off x="-159879" y="3960244"/>
              <a:ext cx="409575" cy="647700"/>
            </a:xfrm>
            <a:custGeom>
              <a:avLst/>
              <a:gdLst/>
              <a:ahLst/>
              <a:cxnLst/>
              <a:rect l="0" t="0" r="0" b="0"/>
              <a:pathLst>
                <a:path w="409575" h="647700">
                  <a:moveTo>
                    <a:pt x="21431" y="21431"/>
                  </a:moveTo>
                  <a:lnTo>
                    <a:pt x="21431" y="428149"/>
                  </a:lnTo>
                  <a:lnTo>
                    <a:pt x="389096" y="631984"/>
                  </a:lnTo>
                  <a:lnTo>
                    <a:pt x="389096"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6" name="Freeform: Shape 185">
              <a:extLst>
                <a:ext uri="{FF2B5EF4-FFF2-40B4-BE49-F238E27FC236}">
                  <a16:creationId xmlns:a16="http://schemas.microsoft.com/office/drawing/2014/main" id="{E6CB25B5-2BDD-41D0-9743-11B4B7DC197A}"/>
                </a:ext>
              </a:extLst>
            </p:cNvPr>
            <p:cNvSpPr/>
            <p:nvPr/>
          </p:nvSpPr>
          <p:spPr>
            <a:xfrm>
              <a:off x="207786" y="3960244"/>
              <a:ext cx="409575" cy="647700"/>
            </a:xfrm>
            <a:custGeom>
              <a:avLst/>
              <a:gdLst/>
              <a:ahLst/>
              <a:cxnLst/>
              <a:rect l="0" t="0" r="0" b="0"/>
              <a:pathLst>
                <a:path w="409575" h="647700">
                  <a:moveTo>
                    <a:pt x="389096" y="21431"/>
                  </a:moveTo>
                  <a:lnTo>
                    <a:pt x="389096" y="428149"/>
                  </a:lnTo>
                  <a:lnTo>
                    <a:pt x="21431" y="631984"/>
                  </a:lnTo>
                  <a:lnTo>
                    <a:pt x="21431"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87" name="Group 186">
            <a:extLst>
              <a:ext uri="{FF2B5EF4-FFF2-40B4-BE49-F238E27FC236}">
                <a16:creationId xmlns:a16="http://schemas.microsoft.com/office/drawing/2014/main" id="{EF0B1F6D-9565-4ABA-AB14-9858DEECAB4F}"/>
              </a:ext>
            </a:extLst>
          </p:cNvPr>
          <p:cNvGrpSpPr/>
          <p:nvPr/>
        </p:nvGrpSpPr>
        <p:grpSpPr>
          <a:xfrm>
            <a:off x="4684441" y="2285592"/>
            <a:ext cx="159438" cy="174483"/>
            <a:chOff x="-159879" y="3757361"/>
            <a:chExt cx="777240" cy="850583"/>
          </a:xfrm>
        </p:grpSpPr>
        <p:sp>
          <p:nvSpPr>
            <p:cNvPr id="188" name="Freeform: Shape 187">
              <a:extLst>
                <a:ext uri="{FF2B5EF4-FFF2-40B4-BE49-F238E27FC236}">
                  <a16:creationId xmlns:a16="http://schemas.microsoft.com/office/drawing/2014/main" id="{F91C8301-9097-4FB8-80F9-7AB1AEE648F1}"/>
                </a:ext>
              </a:extLst>
            </p:cNvPr>
            <p:cNvSpPr/>
            <p:nvPr/>
          </p:nvSpPr>
          <p:spPr>
            <a:xfrm>
              <a:off x="-159879" y="3757361"/>
              <a:ext cx="771525" cy="447675"/>
            </a:xfrm>
            <a:custGeom>
              <a:avLst/>
              <a:gdLst/>
              <a:ahLst/>
              <a:cxnLst/>
              <a:rect l="0" t="0" r="0" b="0"/>
              <a:pathLst>
                <a:path w="771525" h="447675">
                  <a:moveTo>
                    <a:pt x="21431" y="224314"/>
                  </a:moveTo>
                  <a:lnTo>
                    <a:pt x="389096" y="428149"/>
                  </a:lnTo>
                  <a:lnTo>
                    <a:pt x="756761" y="224314"/>
                  </a:lnTo>
                  <a:lnTo>
                    <a:pt x="389096"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9" name="Freeform: Shape 188">
              <a:extLst>
                <a:ext uri="{FF2B5EF4-FFF2-40B4-BE49-F238E27FC236}">
                  <a16:creationId xmlns:a16="http://schemas.microsoft.com/office/drawing/2014/main" id="{2F6372DA-CE74-43F6-93F4-F6AFE63FC7CB}"/>
                </a:ext>
              </a:extLst>
            </p:cNvPr>
            <p:cNvSpPr/>
            <p:nvPr/>
          </p:nvSpPr>
          <p:spPr>
            <a:xfrm>
              <a:off x="-159879" y="3960244"/>
              <a:ext cx="409575" cy="647700"/>
            </a:xfrm>
            <a:custGeom>
              <a:avLst/>
              <a:gdLst/>
              <a:ahLst/>
              <a:cxnLst/>
              <a:rect l="0" t="0" r="0" b="0"/>
              <a:pathLst>
                <a:path w="409575" h="647700">
                  <a:moveTo>
                    <a:pt x="21431" y="21431"/>
                  </a:moveTo>
                  <a:lnTo>
                    <a:pt x="21431" y="428149"/>
                  </a:lnTo>
                  <a:lnTo>
                    <a:pt x="389096" y="631984"/>
                  </a:lnTo>
                  <a:lnTo>
                    <a:pt x="389096"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0" name="Freeform: Shape 189">
              <a:extLst>
                <a:ext uri="{FF2B5EF4-FFF2-40B4-BE49-F238E27FC236}">
                  <a16:creationId xmlns:a16="http://schemas.microsoft.com/office/drawing/2014/main" id="{2D077A1B-A45C-487B-B03D-0F92FA785870}"/>
                </a:ext>
              </a:extLst>
            </p:cNvPr>
            <p:cNvSpPr/>
            <p:nvPr/>
          </p:nvSpPr>
          <p:spPr>
            <a:xfrm>
              <a:off x="207786" y="3960244"/>
              <a:ext cx="409575" cy="647700"/>
            </a:xfrm>
            <a:custGeom>
              <a:avLst/>
              <a:gdLst/>
              <a:ahLst/>
              <a:cxnLst/>
              <a:rect l="0" t="0" r="0" b="0"/>
              <a:pathLst>
                <a:path w="409575" h="647700">
                  <a:moveTo>
                    <a:pt x="389096" y="21431"/>
                  </a:moveTo>
                  <a:lnTo>
                    <a:pt x="389096" y="428149"/>
                  </a:lnTo>
                  <a:lnTo>
                    <a:pt x="21431" y="631984"/>
                  </a:lnTo>
                  <a:lnTo>
                    <a:pt x="21431"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91" name="Group 190">
            <a:extLst>
              <a:ext uri="{FF2B5EF4-FFF2-40B4-BE49-F238E27FC236}">
                <a16:creationId xmlns:a16="http://schemas.microsoft.com/office/drawing/2014/main" id="{12CE5A20-CDDE-47EA-B204-A91F994D8C1D}"/>
              </a:ext>
            </a:extLst>
          </p:cNvPr>
          <p:cNvGrpSpPr/>
          <p:nvPr/>
        </p:nvGrpSpPr>
        <p:grpSpPr>
          <a:xfrm>
            <a:off x="5246098" y="2285592"/>
            <a:ext cx="159438" cy="174483"/>
            <a:chOff x="-159879" y="3757361"/>
            <a:chExt cx="777240" cy="850583"/>
          </a:xfrm>
        </p:grpSpPr>
        <p:sp>
          <p:nvSpPr>
            <p:cNvPr id="192" name="Freeform: Shape 191">
              <a:extLst>
                <a:ext uri="{FF2B5EF4-FFF2-40B4-BE49-F238E27FC236}">
                  <a16:creationId xmlns:a16="http://schemas.microsoft.com/office/drawing/2014/main" id="{7636F483-A14E-4B93-87CA-6C12DC48CBFD}"/>
                </a:ext>
              </a:extLst>
            </p:cNvPr>
            <p:cNvSpPr/>
            <p:nvPr/>
          </p:nvSpPr>
          <p:spPr>
            <a:xfrm>
              <a:off x="-159879" y="3757361"/>
              <a:ext cx="771525" cy="447675"/>
            </a:xfrm>
            <a:custGeom>
              <a:avLst/>
              <a:gdLst/>
              <a:ahLst/>
              <a:cxnLst/>
              <a:rect l="0" t="0" r="0" b="0"/>
              <a:pathLst>
                <a:path w="771525" h="447675">
                  <a:moveTo>
                    <a:pt x="21431" y="224314"/>
                  </a:moveTo>
                  <a:lnTo>
                    <a:pt x="389096" y="428149"/>
                  </a:lnTo>
                  <a:lnTo>
                    <a:pt x="756761" y="224314"/>
                  </a:lnTo>
                  <a:lnTo>
                    <a:pt x="389096" y="21431"/>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3" name="Freeform: Shape 192">
              <a:extLst>
                <a:ext uri="{FF2B5EF4-FFF2-40B4-BE49-F238E27FC236}">
                  <a16:creationId xmlns:a16="http://schemas.microsoft.com/office/drawing/2014/main" id="{F410D409-8CD3-4CB8-9D08-C26050B43090}"/>
                </a:ext>
              </a:extLst>
            </p:cNvPr>
            <p:cNvSpPr/>
            <p:nvPr/>
          </p:nvSpPr>
          <p:spPr>
            <a:xfrm>
              <a:off x="-159879" y="3960244"/>
              <a:ext cx="409575" cy="647700"/>
            </a:xfrm>
            <a:custGeom>
              <a:avLst/>
              <a:gdLst/>
              <a:ahLst/>
              <a:cxnLst/>
              <a:rect l="0" t="0" r="0" b="0"/>
              <a:pathLst>
                <a:path w="409575" h="647700">
                  <a:moveTo>
                    <a:pt x="21431" y="21431"/>
                  </a:moveTo>
                  <a:lnTo>
                    <a:pt x="21431" y="428149"/>
                  </a:lnTo>
                  <a:lnTo>
                    <a:pt x="389096" y="631984"/>
                  </a:lnTo>
                  <a:lnTo>
                    <a:pt x="389096"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4" name="Freeform: Shape 193">
              <a:extLst>
                <a:ext uri="{FF2B5EF4-FFF2-40B4-BE49-F238E27FC236}">
                  <a16:creationId xmlns:a16="http://schemas.microsoft.com/office/drawing/2014/main" id="{FEEB0ED3-6D1B-4C3C-A970-E7B7378C0BCF}"/>
                </a:ext>
              </a:extLst>
            </p:cNvPr>
            <p:cNvSpPr/>
            <p:nvPr/>
          </p:nvSpPr>
          <p:spPr>
            <a:xfrm>
              <a:off x="207786" y="3960244"/>
              <a:ext cx="409575" cy="647700"/>
            </a:xfrm>
            <a:custGeom>
              <a:avLst/>
              <a:gdLst/>
              <a:ahLst/>
              <a:cxnLst/>
              <a:rect l="0" t="0" r="0" b="0"/>
              <a:pathLst>
                <a:path w="409575" h="647700">
                  <a:moveTo>
                    <a:pt x="389096" y="21431"/>
                  </a:moveTo>
                  <a:lnTo>
                    <a:pt x="389096" y="428149"/>
                  </a:lnTo>
                  <a:lnTo>
                    <a:pt x="21431" y="631984"/>
                  </a:lnTo>
                  <a:lnTo>
                    <a:pt x="21431" y="225266"/>
                  </a:lnTo>
                  <a:close/>
                </a:path>
              </a:pathLst>
            </a:custGeom>
            <a:noFill/>
            <a:ln w="12700"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04" name="Group 203">
            <a:extLst>
              <a:ext uri="{FF2B5EF4-FFF2-40B4-BE49-F238E27FC236}">
                <a16:creationId xmlns:a16="http://schemas.microsoft.com/office/drawing/2014/main" id="{FAB59069-2D0A-43A4-904F-13532EFBD0E5}"/>
              </a:ext>
            </a:extLst>
          </p:cNvPr>
          <p:cNvGrpSpPr/>
          <p:nvPr/>
        </p:nvGrpSpPr>
        <p:grpSpPr>
          <a:xfrm>
            <a:off x="8209910" y="2385490"/>
            <a:ext cx="178398" cy="141002"/>
            <a:chOff x="11757025" y="2832101"/>
            <a:chExt cx="461963" cy="365125"/>
          </a:xfrm>
        </p:grpSpPr>
        <p:sp>
          <p:nvSpPr>
            <p:cNvPr id="198" name="Freeform 30">
              <a:extLst>
                <a:ext uri="{FF2B5EF4-FFF2-40B4-BE49-F238E27FC236}">
                  <a16:creationId xmlns:a16="http://schemas.microsoft.com/office/drawing/2014/main" id="{F9569A1D-EEF9-442C-A11B-D37B3368078A}"/>
                </a:ext>
              </a:extLst>
            </p:cNvPr>
            <p:cNvSpPr>
              <a:spLocks/>
            </p:cNvSpPr>
            <p:nvPr/>
          </p:nvSpPr>
          <p:spPr bwMode="auto">
            <a:xfrm>
              <a:off x="11768138" y="2832101"/>
              <a:ext cx="450850" cy="365125"/>
            </a:xfrm>
            <a:custGeom>
              <a:avLst/>
              <a:gdLst>
                <a:gd name="T0" fmla="*/ 155 w 158"/>
                <a:gd name="T1" fmla="*/ 127 h 127"/>
                <a:gd name="T2" fmla="*/ 4 w 158"/>
                <a:gd name="T3" fmla="*/ 127 h 127"/>
                <a:gd name="T4" fmla="*/ 0 w 158"/>
                <a:gd name="T5" fmla="*/ 124 h 127"/>
                <a:gd name="T6" fmla="*/ 0 w 158"/>
                <a:gd name="T7" fmla="*/ 3 h 127"/>
                <a:gd name="T8" fmla="*/ 4 w 158"/>
                <a:gd name="T9" fmla="*/ 0 h 127"/>
                <a:gd name="T10" fmla="*/ 155 w 158"/>
                <a:gd name="T11" fmla="*/ 0 h 127"/>
                <a:gd name="T12" fmla="*/ 158 w 158"/>
                <a:gd name="T13" fmla="*/ 3 h 127"/>
                <a:gd name="T14" fmla="*/ 158 w 158"/>
                <a:gd name="T15" fmla="*/ 124 h 127"/>
                <a:gd name="T16" fmla="*/ 155 w 158"/>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27">
                  <a:moveTo>
                    <a:pt x="155" y="127"/>
                  </a:moveTo>
                  <a:cubicBezTo>
                    <a:pt x="4" y="127"/>
                    <a:pt x="4" y="127"/>
                    <a:pt x="4" y="127"/>
                  </a:cubicBezTo>
                  <a:cubicBezTo>
                    <a:pt x="2" y="127"/>
                    <a:pt x="0" y="125"/>
                    <a:pt x="0" y="124"/>
                  </a:cubicBezTo>
                  <a:cubicBezTo>
                    <a:pt x="0" y="3"/>
                    <a:pt x="0" y="3"/>
                    <a:pt x="0" y="3"/>
                  </a:cubicBezTo>
                  <a:cubicBezTo>
                    <a:pt x="0" y="1"/>
                    <a:pt x="2" y="0"/>
                    <a:pt x="4" y="0"/>
                  </a:cubicBezTo>
                  <a:cubicBezTo>
                    <a:pt x="155" y="0"/>
                    <a:pt x="155" y="0"/>
                    <a:pt x="155" y="0"/>
                  </a:cubicBezTo>
                  <a:cubicBezTo>
                    <a:pt x="157" y="0"/>
                    <a:pt x="158" y="1"/>
                    <a:pt x="158" y="3"/>
                  </a:cubicBezTo>
                  <a:cubicBezTo>
                    <a:pt x="158" y="124"/>
                    <a:pt x="158" y="124"/>
                    <a:pt x="158" y="124"/>
                  </a:cubicBezTo>
                  <a:cubicBezTo>
                    <a:pt x="158" y="125"/>
                    <a:pt x="157" y="127"/>
                    <a:pt x="155" y="127"/>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9" name="Line 31">
              <a:extLst>
                <a:ext uri="{FF2B5EF4-FFF2-40B4-BE49-F238E27FC236}">
                  <a16:creationId xmlns:a16="http://schemas.microsoft.com/office/drawing/2014/main" id="{D08E60C0-DB74-4354-BF57-17DBCEDB7F2D}"/>
                </a:ext>
              </a:extLst>
            </p:cNvPr>
            <p:cNvSpPr>
              <a:spLocks noChangeShapeType="1"/>
            </p:cNvSpPr>
            <p:nvPr/>
          </p:nvSpPr>
          <p:spPr bwMode="auto">
            <a:xfrm>
              <a:off x="11771313" y="2924176"/>
              <a:ext cx="447675" cy="0"/>
            </a:xfrm>
            <a:prstGeom prst="line">
              <a:avLst/>
            </a:prstGeom>
            <a:noFill/>
            <a:ln w="12700" cap="rnd">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0" name="Oval 32">
              <a:extLst>
                <a:ext uri="{FF2B5EF4-FFF2-40B4-BE49-F238E27FC236}">
                  <a16:creationId xmlns:a16="http://schemas.microsoft.com/office/drawing/2014/main" id="{A0028707-0CD3-4019-901C-1A4CF956D405}"/>
                </a:ext>
              </a:extLst>
            </p:cNvPr>
            <p:cNvSpPr>
              <a:spLocks noChangeArrowheads="1"/>
            </p:cNvSpPr>
            <p:nvPr/>
          </p:nvSpPr>
          <p:spPr bwMode="auto">
            <a:xfrm>
              <a:off x="12058650" y="2867026"/>
              <a:ext cx="23813"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1" name="Oval 33">
              <a:extLst>
                <a:ext uri="{FF2B5EF4-FFF2-40B4-BE49-F238E27FC236}">
                  <a16:creationId xmlns:a16="http://schemas.microsoft.com/office/drawing/2014/main" id="{AE03687D-5207-42E9-9E9A-D1E1894C68AC}"/>
                </a:ext>
              </a:extLst>
            </p:cNvPr>
            <p:cNvSpPr>
              <a:spLocks noChangeArrowheads="1"/>
            </p:cNvSpPr>
            <p:nvPr/>
          </p:nvSpPr>
          <p:spPr bwMode="auto">
            <a:xfrm>
              <a:off x="12109450" y="2867026"/>
              <a:ext cx="20638"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2" name="Oval 34">
              <a:extLst>
                <a:ext uri="{FF2B5EF4-FFF2-40B4-BE49-F238E27FC236}">
                  <a16:creationId xmlns:a16="http://schemas.microsoft.com/office/drawing/2014/main" id="{3D092A5E-EA4F-44DB-8499-639562B71D23}"/>
                </a:ext>
              </a:extLst>
            </p:cNvPr>
            <p:cNvSpPr>
              <a:spLocks noChangeArrowheads="1"/>
            </p:cNvSpPr>
            <p:nvPr/>
          </p:nvSpPr>
          <p:spPr bwMode="auto">
            <a:xfrm>
              <a:off x="12158663" y="2867026"/>
              <a:ext cx="20638"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3" name="Line 35">
              <a:extLst>
                <a:ext uri="{FF2B5EF4-FFF2-40B4-BE49-F238E27FC236}">
                  <a16:creationId xmlns:a16="http://schemas.microsoft.com/office/drawing/2014/main" id="{4BAF6ED3-5B73-437D-928F-81A93767524D}"/>
                </a:ext>
              </a:extLst>
            </p:cNvPr>
            <p:cNvSpPr>
              <a:spLocks noChangeShapeType="1"/>
            </p:cNvSpPr>
            <p:nvPr/>
          </p:nvSpPr>
          <p:spPr bwMode="auto">
            <a:xfrm>
              <a:off x="11757025" y="2992438"/>
              <a:ext cx="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05" name="Group 204">
            <a:extLst>
              <a:ext uri="{FF2B5EF4-FFF2-40B4-BE49-F238E27FC236}">
                <a16:creationId xmlns:a16="http://schemas.microsoft.com/office/drawing/2014/main" id="{54492DB2-FB5A-44C2-AE1F-1B454978C4CA}"/>
              </a:ext>
            </a:extLst>
          </p:cNvPr>
          <p:cNvGrpSpPr/>
          <p:nvPr/>
        </p:nvGrpSpPr>
        <p:grpSpPr>
          <a:xfrm>
            <a:off x="9234728" y="2385490"/>
            <a:ext cx="178398" cy="141002"/>
            <a:chOff x="11757025" y="2832101"/>
            <a:chExt cx="461963" cy="365125"/>
          </a:xfrm>
        </p:grpSpPr>
        <p:sp>
          <p:nvSpPr>
            <p:cNvPr id="206" name="Freeform 30">
              <a:extLst>
                <a:ext uri="{FF2B5EF4-FFF2-40B4-BE49-F238E27FC236}">
                  <a16:creationId xmlns:a16="http://schemas.microsoft.com/office/drawing/2014/main" id="{14BC03B3-CC84-48FC-AE55-E9ED93163A1C}"/>
                </a:ext>
              </a:extLst>
            </p:cNvPr>
            <p:cNvSpPr>
              <a:spLocks/>
            </p:cNvSpPr>
            <p:nvPr/>
          </p:nvSpPr>
          <p:spPr bwMode="auto">
            <a:xfrm>
              <a:off x="11768138" y="2832101"/>
              <a:ext cx="450850" cy="365125"/>
            </a:xfrm>
            <a:custGeom>
              <a:avLst/>
              <a:gdLst>
                <a:gd name="T0" fmla="*/ 155 w 158"/>
                <a:gd name="T1" fmla="*/ 127 h 127"/>
                <a:gd name="T2" fmla="*/ 4 w 158"/>
                <a:gd name="T3" fmla="*/ 127 h 127"/>
                <a:gd name="T4" fmla="*/ 0 w 158"/>
                <a:gd name="T5" fmla="*/ 124 h 127"/>
                <a:gd name="T6" fmla="*/ 0 w 158"/>
                <a:gd name="T7" fmla="*/ 3 h 127"/>
                <a:gd name="T8" fmla="*/ 4 w 158"/>
                <a:gd name="T9" fmla="*/ 0 h 127"/>
                <a:gd name="T10" fmla="*/ 155 w 158"/>
                <a:gd name="T11" fmla="*/ 0 h 127"/>
                <a:gd name="T12" fmla="*/ 158 w 158"/>
                <a:gd name="T13" fmla="*/ 3 h 127"/>
                <a:gd name="T14" fmla="*/ 158 w 158"/>
                <a:gd name="T15" fmla="*/ 124 h 127"/>
                <a:gd name="T16" fmla="*/ 155 w 158"/>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27">
                  <a:moveTo>
                    <a:pt x="155" y="127"/>
                  </a:moveTo>
                  <a:cubicBezTo>
                    <a:pt x="4" y="127"/>
                    <a:pt x="4" y="127"/>
                    <a:pt x="4" y="127"/>
                  </a:cubicBezTo>
                  <a:cubicBezTo>
                    <a:pt x="2" y="127"/>
                    <a:pt x="0" y="125"/>
                    <a:pt x="0" y="124"/>
                  </a:cubicBezTo>
                  <a:cubicBezTo>
                    <a:pt x="0" y="3"/>
                    <a:pt x="0" y="3"/>
                    <a:pt x="0" y="3"/>
                  </a:cubicBezTo>
                  <a:cubicBezTo>
                    <a:pt x="0" y="1"/>
                    <a:pt x="2" y="0"/>
                    <a:pt x="4" y="0"/>
                  </a:cubicBezTo>
                  <a:cubicBezTo>
                    <a:pt x="155" y="0"/>
                    <a:pt x="155" y="0"/>
                    <a:pt x="155" y="0"/>
                  </a:cubicBezTo>
                  <a:cubicBezTo>
                    <a:pt x="157" y="0"/>
                    <a:pt x="158" y="1"/>
                    <a:pt x="158" y="3"/>
                  </a:cubicBezTo>
                  <a:cubicBezTo>
                    <a:pt x="158" y="124"/>
                    <a:pt x="158" y="124"/>
                    <a:pt x="158" y="124"/>
                  </a:cubicBezTo>
                  <a:cubicBezTo>
                    <a:pt x="158" y="125"/>
                    <a:pt x="157" y="127"/>
                    <a:pt x="155" y="127"/>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7" name="Line 31">
              <a:extLst>
                <a:ext uri="{FF2B5EF4-FFF2-40B4-BE49-F238E27FC236}">
                  <a16:creationId xmlns:a16="http://schemas.microsoft.com/office/drawing/2014/main" id="{5FCCBB4F-759D-4EAF-A319-93EA85998C5C}"/>
                </a:ext>
              </a:extLst>
            </p:cNvPr>
            <p:cNvSpPr>
              <a:spLocks noChangeShapeType="1"/>
            </p:cNvSpPr>
            <p:nvPr/>
          </p:nvSpPr>
          <p:spPr bwMode="auto">
            <a:xfrm>
              <a:off x="11771313" y="2924176"/>
              <a:ext cx="447675" cy="0"/>
            </a:xfrm>
            <a:prstGeom prst="line">
              <a:avLst/>
            </a:prstGeom>
            <a:noFill/>
            <a:ln w="12700" cap="rnd">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8" name="Oval 32">
              <a:extLst>
                <a:ext uri="{FF2B5EF4-FFF2-40B4-BE49-F238E27FC236}">
                  <a16:creationId xmlns:a16="http://schemas.microsoft.com/office/drawing/2014/main" id="{2703CDE2-8E3A-46E4-9ABD-96DA88F35456}"/>
                </a:ext>
              </a:extLst>
            </p:cNvPr>
            <p:cNvSpPr>
              <a:spLocks noChangeArrowheads="1"/>
            </p:cNvSpPr>
            <p:nvPr/>
          </p:nvSpPr>
          <p:spPr bwMode="auto">
            <a:xfrm>
              <a:off x="12058650" y="2867026"/>
              <a:ext cx="23813"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9" name="Oval 33">
              <a:extLst>
                <a:ext uri="{FF2B5EF4-FFF2-40B4-BE49-F238E27FC236}">
                  <a16:creationId xmlns:a16="http://schemas.microsoft.com/office/drawing/2014/main" id="{1FD4A593-6CA8-45C2-842A-64977A638F05}"/>
                </a:ext>
              </a:extLst>
            </p:cNvPr>
            <p:cNvSpPr>
              <a:spLocks noChangeArrowheads="1"/>
            </p:cNvSpPr>
            <p:nvPr/>
          </p:nvSpPr>
          <p:spPr bwMode="auto">
            <a:xfrm>
              <a:off x="12109450" y="2867026"/>
              <a:ext cx="20638"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10" name="Oval 34">
              <a:extLst>
                <a:ext uri="{FF2B5EF4-FFF2-40B4-BE49-F238E27FC236}">
                  <a16:creationId xmlns:a16="http://schemas.microsoft.com/office/drawing/2014/main" id="{C2E1D9D1-BD11-4C91-9503-1F23EC68DFC2}"/>
                </a:ext>
              </a:extLst>
            </p:cNvPr>
            <p:cNvSpPr>
              <a:spLocks noChangeArrowheads="1"/>
            </p:cNvSpPr>
            <p:nvPr/>
          </p:nvSpPr>
          <p:spPr bwMode="auto">
            <a:xfrm>
              <a:off x="12158663" y="2867026"/>
              <a:ext cx="20638"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11" name="Line 35">
              <a:extLst>
                <a:ext uri="{FF2B5EF4-FFF2-40B4-BE49-F238E27FC236}">
                  <a16:creationId xmlns:a16="http://schemas.microsoft.com/office/drawing/2014/main" id="{FD300B83-9EC3-41FE-BA6F-F6CEA8291161}"/>
                </a:ext>
              </a:extLst>
            </p:cNvPr>
            <p:cNvSpPr>
              <a:spLocks noChangeShapeType="1"/>
            </p:cNvSpPr>
            <p:nvPr/>
          </p:nvSpPr>
          <p:spPr bwMode="auto">
            <a:xfrm>
              <a:off x="11757025" y="2992438"/>
              <a:ext cx="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12" name="Group 211">
            <a:extLst>
              <a:ext uri="{FF2B5EF4-FFF2-40B4-BE49-F238E27FC236}">
                <a16:creationId xmlns:a16="http://schemas.microsoft.com/office/drawing/2014/main" id="{3C2F77E7-ECFE-4BB1-A0E6-F938F52AF472}"/>
              </a:ext>
            </a:extLst>
          </p:cNvPr>
          <p:cNvGrpSpPr/>
          <p:nvPr/>
        </p:nvGrpSpPr>
        <p:grpSpPr>
          <a:xfrm>
            <a:off x="10282891" y="2385490"/>
            <a:ext cx="178398" cy="141002"/>
            <a:chOff x="11757025" y="2832101"/>
            <a:chExt cx="461963" cy="365125"/>
          </a:xfrm>
        </p:grpSpPr>
        <p:sp>
          <p:nvSpPr>
            <p:cNvPr id="213" name="Freeform 30">
              <a:extLst>
                <a:ext uri="{FF2B5EF4-FFF2-40B4-BE49-F238E27FC236}">
                  <a16:creationId xmlns:a16="http://schemas.microsoft.com/office/drawing/2014/main" id="{8E4E4286-A77D-4CF3-90C4-82F72565E91B}"/>
                </a:ext>
              </a:extLst>
            </p:cNvPr>
            <p:cNvSpPr>
              <a:spLocks/>
            </p:cNvSpPr>
            <p:nvPr/>
          </p:nvSpPr>
          <p:spPr bwMode="auto">
            <a:xfrm>
              <a:off x="11768138" y="2832101"/>
              <a:ext cx="450850" cy="365125"/>
            </a:xfrm>
            <a:custGeom>
              <a:avLst/>
              <a:gdLst>
                <a:gd name="T0" fmla="*/ 155 w 158"/>
                <a:gd name="T1" fmla="*/ 127 h 127"/>
                <a:gd name="T2" fmla="*/ 4 w 158"/>
                <a:gd name="T3" fmla="*/ 127 h 127"/>
                <a:gd name="T4" fmla="*/ 0 w 158"/>
                <a:gd name="T5" fmla="*/ 124 h 127"/>
                <a:gd name="T6" fmla="*/ 0 w 158"/>
                <a:gd name="T7" fmla="*/ 3 h 127"/>
                <a:gd name="T8" fmla="*/ 4 w 158"/>
                <a:gd name="T9" fmla="*/ 0 h 127"/>
                <a:gd name="T10" fmla="*/ 155 w 158"/>
                <a:gd name="T11" fmla="*/ 0 h 127"/>
                <a:gd name="T12" fmla="*/ 158 w 158"/>
                <a:gd name="T13" fmla="*/ 3 h 127"/>
                <a:gd name="T14" fmla="*/ 158 w 158"/>
                <a:gd name="T15" fmla="*/ 124 h 127"/>
                <a:gd name="T16" fmla="*/ 155 w 158"/>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27">
                  <a:moveTo>
                    <a:pt x="155" y="127"/>
                  </a:moveTo>
                  <a:cubicBezTo>
                    <a:pt x="4" y="127"/>
                    <a:pt x="4" y="127"/>
                    <a:pt x="4" y="127"/>
                  </a:cubicBezTo>
                  <a:cubicBezTo>
                    <a:pt x="2" y="127"/>
                    <a:pt x="0" y="125"/>
                    <a:pt x="0" y="124"/>
                  </a:cubicBezTo>
                  <a:cubicBezTo>
                    <a:pt x="0" y="3"/>
                    <a:pt x="0" y="3"/>
                    <a:pt x="0" y="3"/>
                  </a:cubicBezTo>
                  <a:cubicBezTo>
                    <a:pt x="0" y="1"/>
                    <a:pt x="2" y="0"/>
                    <a:pt x="4" y="0"/>
                  </a:cubicBezTo>
                  <a:cubicBezTo>
                    <a:pt x="155" y="0"/>
                    <a:pt x="155" y="0"/>
                    <a:pt x="155" y="0"/>
                  </a:cubicBezTo>
                  <a:cubicBezTo>
                    <a:pt x="157" y="0"/>
                    <a:pt x="158" y="1"/>
                    <a:pt x="158" y="3"/>
                  </a:cubicBezTo>
                  <a:cubicBezTo>
                    <a:pt x="158" y="124"/>
                    <a:pt x="158" y="124"/>
                    <a:pt x="158" y="124"/>
                  </a:cubicBezTo>
                  <a:cubicBezTo>
                    <a:pt x="158" y="125"/>
                    <a:pt x="157" y="127"/>
                    <a:pt x="155" y="127"/>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14" name="Line 31">
              <a:extLst>
                <a:ext uri="{FF2B5EF4-FFF2-40B4-BE49-F238E27FC236}">
                  <a16:creationId xmlns:a16="http://schemas.microsoft.com/office/drawing/2014/main" id="{5897BEA2-FF97-4218-8476-CAA7A8D4ABE2}"/>
                </a:ext>
              </a:extLst>
            </p:cNvPr>
            <p:cNvSpPr>
              <a:spLocks noChangeShapeType="1"/>
            </p:cNvSpPr>
            <p:nvPr/>
          </p:nvSpPr>
          <p:spPr bwMode="auto">
            <a:xfrm>
              <a:off x="11771313" y="2924176"/>
              <a:ext cx="447675" cy="0"/>
            </a:xfrm>
            <a:prstGeom prst="line">
              <a:avLst/>
            </a:prstGeom>
            <a:noFill/>
            <a:ln w="12700" cap="rnd">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15" name="Oval 32">
              <a:extLst>
                <a:ext uri="{FF2B5EF4-FFF2-40B4-BE49-F238E27FC236}">
                  <a16:creationId xmlns:a16="http://schemas.microsoft.com/office/drawing/2014/main" id="{88F7696B-5185-43D3-AC02-82B97D2DE503}"/>
                </a:ext>
              </a:extLst>
            </p:cNvPr>
            <p:cNvSpPr>
              <a:spLocks noChangeArrowheads="1"/>
            </p:cNvSpPr>
            <p:nvPr/>
          </p:nvSpPr>
          <p:spPr bwMode="auto">
            <a:xfrm>
              <a:off x="12058650" y="2867026"/>
              <a:ext cx="23813"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16" name="Oval 33">
              <a:extLst>
                <a:ext uri="{FF2B5EF4-FFF2-40B4-BE49-F238E27FC236}">
                  <a16:creationId xmlns:a16="http://schemas.microsoft.com/office/drawing/2014/main" id="{CD93962D-D183-4C40-B67F-CD842B779F45}"/>
                </a:ext>
              </a:extLst>
            </p:cNvPr>
            <p:cNvSpPr>
              <a:spLocks noChangeArrowheads="1"/>
            </p:cNvSpPr>
            <p:nvPr/>
          </p:nvSpPr>
          <p:spPr bwMode="auto">
            <a:xfrm>
              <a:off x="12109450" y="2867026"/>
              <a:ext cx="20638"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17" name="Oval 34">
              <a:extLst>
                <a:ext uri="{FF2B5EF4-FFF2-40B4-BE49-F238E27FC236}">
                  <a16:creationId xmlns:a16="http://schemas.microsoft.com/office/drawing/2014/main" id="{81272A27-A837-44DB-B732-D2F4F23D8FFF}"/>
                </a:ext>
              </a:extLst>
            </p:cNvPr>
            <p:cNvSpPr>
              <a:spLocks noChangeArrowheads="1"/>
            </p:cNvSpPr>
            <p:nvPr/>
          </p:nvSpPr>
          <p:spPr bwMode="auto">
            <a:xfrm>
              <a:off x="12158663" y="2867026"/>
              <a:ext cx="20638"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18" name="Line 35">
              <a:extLst>
                <a:ext uri="{FF2B5EF4-FFF2-40B4-BE49-F238E27FC236}">
                  <a16:creationId xmlns:a16="http://schemas.microsoft.com/office/drawing/2014/main" id="{18C5F749-6746-4367-9418-AD4CB714283D}"/>
                </a:ext>
              </a:extLst>
            </p:cNvPr>
            <p:cNvSpPr>
              <a:spLocks noChangeShapeType="1"/>
            </p:cNvSpPr>
            <p:nvPr/>
          </p:nvSpPr>
          <p:spPr bwMode="auto">
            <a:xfrm>
              <a:off x="11757025" y="2992438"/>
              <a:ext cx="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19" name="Group 218">
            <a:extLst>
              <a:ext uri="{FF2B5EF4-FFF2-40B4-BE49-F238E27FC236}">
                <a16:creationId xmlns:a16="http://schemas.microsoft.com/office/drawing/2014/main" id="{3E4AFB40-3CE4-4DB4-9E4F-575108CA8142}"/>
              </a:ext>
            </a:extLst>
          </p:cNvPr>
          <p:cNvGrpSpPr/>
          <p:nvPr/>
        </p:nvGrpSpPr>
        <p:grpSpPr>
          <a:xfrm>
            <a:off x="6602037" y="2125825"/>
            <a:ext cx="269165" cy="212739"/>
            <a:chOff x="11757025" y="2832101"/>
            <a:chExt cx="461963" cy="365125"/>
          </a:xfrm>
        </p:grpSpPr>
        <p:sp>
          <p:nvSpPr>
            <p:cNvPr id="220" name="Freeform 30">
              <a:extLst>
                <a:ext uri="{FF2B5EF4-FFF2-40B4-BE49-F238E27FC236}">
                  <a16:creationId xmlns:a16="http://schemas.microsoft.com/office/drawing/2014/main" id="{BEBA5178-7D14-4BEF-87C1-29CC48CBC5CC}"/>
                </a:ext>
              </a:extLst>
            </p:cNvPr>
            <p:cNvSpPr>
              <a:spLocks/>
            </p:cNvSpPr>
            <p:nvPr/>
          </p:nvSpPr>
          <p:spPr bwMode="auto">
            <a:xfrm>
              <a:off x="11768138" y="2832101"/>
              <a:ext cx="450850" cy="365125"/>
            </a:xfrm>
            <a:custGeom>
              <a:avLst/>
              <a:gdLst>
                <a:gd name="T0" fmla="*/ 155 w 158"/>
                <a:gd name="T1" fmla="*/ 127 h 127"/>
                <a:gd name="T2" fmla="*/ 4 w 158"/>
                <a:gd name="T3" fmla="*/ 127 h 127"/>
                <a:gd name="T4" fmla="*/ 0 w 158"/>
                <a:gd name="T5" fmla="*/ 124 h 127"/>
                <a:gd name="T6" fmla="*/ 0 w 158"/>
                <a:gd name="T7" fmla="*/ 3 h 127"/>
                <a:gd name="T8" fmla="*/ 4 w 158"/>
                <a:gd name="T9" fmla="*/ 0 h 127"/>
                <a:gd name="T10" fmla="*/ 155 w 158"/>
                <a:gd name="T11" fmla="*/ 0 h 127"/>
                <a:gd name="T12" fmla="*/ 158 w 158"/>
                <a:gd name="T13" fmla="*/ 3 h 127"/>
                <a:gd name="T14" fmla="*/ 158 w 158"/>
                <a:gd name="T15" fmla="*/ 124 h 127"/>
                <a:gd name="T16" fmla="*/ 155 w 158"/>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27">
                  <a:moveTo>
                    <a:pt x="155" y="127"/>
                  </a:moveTo>
                  <a:cubicBezTo>
                    <a:pt x="4" y="127"/>
                    <a:pt x="4" y="127"/>
                    <a:pt x="4" y="127"/>
                  </a:cubicBezTo>
                  <a:cubicBezTo>
                    <a:pt x="2" y="127"/>
                    <a:pt x="0" y="125"/>
                    <a:pt x="0" y="124"/>
                  </a:cubicBezTo>
                  <a:cubicBezTo>
                    <a:pt x="0" y="3"/>
                    <a:pt x="0" y="3"/>
                    <a:pt x="0" y="3"/>
                  </a:cubicBezTo>
                  <a:cubicBezTo>
                    <a:pt x="0" y="1"/>
                    <a:pt x="2" y="0"/>
                    <a:pt x="4" y="0"/>
                  </a:cubicBezTo>
                  <a:cubicBezTo>
                    <a:pt x="155" y="0"/>
                    <a:pt x="155" y="0"/>
                    <a:pt x="155" y="0"/>
                  </a:cubicBezTo>
                  <a:cubicBezTo>
                    <a:pt x="157" y="0"/>
                    <a:pt x="158" y="1"/>
                    <a:pt x="158" y="3"/>
                  </a:cubicBezTo>
                  <a:cubicBezTo>
                    <a:pt x="158" y="124"/>
                    <a:pt x="158" y="124"/>
                    <a:pt x="158" y="124"/>
                  </a:cubicBezTo>
                  <a:cubicBezTo>
                    <a:pt x="158" y="125"/>
                    <a:pt x="157" y="127"/>
                    <a:pt x="155" y="127"/>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21" name="Line 31">
              <a:extLst>
                <a:ext uri="{FF2B5EF4-FFF2-40B4-BE49-F238E27FC236}">
                  <a16:creationId xmlns:a16="http://schemas.microsoft.com/office/drawing/2014/main" id="{BF4B44F4-8346-49BF-923D-3C56D604BA7B}"/>
                </a:ext>
              </a:extLst>
            </p:cNvPr>
            <p:cNvSpPr>
              <a:spLocks noChangeShapeType="1"/>
            </p:cNvSpPr>
            <p:nvPr/>
          </p:nvSpPr>
          <p:spPr bwMode="auto">
            <a:xfrm>
              <a:off x="11771313" y="2924176"/>
              <a:ext cx="447675" cy="0"/>
            </a:xfrm>
            <a:prstGeom prst="line">
              <a:avLst/>
            </a:prstGeom>
            <a:noFill/>
            <a:ln w="12700" cap="rnd">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22" name="Oval 32">
              <a:extLst>
                <a:ext uri="{FF2B5EF4-FFF2-40B4-BE49-F238E27FC236}">
                  <a16:creationId xmlns:a16="http://schemas.microsoft.com/office/drawing/2014/main" id="{99CB9415-EA61-46D1-A9C2-83C31731F9B9}"/>
                </a:ext>
              </a:extLst>
            </p:cNvPr>
            <p:cNvSpPr>
              <a:spLocks noChangeArrowheads="1"/>
            </p:cNvSpPr>
            <p:nvPr/>
          </p:nvSpPr>
          <p:spPr bwMode="auto">
            <a:xfrm>
              <a:off x="12058650" y="2867026"/>
              <a:ext cx="23813"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23" name="Oval 33">
              <a:extLst>
                <a:ext uri="{FF2B5EF4-FFF2-40B4-BE49-F238E27FC236}">
                  <a16:creationId xmlns:a16="http://schemas.microsoft.com/office/drawing/2014/main" id="{53DB2FFB-BF5B-4DD7-8FE4-FD753DC5D16D}"/>
                </a:ext>
              </a:extLst>
            </p:cNvPr>
            <p:cNvSpPr>
              <a:spLocks noChangeArrowheads="1"/>
            </p:cNvSpPr>
            <p:nvPr/>
          </p:nvSpPr>
          <p:spPr bwMode="auto">
            <a:xfrm>
              <a:off x="12109450" y="2867026"/>
              <a:ext cx="20638"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24" name="Oval 34">
              <a:extLst>
                <a:ext uri="{FF2B5EF4-FFF2-40B4-BE49-F238E27FC236}">
                  <a16:creationId xmlns:a16="http://schemas.microsoft.com/office/drawing/2014/main" id="{46561795-C5F1-41A5-A686-6608461822F0}"/>
                </a:ext>
              </a:extLst>
            </p:cNvPr>
            <p:cNvSpPr>
              <a:spLocks noChangeArrowheads="1"/>
            </p:cNvSpPr>
            <p:nvPr/>
          </p:nvSpPr>
          <p:spPr bwMode="auto">
            <a:xfrm>
              <a:off x="12158663" y="2867026"/>
              <a:ext cx="20638"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25" name="Line 35">
              <a:extLst>
                <a:ext uri="{FF2B5EF4-FFF2-40B4-BE49-F238E27FC236}">
                  <a16:creationId xmlns:a16="http://schemas.microsoft.com/office/drawing/2014/main" id="{24263E2A-35F2-4CCB-ABEC-9645F04369A2}"/>
                </a:ext>
              </a:extLst>
            </p:cNvPr>
            <p:cNvSpPr>
              <a:spLocks noChangeShapeType="1"/>
            </p:cNvSpPr>
            <p:nvPr/>
          </p:nvSpPr>
          <p:spPr bwMode="auto">
            <a:xfrm>
              <a:off x="11757025" y="2992438"/>
              <a:ext cx="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32" name="Group 231">
            <a:extLst>
              <a:ext uri="{FF2B5EF4-FFF2-40B4-BE49-F238E27FC236}">
                <a16:creationId xmlns:a16="http://schemas.microsoft.com/office/drawing/2014/main" id="{F4A4EE3D-6BF3-4BF8-A891-7A0F8A24B49A}"/>
              </a:ext>
            </a:extLst>
          </p:cNvPr>
          <p:cNvGrpSpPr/>
          <p:nvPr/>
        </p:nvGrpSpPr>
        <p:grpSpPr>
          <a:xfrm>
            <a:off x="6600025" y="2731186"/>
            <a:ext cx="277856" cy="206552"/>
            <a:chOff x="11622088" y="3221038"/>
            <a:chExt cx="958850" cy="712788"/>
          </a:xfrm>
        </p:grpSpPr>
        <p:sp>
          <p:nvSpPr>
            <p:cNvPr id="229" name="Rectangle 39">
              <a:extLst>
                <a:ext uri="{FF2B5EF4-FFF2-40B4-BE49-F238E27FC236}">
                  <a16:creationId xmlns:a16="http://schemas.microsoft.com/office/drawing/2014/main" id="{ABD473A9-E10A-4969-AFDB-75580412E216}"/>
                </a:ext>
              </a:extLst>
            </p:cNvPr>
            <p:cNvSpPr>
              <a:spLocks noChangeArrowheads="1"/>
            </p:cNvSpPr>
            <p:nvPr/>
          </p:nvSpPr>
          <p:spPr bwMode="auto">
            <a:xfrm>
              <a:off x="11622088" y="3221038"/>
              <a:ext cx="958850" cy="625475"/>
            </a:xfrm>
            <a:prstGeom prst="rect">
              <a:avLst/>
            </a:pr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30" name="Line 40">
              <a:extLst>
                <a:ext uri="{FF2B5EF4-FFF2-40B4-BE49-F238E27FC236}">
                  <a16:creationId xmlns:a16="http://schemas.microsoft.com/office/drawing/2014/main" id="{E552157B-3155-4C67-91FE-6D6B4C738234}"/>
                </a:ext>
              </a:extLst>
            </p:cNvPr>
            <p:cNvSpPr>
              <a:spLocks noChangeShapeType="1"/>
            </p:cNvSpPr>
            <p:nvPr/>
          </p:nvSpPr>
          <p:spPr bwMode="auto">
            <a:xfrm>
              <a:off x="11898313" y="3933825"/>
              <a:ext cx="4064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31" name="Line 41">
              <a:extLst>
                <a:ext uri="{FF2B5EF4-FFF2-40B4-BE49-F238E27FC236}">
                  <a16:creationId xmlns:a16="http://schemas.microsoft.com/office/drawing/2014/main" id="{B7F32FDD-A63A-4FA0-B5BA-EF8E140A111B}"/>
                </a:ext>
              </a:extLst>
            </p:cNvPr>
            <p:cNvSpPr>
              <a:spLocks noChangeShapeType="1"/>
            </p:cNvSpPr>
            <p:nvPr/>
          </p:nvSpPr>
          <p:spPr bwMode="auto">
            <a:xfrm>
              <a:off x="12101513" y="3849688"/>
              <a:ext cx="0" cy="84138"/>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33" name="Group 232">
            <a:extLst>
              <a:ext uri="{FF2B5EF4-FFF2-40B4-BE49-F238E27FC236}">
                <a16:creationId xmlns:a16="http://schemas.microsoft.com/office/drawing/2014/main" id="{A8435B0D-CDB0-4D24-BA5B-1F8753FDAE99}"/>
              </a:ext>
            </a:extLst>
          </p:cNvPr>
          <p:cNvGrpSpPr/>
          <p:nvPr/>
        </p:nvGrpSpPr>
        <p:grpSpPr>
          <a:xfrm>
            <a:off x="1274186" y="2479938"/>
            <a:ext cx="277856" cy="206552"/>
            <a:chOff x="11622088" y="3221038"/>
            <a:chExt cx="958850" cy="712788"/>
          </a:xfrm>
        </p:grpSpPr>
        <p:sp>
          <p:nvSpPr>
            <p:cNvPr id="234" name="Rectangle 39">
              <a:extLst>
                <a:ext uri="{FF2B5EF4-FFF2-40B4-BE49-F238E27FC236}">
                  <a16:creationId xmlns:a16="http://schemas.microsoft.com/office/drawing/2014/main" id="{C9973977-B23C-4F8E-AB97-BFE5C0C58EAC}"/>
                </a:ext>
              </a:extLst>
            </p:cNvPr>
            <p:cNvSpPr>
              <a:spLocks noChangeArrowheads="1"/>
            </p:cNvSpPr>
            <p:nvPr/>
          </p:nvSpPr>
          <p:spPr bwMode="auto">
            <a:xfrm>
              <a:off x="11622088" y="3221038"/>
              <a:ext cx="958850" cy="625475"/>
            </a:xfrm>
            <a:prstGeom prst="rect">
              <a:avLst/>
            </a:pr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35" name="Line 40">
              <a:extLst>
                <a:ext uri="{FF2B5EF4-FFF2-40B4-BE49-F238E27FC236}">
                  <a16:creationId xmlns:a16="http://schemas.microsoft.com/office/drawing/2014/main" id="{81652571-31CF-40C6-B38D-EA931F243836}"/>
                </a:ext>
              </a:extLst>
            </p:cNvPr>
            <p:cNvSpPr>
              <a:spLocks noChangeShapeType="1"/>
            </p:cNvSpPr>
            <p:nvPr/>
          </p:nvSpPr>
          <p:spPr bwMode="auto">
            <a:xfrm>
              <a:off x="11898313" y="3933825"/>
              <a:ext cx="4064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36" name="Line 41">
              <a:extLst>
                <a:ext uri="{FF2B5EF4-FFF2-40B4-BE49-F238E27FC236}">
                  <a16:creationId xmlns:a16="http://schemas.microsoft.com/office/drawing/2014/main" id="{A7E4E774-DD22-4B8E-BF27-07DF61949E38}"/>
                </a:ext>
              </a:extLst>
            </p:cNvPr>
            <p:cNvSpPr>
              <a:spLocks noChangeShapeType="1"/>
            </p:cNvSpPr>
            <p:nvPr/>
          </p:nvSpPr>
          <p:spPr bwMode="auto">
            <a:xfrm>
              <a:off x="12101513" y="3849688"/>
              <a:ext cx="0" cy="84138"/>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45" name="Group 244">
            <a:extLst>
              <a:ext uri="{FF2B5EF4-FFF2-40B4-BE49-F238E27FC236}">
                <a16:creationId xmlns:a16="http://schemas.microsoft.com/office/drawing/2014/main" id="{6D95307F-050E-4F19-BFCF-B391CCB651DE}"/>
              </a:ext>
            </a:extLst>
          </p:cNvPr>
          <p:cNvGrpSpPr/>
          <p:nvPr/>
        </p:nvGrpSpPr>
        <p:grpSpPr>
          <a:xfrm>
            <a:off x="2683086" y="2221503"/>
            <a:ext cx="258662" cy="204439"/>
            <a:chOff x="11757025" y="2832101"/>
            <a:chExt cx="461963" cy="365125"/>
          </a:xfrm>
        </p:grpSpPr>
        <p:sp>
          <p:nvSpPr>
            <p:cNvPr id="246" name="Freeform 30">
              <a:extLst>
                <a:ext uri="{FF2B5EF4-FFF2-40B4-BE49-F238E27FC236}">
                  <a16:creationId xmlns:a16="http://schemas.microsoft.com/office/drawing/2014/main" id="{C24FCAB9-CBF8-4B27-B1E6-2FCBC7A9A444}"/>
                </a:ext>
              </a:extLst>
            </p:cNvPr>
            <p:cNvSpPr>
              <a:spLocks/>
            </p:cNvSpPr>
            <p:nvPr/>
          </p:nvSpPr>
          <p:spPr bwMode="auto">
            <a:xfrm>
              <a:off x="11768138" y="2832101"/>
              <a:ext cx="450850" cy="365125"/>
            </a:xfrm>
            <a:custGeom>
              <a:avLst/>
              <a:gdLst>
                <a:gd name="T0" fmla="*/ 155 w 158"/>
                <a:gd name="T1" fmla="*/ 127 h 127"/>
                <a:gd name="T2" fmla="*/ 4 w 158"/>
                <a:gd name="T3" fmla="*/ 127 h 127"/>
                <a:gd name="T4" fmla="*/ 0 w 158"/>
                <a:gd name="T5" fmla="*/ 124 h 127"/>
                <a:gd name="T6" fmla="*/ 0 w 158"/>
                <a:gd name="T7" fmla="*/ 3 h 127"/>
                <a:gd name="T8" fmla="*/ 4 w 158"/>
                <a:gd name="T9" fmla="*/ 0 h 127"/>
                <a:gd name="T10" fmla="*/ 155 w 158"/>
                <a:gd name="T11" fmla="*/ 0 h 127"/>
                <a:gd name="T12" fmla="*/ 158 w 158"/>
                <a:gd name="T13" fmla="*/ 3 h 127"/>
                <a:gd name="T14" fmla="*/ 158 w 158"/>
                <a:gd name="T15" fmla="*/ 124 h 127"/>
                <a:gd name="T16" fmla="*/ 155 w 158"/>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27">
                  <a:moveTo>
                    <a:pt x="155" y="127"/>
                  </a:moveTo>
                  <a:cubicBezTo>
                    <a:pt x="4" y="127"/>
                    <a:pt x="4" y="127"/>
                    <a:pt x="4" y="127"/>
                  </a:cubicBezTo>
                  <a:cubicBezTo>
                    <a:pt x="2" y="127"/>
                    <a:pt x="0" y="125"/>
                    <a:pt x="0" y="124"/>
                  </a:cubicBezTo>
                  <a:cubicBezTo>
                    <a:pt x="0" y="3"/>
                    <a:pt x="0" y="3"/>
                    <a:pt x="0" y="3"/>
                  </a:cubicBezTo>
                  <a:cubicBezTo>
                    <a:pt x="0" y="1"/>
                    <a:pt x="2" y="0"/>
                    <a:pt x="4" y="0"/>
                  </a:cubicBezTo>
                  <a:cubicBezTo>
                    <a:pt x="155" y="0"/>
                    <a:pt x="155" y="0"/>
                    <a:pt x="155" y="0"/>
                  </a:cubicBezTo>
                  <a:cubicBezTo>
                    <a:pt x="157" y="0"/>
                    <a:pt x="158" y="1"/>
                    <a:pt x="158" y="3"/>
                  </a:cubicBezTo>
                  <a:cubicBezTo>
                    <a:pt x="158" y="124"/>
                    <a:pt x="158" y="124"/>
                    <a:pt x="158" y="124"/>
                  </a:cubicBezTo>
                  <a:cubicBezTo>
                    <a:pt x="158" y="125"/>
                    <a:pt x="157" y="127"/>
                    <a:pt x="155" y="127"/>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47" name="Line 31">
              <a:extLst>
                <a:ext uri="{FF2B5EF4-FFF2-40B4-BE49-F238E27FC236}">
                  <a16:creationId xmlns:a16="http://schemas.microsoft.com/office/drawing/2014/main" id="{6B7EAFE1-8EEF-401F-8243-920633218659}"/>
                </a:ext>
              </a:extLst>
            </p:cNvPr>
            <p:cNvSpPr>
              <a:spLocks noChangeShapeType="1"/>
            </p:cNvSpPr>
            <p:nvPr/>
          </p:nvSpPr>
          <p:spPr bwMode="auto">
            <a:xfrm>
              <a:off x="11771313" y="2924176"/>
              <a:ext cx="447675" cy="0"/>
            </a:xfrm>
            <a:prstGeom prst="line">
              <a:avLst/>
            </a:prstGeom>
            <a:noFill/>
            <a:ln w="12700" cap="rnd">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48" name="Oval 32">
              <a:extLst>
                <a:ext uri="{FF2B5EF4-FFF2-40B4-BE49-F238E27FC236}">
                  <a16:creationId xmlns:a16="http://schemas.microsoft.com/office/drawing/2014/main" id="{7380DF2B-C5C8-4FE3-B928-A0EF77C84843}"/>
                </a:ext>
              </a:extLst>
            </p:cNvPr>
            <p:cNvSpPr>
              <a:spLocks noChangeArrowheads="1"/>
            </p:cNvSpPr>
            <p:nvPr/>
          </p:nvSpPr>
          <p:spPr bwMode="auto">
            <a:xfrm>
              <a:off x="12058650" y="2867026"/>
              <a:ext cx="23813"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49" name="Oval 33">
              <a:extLst>
                <a:ext uri="{FF2B5EF4-FFF2-40B4-BE49-F238E27FC236}">
                  <a16:creationId xmlns:a16="http://schemas.microsoft.com/office/drawing/2014/main" id="{D568CEDD-128D-4BAF-AC61-8A86BBC2638E}"/>
                </a:ext>
              </a:extLst>
            </p:cNvPr>
            <p:cNvSpPr>
              <a:spLocks noChangeArrowheads="1"/>
            </p:cNvSpPr>
            <p:nvPr/>
          </p:nvSpPr>
          <p:spPr bwMode="auto">
            <a:xfrm>
              <a:off x="12109450" y="2867026"/>
              <a:ext cx="20638"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50" name="Oval 34">
              <a:extLst>
                <a:ext uri="{FF2B5EF4-FFF2-40B4-BE49-F238E27FC236}">
                  <a16:creationId xmlns:a16="http://schemas.microsoft.com/office/drawing/2014/main" id="{A0AE1B40-1509-46F9-BC43-3A54B43A6B6E}"/>
                </a:ext>
              </a:extLst>
            </p:cNvPr>
            <p:cNvSpPr>
              <a:spLocks noChangeArrowheads="1"/>
            </p:cNvSpPr>
            <p:nvPr/>
          </p:nvSpPr>
          <p:spPr bwMode="auto">
            <a:xfrm>
              <a:off x="12158663" y="2867026"/>
              <a:ext cx="20638" cy="22225"/>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51" name="Line 35">
              <a:extLst>
                <a:ext uri="{FF2B5EF4-FFF2-40B4-BE49-F238E27FC236}">
                  <a16:creationId xmlns:a16="http://schemas.microsoft.com/office/drawing/2014/main" id="{DB10F781-BB21-4E8E-880F-F9D680285989}"/>
                </a:ext>
              </a:extLst>
            </p:cNvPr>
            <p:cNvSpPr>
              <a:spLocks noChangeShapeType="1"/>
            </p:cNvSpPr>
            <p:nvPr/>
          </p:nvSpPr>
          <p:spPr bwMode="auto">
            <a:xfrm>
              <a:off x="11757025" y="2992438"/>
              <a:ext cx="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52" name="Group 251">
            <a:extLst>
              <a:ext uri="{FF2B5EF4-FFF2-40B4-BE49-F238E27FC236}">
                <a16:creationId xmlns:a16="http://schemas.microsoft.com/office/drawing/2014/main" id="{A713F0D8-D88D-4E16-A33C-66D659069251}"/>
              </a:ext>
            </a:extLst>
          </p:cNvPr>
          <p:cNvGrpSpPr/>
          <p:nvPr/>
        </p:nvGrpSpPr>
        <p:grpSpPr>
          <a:xfrm>
            <a:off x="8205896" y="2766013"/>
            <a:ext cx="190716" cy="141773"/>
            <a:chOff x="11622088" y="3221038"/>
            <a:chExt cx="958850" cy="712788"/>
          </a:xfrm>
        </p:grpSpPr>
        <p:sp>
          <p:nvSpPr>
            <p:cNvPr id="253" name="Rectangle 39">
              <a:extLst>
                <a:ext uri="{FF2B5EF4-FFF2-40B4-BE49-F238E27FC236}">
                  <a16:creationId xmlns:a16="http://schemas.microsoft.com/office/drawing/2014/main" id="{007CF272-E03A-4A78-A1AB-50068427483A}"/>
                </a:ext>
              </a:extLst>
            </p:cNvPr>
            <p:cNvSpPr>
              <a:spLocks noChangeArrowheads="1"/>
            </p:cNvSpPr>
            <p:nvPr/>
          </p:nvSpPr>
          <p:spPr bwMode="auto">
            <a:xfrm>
              <a:off x="11622088" y="3221038"/>
              <a:ext cx="958850" cy="625475"/>
            </a:xfrm>
            <a:prstGeom prst="rect">
              <a:avLst/>
            </a:pr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54" name="Line 40">
              <a:extLst>
                <a:ext uri="{FF2B5EF4-FFF2-40B4-BE49-F238E27FC236}">
                  <a16:creationId xmlns:a16="http://schemas.microsoft.com/office/drawing/2014/main" id="{BB69B924-3933-46DC-AFAC-A19A3F01A143}"/>
                </a:ext>
              </a:extLst>
            </p:cNvPr>
            <p:cNvSpPr>
              <a:spLocks noChangeShapeType="1"/>
            </p:cNvSpPr>
            <p:nvPr/>
          </p:nvSpPr>
          <p:spPr bwMode="auto">
            <a:xfrm>
              <a:off x="11898313" y="3933825"/>
              <a:ext cx="4064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55" name="Line 41">
              <a:extLst>
                <a:ext uri="{FF2B5EF4-FFF2-40B4-BE49-F238E27FC236}">
                  <a16:creationId xmlns:a16="http://schemas.microsoft.com/office/drawing/2014/main" id="{F977F4E4-7F96-462D-BFC7-28F89DB609ED}"/>
                </a:ext>
              </a:extLst>
            </p:cNvPr>
            <p:cNvSpPr>
              <a:spLocks noChangeShapeType="1"/>
            </p:cNvSpPr>
            <p:nvPr/>
          </p:nvSpPr>
          <p:spPr bwMode="auto">
            <a:xfrm>
              <a:off x="12101513" y="3849688"/>
              <a:ext cx="0" cy="84138"/>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56" name="Group 255">
            <a:extLst>
              <a:ext uri="{FF2B5EF4-FFF2-40B4-BE49-F238E27FC236}">
                <a16:creationId xmlns:a16="http://schemas.microsoft.com/office/drawing/2014/main" id="{8D2462BE-0B6E-41B9-B0A9-BE56AC001579}"/>
              </a:ext>
            </a:extLst>
          </p:cNvPr>
          <p:cNvGrpSpPr/>
          <p:nvPr/>
        </p:nvGrpSpPr>
        <p:grpSpPr>
          <a:xfrm>
            <a:off x="9230714" y="2766013"/>
            <a:ext cx="190716" cy="141773"/>
            <a:chOff x="11622088" y="3221038"/>
            <a:chExt cx="958850" cy="712788"/>
          </a:xfrm>
        </p:grpSpPr>
        <p:sp>
          <p:nvSpPr>
            <p:cNvPr id="257" name="Rectangle 39">
              <a:extLst>
                <a:ext uri="{FF2B5EF4-FFF2-40B4-BE49-F238E27FC236}">
                  <a16:creationId xmlns:a16="http://schemas.microsoft.com/office/drawing/2014/main" id="{422BDD3C-E2B1-4D18-8113-3BD9B267EF11}"/>
                </a:ext>
              </a:extLst>
            </p:cNvPr>
            <p:cNvSpPr>
              <a:spLocks noChangeArrowheads="1"/>
            </p:cNvSpPr>
            <p:nvPr/>
          </p:nvSpPr>
          <p:spPr bwMode="auto">
            <a:xfrm>
              <a:off x="11622088" y="3221038"/>
              <a:ext cx="958850" cy="625475"/>
            </a:xfrm>
            <a:prstGeom prst="rect">
              <a:avLst/>
            </a:pr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58" name="Line 40">
              <a:extLst>
                <a:ext uri="{FF2B5EF4-FFF2-40B4-BE49-F238E27FC236}">
                  <a16:creationId xmlns:a16="http://schemas.microsoft.com/office/drawing/2014/main" id="{8B35074E-6CD1-4C8F-8E54-9AEE4C3C242A}"/>
                </a:ext>
              </a:extLst>
            </p:cNvPr>
            <p:cNvSpPr>
              <a:spLocks noChangeShapeType="1"/>
            </p:cNvSpPr>
            <p:nvPr/>
          </p:nvSpPr>
          <p:spPr bwMode="auto">
            <a:xfrm>
              <a:off x="11898313" y="3933825"/>
              <a:ext cx="4064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59" name="Line 41">
              <a:extLst>
                <a:ext uri="{FF2B5EF4-FFF2-40B4-BE49-F238E27FC236}">
                  <a16:creationId xmlns:a16="http://schemas.microsoft.com/office/drawing/2014/main" id="{AE251507-5591-499F-A7BC-F1327F8338AA}"/>
                </a:ext>
              </a:extLst>
            </p:cNvPr>
            <p:cNvSpPr>
              <a:spLocks noChangeShapeType="1"/>
            </p:cNvSpPr>
            <p:nvPr/>
          </p:nvSpPr>
          <p:spPr bwMode="auto">
            <a:xfrm>
              <a:off x="12101513" y="3849688"/>
              <a:ext cx="0" cy="84138"/>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60" name="Group 259">
            <a:extLst>
              <a:ext uri="{FF2B5EF4-FFF2-40B4-BE49-F238E27FC236}">
                <a16:creationId xmlns:a16="http://schemas.microsoft.com/office/drawing/2014/main" id="{B304C19C-778A-4D5D-A0A8-03E7EC0FDB24}"/>
              </a:ext>
            </a:extLst>
          </p:cNvPr>
          <p:cNvGrpSpPr/>
          <p:nvPr/>
        </p:nvGrpSpPr>
        <p:grpSpPr>
          <a:xfrm>
            <a:off x="10278877" y="2766013"/>
            <a:ext cx="190716" cy="141773"/>
            <a:chOff x="11622088" y="3221038"/>
            <a:chExt cx="958850" cy="712788"/>
          </a:xfrm>
        </p:grpSpPr>
        <p:sp>
          <p:nvSpPr>
            <p:cNvPr id="261" name="Rectangle 39">
              <a:extLst>
                <a:ext uri="{FF2B5EF4-FFF2-40B4-BE49-F238E27FC236}">
                  <a16:creationId xmlns:a16="http://schemas.microsoft.com/office/drawing/2014/main" id="{FC904E75-76E9-4294-B428-037255E98814}"/>
                </a:ext>
              </a:extLst>
            </p:cNvPr>
            <p:cNvSpPr>
              <a:spLocks noChangeArrowheads="1"/>
            </p:cNvSpPr>
            <p:nvPr/>
          </p:nvSpPr>
          <p:spPr bwMode="auto">
            <a:xfrm>
              <a:off x="11622088" y="3221038"/>
              <a:ext cx="958850" cy="625475"/>
            </a:xfrm>
            <a:prstGeom prst="rect">
              <a:avLst/>
            </a:pr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62" name="Line 40">
              <a:extLst>
                <a:ext uri="{FF2B5EF4-FFF2-40B4-BE49-F238E27FC236}">
                  <a16:creationId xmlns:a16="http://schemas.microsoft.com/office/drawing/2014/main" id="{97B97936-DBBB-496A-B937-FDB5E2D4D984}"/>
                </a:ext>
              </a:extLst>
            </p:cNvPr>
            <p:cNvSpPr>
              <a:spLocks noChangeShapeType="1"/>
            </p:cNvSpPr>
            <p:nvPr/>
          </p:nvSpPr>
          <p:spPr bwMode="auto">
            <a:xfrm>
              <a:off x="11898313" y="3933825"/>
              <a:ext cx="406400"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63" name="Line 41">
              <a:extLst>
                <a:ext uri="{FF2B5EF4-FFF2-40B4-BE49-F238E27FC236}">
                  <a16:creationId xmlns:a16="http://schemas.microsoft.com/office/drawing/2014/main" id="{A8F6C515-97ED-4B74-830C-115C8D5C5B6B}"/>
                </a:ext>
              </a:extLst>
            </p:cNvPr>
            <p:cNvSpPr>
              <a:spLocks noChangeShapeType="1"/>
            </p:cNvSpPr>
            <p:nvPr/>
          </p:nvSpPr>
          <p:spPr bwMode="auto">
            <a:xfrm>
              <a:off x="12101513" y="3849688"/>
              <a:ext cx="0" cy="84138"/>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73" name="Group 272">
            <a:extLst>
              <a:ext uri="{FF2B5EF4-FFF2-40B4-BE49-F238E27FC236}">
                <a16:creationId xmlns:a16="http://schemas.microsoft.com/office/drawing/2014/main" id="{E5F3D612-C066-40D0-AC67-FAA6D14010AB}"/>
              </a:ext>
            </a:extLst>
          </p:cNvPr>
          <p:cNvGrpSpPr/>
          <p:nvPr/>
        </p:nvGrpSpPr>
        <p:grpSpPr>
          <a:xfrm>
            <a:off x="1245424" y="3392885"/>
            <a:ext cx="325277" cy="159390"/>
            <a:chOff x="92603" y="44698"/>
            <a:chExt cx="851960" cy="353283"/>
          </a:xfrm>
        </p:grpSpPr>
        <p:sp>
          <p:nvSpPr>
            <p:cNvPr id="267" name="Oval 32">
              <a:extLst>
                <a:ext uri="{FF2B5EF4-FFF2-40B4-BE49-F238E27FC236}">
                  <a16:creationId xmlns:a16="http://schemas.microsoft.com/office/drawing/2014/main" id="{AA44AA35-1E6B-4B19-A03D-CE3C52504FBF}"/>
                </a:ext>
              </a:extLst>
            </p:cNvPr>
            <p:cNvSpPr>
              <a:spLocks noChangeArrowheads="1"/>
            </p:cNvSpPr>
            <p:nvPr/>
          </p:nvSpPr>
          <p:spPr bwMode="auto">
            <a:xfrm>
              <a:off x="605203" y="201210"/>
              <a:ext cx="50006" cy="50248"/>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68" name="Oval 33">
              <a:extLst>
                <a:ext uri="{FF2B5EF4-FFF2-40B4-BE49-F238E27FC236}">
                  <a16:creationId xmlns:a16="http://schemas.microsoft.com/office/drawing/2014/main" id="{E2E70034-9050-4396-8FD7-97DAED3A4552}"/>
                </a:ext>
              </a:extLst>
            </p:cNvPr>
            <p:cNvSpPr>
              <a:spLocks noChangeArrowheads="1"/>
            </p:cNvSpPr>
            <p:nvPr/>
          </p:nvSpPr>
          <p:spPr bwMode="auto">
            <a:xfrm>
              <a:off x="702439" y="201210"/>
              <a:ext cx="50006" cy="50248"/>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69" name="Oval 34">
              <a:extLst>
                <a:ext uri="{FF2B5EF4-FFF2-40B4-BE49-F238E27FC236}">
                  <a16:creationId xmlns:a16="http://schemas.microsoft.com/office/drawing/2014/main" id="{8652CD93-9F2D-45E0-98CF-807E5C151FA7}"/>
                </a:ext>
              </a:extLst>
            </p:cNvPr>
            <p:cNvSpPr>
              <a:spLocks noChangeArrowheads="1"/>
            </p:cNvSpPr>
            <p:nvPr/>
          </p:nvSpPr>
          <p:spPr bwMode="auto">
            <a:xfrm>
              <a:off x="796396" y="201210"/>
              <a:ext cx="50006" cy="50248"/>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71" name="Rectangle: Rounded Corners 270">
              <a:extLst>
                <a:ext uri="{FF2B5EF4-FFF2-40B4-BE49-F238E27FC236}">
                  <a16:creationId xmlns:a16="http://schemas.microsoft.com/office/drawing/2014/main" id="{2DA5A93A-D2ED-4B50-A894-7104C5443472}"/>
                </a:ext>
              </a:extLst>
            </p:cNvPr>
            <p:cNvSpPr/>
            <p:nvPr/>
          </p:nvSpPr>
          <p:spPr bwMode="auto">
            <a:xfrm>
              <a:off x="92603" y="44698"/>
              <a:ext cx="851960" cy="353283"/>
            </a:xfrm>
            <a:prstGeom prst="roundRect">
              <a:avLst>
                <a:gd name="adj" fmla="val 511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2" name="Rectangle: Rounded Corners 271">
              <a:extLst>
                <a:ext uri="{FF2B5EF4-FFF2-40B4-BE49-F238E27FC236}">
                  <a16:creationId xmlns:a16="http://schemas.microsoft.com/office/drawing/2014/main" id="{AC03EE4E-A25C-48BB-8357-2B7FF9960601}"/>
                </a:ext>
              </a:extLst>
            </p:cNvPr>
            <p:cNvSpPr/>
            <p:nvPr/>
          </p:nvSpPr>
          <p:spPr bwMode="auto">
            <a:xfrm>
              <a:off x="196192" y="173038"/>
              <a:ext cx="297827" cy="99345"/>
            </a:xfrm>
            <a:prstGeom prst="roundRect">
              <a:avLst>
                <a:gd name="adj" fmla="val 11824"/>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81" name="Group 280">
            <a:extLst>
              <a:ext uri="{FF2B5EF4-FFF2-40B4-BE49-F238E27FC236}">
                <a16:creationId xmlns:a16="http://schemas.microsoft.com/office/drawing/2014/main" id="{AD913EA7-B209-47CF-80C8-F591D89C955A}"/>
              </a:ext>
            </a:extLst>
          </p:cNvPr>
          <p:cNvGrpSpPr/>
          <p:nvPr/>
        </p:nvGrpSpPr>
        <p:grpSpPr>
          <a:xfrm>
            <a:off x="6570661" y="3350298"/>
            <a:ext cx="325277" cy="159390"/>
            <a:chOff x="92603" y="44698"/>
            <a:chExt cx="851960" cy="353283"/>
          </a:xfrm>
        </p:grpSpPr>
        <p:sp>
          <p:nvSpPr>
            <p:cNvPr id="282" name="Oval 32">
              <a:extLst>
                <a:ext uri="{FF2B5EF4-FFF2-40B4-BE49-F238E27FC236}">
                  <a16:creationId xmlns:a16="http://schemas.microsoft.com/office/drawing/2014/main" id="{114539FC-BA1F-4E4C-8DE1-5C4175C738A6}"/>
                </a:ext>
              </a:extLst>
            </p:cNvPr>
            <p:cNvSpPr>
              <a:spLocks noChangeArrowheads="1"/>
            </p:cNvSpPr>
            <p:nvPr/>
          </p:nvSpPr>
          <p:spPr bwMode="auto">
            <a:xfrm>
              <a:off x="605203" y="201210"/>
              <a:ext cx="50006" cy="50248"/>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3" name="Oval 33">
              <a:extLst>
                <a:ext uri="{FF2B5EF4-FFF2-40B4-BE49-F238E27FC236}">
                  <a16:creationId xmlns:a16="http://schemas.microsoft.com/office/drawing/2014/main" id="{2116033F-7640-4805-8422-F66CEDC21DB6}"/>
                </a:ext>
              </a:extLst>
            </p:cNvPr>
            <p:cNvSpPr>
              <a:spLocks noChangeArrowheads="1"/>
            </p:cNvSpPr>
            <p:nvPr/>
          </p:nvSpPr>
          <p:spPr bwMode="auto">
            <a:xfrm>
              <a:off x="702439" y="201210"/>
              <a:ext cx="50006" cy="50248"/>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4" name="Oval 34">
              <a:extLst>
                <a:ext uri="{FF2B5EF4-FFF2-40B4-BE49-F238E27FC236}">
                  <a16:creationId xmlns:a16="http://schemas.microsoft.com/office/drawing/2014/main" id="{FD1B307F-1D88-49B9-B928-F89CDBC9F3FF}"/>
                </a:ext>
              </a:extLst>
            </p:cNvPr>
            <p:cNvSpPr>
              <a:spLocks noChangeArrowheads="1"/>
            </p:cNvSpPr>
            <p:nvPr/>
          </p:nvSpPr>
          <p:spPr bwMode="auto">
            <a:xfrm>
              <a:off x="796396" y="201210"/>
              <a:ext cx="50006" cy="50248"/>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5" name="Rectangle: Rounded Corners 284">
              <a:extLst>
                <a:ext uri="{FF2B5EF4-FFF2-40B4-BE49-F238E27FC236}">
                  <a16:creationId xmlns:a16="http://schemas.microsoft.com/office/drawing/2014/main" id="{822E5997-C45E-4133-AD04-C28781FB7753}"/>
                </a:ext>
              </a:extLst>
            </p:cNvPr>
            <p:cNvSpPr/>
            <p:nvPr/>
          </p:nvSpPr>
          <p:spPr bwMode="auto">
            <a:xfrm>
              <a:off x="92603" y="44698"/>
              <a:ext cx="851960" cy="353283"/>
            </a:xfrm>
            <a:prstGeom prst="roundRect">
              <a:avLst>
                <a:gd name="adj" fmla="val 511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6" name="Rectangle: Rounded Corners 285">
              <a:extLst>
                <a:ext uri="{FF2B5EF4-FFF2-40B4-BE49-F238E27FC236}">
                  <a16:creationId xmlns:a16="http://schemas.microsoft.com/office/drawing/2014/main" id="{B1C4D5AD-DC27-4E4F-B7ED-FFF291DC2576}"/>
                </a:ext>
              </a:extLst>
            </p:cNvPr>
            <p:cNvSpPr/>
            <p:nvPr/>
          </p:nvSpPr>
          <p:spPr bwMode="auto">
            <a:xfrm>
              <a:off x="196192" y="173038"/>
              <a:ext cx="297827" cy="99345"/>
            </a:xfrm>
            <a:prstGeom prst="roundRect">
              <a:avLst>
                <a:gd name="adj" fmla="val 11824"/>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87" name="Group 286">
            <a:extLst>
              <a:ext uri="{FF2B5EF4-FFF2-40B4-BE49-F238E27FC236}">
                <a16:creationId xmlns:a16="http://schemas.microsoft.com/office/drawing/2014/main" id="{DF10FC25-FDAE-43AF-A6E9-0B43200EA309}"/>
              </a:ext>
            </a:extLst>
          </p:cNvPr>
          <p:cNvGrpSpPr/>
          <p:nvPr/>
        </p:nvGrpSpPr>
        <p:grpSpPr>
          <a:xfrm>
            <a:off x="1561100" y="5966125"/>
            <a:ext cx="325277" cy="159390"/>
            <a:chOff x="92603" y="44698"/>
            <a:chExt cx="851960" cy="353283"/>
          </a:xfrm>
        </p:grpSpPr>
        <p:sp>
          <p:nvSpPr>
            <p:cNvPr id="288" name="Oval 32">
              <a:extLst>
                <a:ext uri="{FF2B5EF4-FFF2-40B4-BE49-F238E27FC236}">
                  <a16:creationId xmlns:a16="http://schemas.microsoft.com/office/drawing/2014/main" id="{4697194C-BE50-40B1-AEA0-CB300602BF5A}"/>
                </a:ext>
              </a:extLst>
            </p:cNvPr>
            <p:cNvSpPr>
              <a:spLocks noChangeArrowheads="1"/>
            </p:cNvSpPr>
            <p:nvPr/>
          </p:nvSpPr>
          <p:spPr bwMode="auto">
            <a:xfrm>
              <a:off x="605203" y="201210"/>
              <a:ext cx="50006" cy="50248"/>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9" name="Oval 33">
              <a:extLst>
                <a:ext uri="{FF2B5EF4-FFF2-40B4-BE49-F238E27FC236}">
                  <a16:creationId xmlns:a16="http://schemas.microsoft.com/office/drawing/2014/main" id="{BAF02132-6EA0-4883-BFD0-2104E42166B4}"/>
                </a:ext>
              </a:extLst>
            </p:cNvPr>
            <p:cNvSpPr>
              <a:spLocks noChangeArrowheads="1"/>
            </p:cNvSpPr>
            <p:nvPr/>
          </p:nvSpPr>
          <p:spPr bwMode="auto">
            <a:xfrm>
              <a:off x="702439" y="201210"/>
              <a:ext cx="50006" cy="50248"/>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90" name="Oval 34">
              <a:extLst>
                <a:ext uri="{FF2B5EF4-FFF2-40B4-BE49-F238E27FC236}">
                  <a16:creationId xmlns:a16="http://schemas.microsoft.com/office/drawing/2014/main" id="{B8DB2453-C887-43F2-8EDE-86250B4D843E}"/>
                </a:ext>
              </a:extLst>
            </p:cNvPr>
            <p:cNvSpPr>
              <a:spLocks noChangeArrowheads="1"/>
            </p:cNvSpPr>
            <p:nvPr/>
          </p:nvSpPr>
          <p:spPr bwMode="auto">
            <a:xfrm>
              <a:off x="796396" y="201210"/>
              <a:ext cx="50006" cy="50248"/>
            </a:xfrm>
            <a:prstGeom prst="ellipse">
              <a:avLst/>
            </a:prstGeom>
            <a:solidFill>
              <a:srgbClr val="414142"/>
            </a:solidFill>
            <a:ln w="12700">
              <a:noFill/>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91" name="Rectangle: Rounded Corners 290">
              <a:extLst>
                <a:ext uri="{FF2B5EF4-FFF2-40B4-BE49-F238E27FC236}">
                  <a16:creationId xmlns:a16="http://schemas.microsoft.com/office/drawing/2014/main" id="{1B587D09-5405-4D69-A4C2-AB205F1EA1B9}"/>
                </a:ext>
              </a:extLst>
            </p:cNvPr>
            <p:cNvSpPr/>
            <p:nvPr/>
          </p:nvSpPr>
          <p:spPr bwMode="auto">
            <a:xfrm>
              <a:off x="92603" y="44698"/>
              <a:ext cx="851960" cy="353283"/>
            </a:xfrm>
            <a:prstGeom prst="roundRect">
              <a:avLst>
                <a:gd name="adj" fmla="val 511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2" name="Rectangle: Rounded Corners 291">
              <a:extLst>
                <a:ext uri="{FF2B5EF4-FFF2-40B4-BE49-F238E27FC236}">
                  <a16:creationId xmlns:a16="http://schemas.microsoft.com/office/drawing/2014/main" id="{03F857E5-D3C8-4FB9-B26E-74F9D3726A76}"/>
                </a:ext>
              </a:extLst>
            </p:cNvPr>
            <p:cNvSpPr/>
            <p:nvPr/>
          </p:nvSpPr>
          <p:spPr bwMode="auto">
            <a:xfrm>
              <a:off x="196192" y="173038"/>
              <a:ext cx="297827" cy="99345"/>
            </a:xfrm>
            <a:prstGeom prst="roundRect">
              <a:avLst>
                <a:gd name="adj" fmla="val 11824"/>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507486916"/>
      </p:ext>
    </p:extLst>
  </p:cSld>
  <p:clrMapOvr>
    <a:masterClrMapping/>
  </p:clrMapOvr>
  <p:transition>
    <p:fade/>
  </p:transition>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C6EF-248C-7A49-B691-A7143164B8BC}"/>
              </a:ext>
            </a:extLst>
          </p:cNvPr>
          <p:cNvSpPr>
            <a:spLocks noGrp="1"/>
          </p:cNvSpPr>
          <p:nvPr>
            <p:ph type="title"/>
          </p:nvPr>
        </p:nvSpPr>
        <p:spPr/>
        <p:txBody>
          <a:bodyPr/>
          <a:lstStyle/>
          <a:p>
            <a:pPr algn="ctr"/>
            <a:r>
              <a:rPr lang="en-US" sz="4705"/>
              <a:t>What is a </a:t>
            </a:r>
            <a:r>
              <a:rPr lang="en-US" sz="4705">
                <a:solidFill>
                  <a:schemeClr val="accent1"/>
                </a:solidFill>
                <a:latin typeface="Segoe UI Semibold" panose="020B0702040204020203" pitchFamily="34" charset="0"/>
                <a:cs typeface="Segoe UI Semibold" panose="020B0702040204020203" pitchFamily="34" charset="0"/>
              </a:rPr>
              <a:t>container</a:t>
            </a:r>
            <a:r>
              <a:rPr lang="en-US" sz="4705"/>
              <a:t>?</a:t>
            </a:r>
          </a:p>
        </p:txBody>
      </p:sp>
      <p:sp>
        <p:nvSpPr>
          <p:cNvPr id="3" name="TextBox 2">
            <a:extLst>
              <a:ext uri="{FF2B5EF4-FFF2-40B4-BE49-F238E27FC236}">
                <a16:creationId xmlns:a16="http://schemas.microsoft.com/office/drawing/2014/main" id="{21A1C2A5-3F4E-C942-A824-AA6F674539C4}"/>
              </a:ext>
            </a:extLst>
          </p:cNvPr>
          <p:cNvSpPr txBox="1"/>
          <p:nvPr/>
        </p:nvSpPr>
        <p:spPr>
          <a:xfrm>
            <a:off x="268928" y="2328348"/>
            <a:ext cx="2167716" cy="669832"/>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745" b="0" i="0" u="sng"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Namespaces</a:t>
            </a:r>
          </a:p>
        </p:txBody>
      </p:sp>
      <p:sp>
        <p:nvSpPr>
          <p:cNvPr id="5" name="Rectangle 4">
            <a:extLst>
              <a:ext uri="{FF2B5EF4-FFF2-40B4-BE49-F238E27FC236}">
                <a16:creationId xmlns:a16="http://schemas.microsoft.com/office/drawing/2014/main" id="{B5072BCB-064E-AC4C-A07F-A300B47D45E5}"/>
              </a:ext>
            </a:extLst>
          </p:cNvPr>
          <p:cNvSpPr/>
          <p:nvPr/>
        </p:nvSpPr>
        <p:spPr>
          <a:xfrm>
            <a:off x="6229336" y="2401163"/>
            <a:ext cx="1342872" cy="512935"/>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745" b="0" i="0" u="sng"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Cgroups</a:t>
            </a:r>
            <a:endParaRPr kumimoji="0" lang="en-US" sz="2745" b="0" i="0" u="sng" strike="noStrike" kern="1200" cap="none" spc="0" normalizeH="0" baseline="0" noProof="0">
              <a:ln>
                <a:noFill/>
              </a:ln>
              <a:solidFill>
                <a:srgbClr val="1A1A1A"/>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49B71B4A-A7E5-1D4C-9482-9A4321C9565F}"/>
              </a:ext>
            </a:extLst>
          </p:cNvPr>
          <p:cNvSpPr/>
          <p:nvPr/>
        </p:nvSpPr>
        <p:spPr>
          <a:xfrm>
            <a:off x="391566" y="1236167"/>
            <a:ext cx="11533202" cy="814661"/>
          </a:xfrm>
          <a:prstGeom prst="rect">
            <a:avLst/>
          </a:prstGeom>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srgbClr val="1A1A1A"/>
                </a:solidFill>
                <a:effectLst/>
                <a:uLnTx/>
                <a:uFillTx/>
                <a:latin typeface="Segoe UI"/>
                <a:ea typeface="+mn-ea"/>
                <a:cs typeface="+mn-cs"/>
              </a:rPr>
              <a:t>Not a real thing</a:t>
            </a:r>
            <a:r>
              <a:rPr kumimoji="0" lang="en-US" sz="2353" b="0" i="0" u="none" strike="noStrike" kern="1200" cap="none" spc="0" normalizeH="0" baseline="0" noProof="0">
                <a:ln>
                  <a:noFill/>
                </a:ln>
                <a:solidFill>
                  <a:srgbClr val="1A1A1A"/>
                </a:solidFill>
                <a:effectLst/>
                <a:uLnTx/>
                <a:uFillTx/>
                <a:latin typeface="Segoe UI"/>
                <a:ea typeface="+mn-ea"/>
                <a:cs typeface="+mn-cs"/>
              </a:rPr>
              <a:t>. An application delivery mechanism with</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srgbClr val="1A1A1A"/>
                </a:solidFill>
                <a:effectLst/>
                <a:uLnTx/>
                <a:uFillTx/>
                <a:latin typeface="Segoe UI"/>
                <a:ea typeface="+mn-ea"/>
                <a:cs typeface="+mn-cs"/>
              </a:rPr>
              <a:t>process isolation</a:t>
            </a:r>
            <a:r>
              <a:rPr kumimoji="0" lang="en-US" sz="2353" b="0" i="0" u="none" strike="noStrike" kern="1200" cap="none" spc="0" normalizeH="0" baseline="0" noProof="0">
                <a:ln>
                  <a:noFill/>
                </a:ln>
                <a:solidFill>
                  <a:srgbClr val="1A1A1A"/>
                </a:solidFill>
                <a:effectLst/>
                <a:uLnTx/>
                <a:uFillTx/>
                <a:latin typeface="Segoe UI"/>
                <a:ea typeface="+mn-ea"/>
                <a:cs typeface="+mn-cs"/>
              </a:rPr>
              <a:t> based on several </a:t>
            </a:r>
            <a:r>
              <a:rPr kumimoji="0" lang="en-US" sz="2353" b="1" i="0" u="none" strike="noStrike" kern="1200" cap="none" spc="0" normalizeH="0" baseline="0" noProof="0">
                <a:ln>
                  <a:noFill/>
                </a:ln>
                <a:solidFill>
                  <a:srgbClr val="1A1A1A"/>
                </a:solidFill>
                <a:effectLst/>
                <a:uLnTx/>
                <a:uFillTx/>
                <a:latin typeface="Segoe UI"/>
                <a:ea typeface="+mn-ea"/>
                <a:cs typeface="+mn-cs"/>
              </a:rPr>
              <a:t>Linux kernel</a:t>
            </a:r>
            <a:r>
              <a:rPr kumimoji="0" lang="en-US" sz="2353" b="0" i="0" u="none" strike="noStrike" kern="1200" cap="none" spc="0" normalizeH="0" baseline="0" noProof="0">
                <a:ln>
                  <a:noFill/>
                </a:ln>
                <a:solidFill>
                  <a:srgbClr val="1A1A1A"/>
                </a:solidFill>
                <a:effectLst/>
                <a:uLnTx/>
                <a:uFillTx/>
                <a:latin typeface="Segoe UI"/>
                <a:ea typeface="+mn-ea"/>
                <a:cs typeface="+mn-cs"/>
              </a:rPr>
              <a:t> features.</a:t>
            </a:r>
          </a:p>
        </p:txBody>
      </p:sp>
      <p:sp>
        <p:nvSpPr>
          <p:cNvPr id="7" name="Rectangle 6">
            <a:extLst>
              <a:ext uri="{FF2B5EF4-FFF2-40B4-BE49-F238E27FC236}">
                <a16:creationId xmlns:a16="http://schemas.microsoft.com/office/drawing/2014/main" id="{990AECB3-351E-A642-993F-1E594A84A605}"/>
              </a:ext>
            </a:extLst>
          </p:cNvPr>
          <p:cNvSpPr/>
          <p:nvPr/>
        </p:nvSpPr>
        <p:spPr>
          <a:xfrm>
            <a:off x="391567" y="3156663"/>
            <a:ext cx="1521769" cy="2824159"/>
          </a:xfrm>
          <a:prstGeom prst="rect">
            <a:avLst/>
          </a:prstGeom>
        </p:spPr>
        <p:txBody>
          <a:bodyPr wrap="none">
            <a:spAutoFit/>
          </a:bodyPr>
          <a:lstStyle/>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PID</a:t>
            </a: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Mount</a:t>
            </a: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Network</a:t>
            </a: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UTS</a:t>
            </a: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IPC</a:t>
            </a: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User</a:t>
            </a: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Cgroup</a:t>
            </a:r>
            <a:endPar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8" name="Rectangle 7">
            <a:extLst>
              <a:ext uri="{FF2B5EF4-FFF2-40B4-BE49-F238E27FC236}">
                <a16:creationId xmlns:a16="http://schemas.microsoft.com/office/drawing/2014/main" id="{37FF5F23-B5CE-7A48-9350-C5BED4F5B90A}"/>
              </a:ext>
            </a:extLst>
          </p:cNvPr>
          <p:cNvSpPr/>
          <p:nvPr/>
        </p:nvSpPr>
        <p:spPr>
          <a:xfrm>
            <a:off x="6229336" y="3145397"/>
            <a:ext cx="1551314" cy="3225454"/>
          </a:xfrm>
          <a:prstGeom prst="rect">
            <a:avLst/>
          </a:prstGeom>
        </p:spPr>
        <p:txBody>
          <a:bodyPr wrap="none">
            <a:spAutoFit/>
          </a:bodyPr>
          <a:lstStyle/>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Memory</a:t>
            </a: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CPU</a:t>
            </a: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Blkio</a:t>
            </a:r>
            <a:endPar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Cpuacct</a:t>
            </a:r>
            <a:endPar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Cpuset</a:t>
            </a:r>
            <a:endPar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Devices</a:t>
            </a: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Net_prio</a:t>
            </a:r>
            <a:endPar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280121" marR="0" lvl="0" indent="-280121" algn="l" defTabSz="91436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Freezer</a:t>
            </a:r>
          </a:p>
        </p:txBody>
      </p:sp>
      <p:sp>
        <p:nvSpPr>
          <p:cNvPr id="9" name="Rectangle 8">
            <a:extLst>
              <a:ext uri="{FF2B5EF4-FFF2-40B4-BE49-F238E27FC236}">
                <a16:creationId xmlns:a16="http://schemas.microsoft.com/office/drawing/2014/main" id="{1C1E224C-979C-5E40-9935-F6B8F5BDD099}"/>
              </a:ext>
            </a:extLst>
          </p:cNvPr>
          <p:cNvSpPr/>
          <p:nvPr/>
        </p:nvSpPr>
        <p:spPr>
          <a:xfrm>
            <a:off x="2280744" y="2422285"/>
            <a:ext cx="3678358" cy="470693"/>
          </a:xfrm>
          <a:prstGeom prst="rect">
            <a:avLst/>
          </a:prstGeom>
        </p:spPr>
        <p:txBody>
          <a:bodyPr wrap="none">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(what a process can see)</a:t>
            </a:r>
            <a:endParaRPr kumimoji="0" lang="en-US" sz="2745" b="0" i="0" u="sng"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10" name="Rectangle 9">
            <a:extLst>
              <a:ext uri="{FF2B5EF4-FFF2-40B4-BE49-F238E27FC236}">
                <a16:creationId xmlns:a16="http://schemas.microsoft.com/office/drawing/2014/main" id="{21A07624-8854-1640-8524-124C65129263}"/>
              </a:ext>
            </a:extLst>
          </p:cNvPr>
          <p:cNvSpPr/>
          <p:nvPr/>
        </p:nvSpPr>
        <p:spPr>
          <a:xfrm>
            <a:off x="7572607" y="2422285"/>
            <a:ext cx="3689359" cy="470693"/>
          </a:xfrm>
          <a:prstGeom prst="rect">
            <a:avLst/>
          </a:prstGeom>
        </p:spPr>
        <p:txBody>
          <a:bodyPr wrap="none">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745"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(what a process can use)</a:t>
            </a:r>
            <a:endParaRPr kumimoji="0" lang="en-US" sz="2745" b="0" i="0" u="sng"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423792935"/>
      </p:ext>
    </p:extLst>
  </p:cSld>
  <p:clrMapOvr>
    <a:masterClrMapping/>
  </p:clrMapOvr>
  <p:transition>
    <p:fade/>
  </p:transition>
</p:sld>
</file>

<file path=ppt/slides/slide1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20C4-D114-8441-856B-F54747836BC4}"/>
              </a:ext>
            </a:extLst>
          </p:cNvPr>
          <p:cNvSpPr>
            <a:spLocks noGrp="1"/>
          </p:cNvSpPr>
          <p:nvPr>
            <p:ph type="title"/>
          </p:nvPr>
        </p:nvSpPr>
        <p:spPr>
          <a:xfrm>
            <a:off x="268928" y="993098"/>
            <a:ext cx="11655840" cy="553998"/>
          </a:xfrm>
        </p:spPr>
        <p:txBody>
          <a:bodyPr/>
          <a:lstStyle/>
          <a:p>
            <a:pPr algn="ctr"/>
            <a:r>
              <a:rPr lang="en-US" dirty="0">
                <a:solidFill>
                  <a:schemeClr val="accent4"/>
                </a:solidFill>
              </a:rPr>
              <a:t>What is                                                ?</a:t>
            </a:r>
          </a:p>
        </p:txBody>
      </p:sp>
      <p:pic>
        <p:nvPicPr>
          <p:cNvPr id="3" name="Picture 2">
            <a:extLst>
              <a:ext uri="{FF2B5EF4-FFF2-40B4-BE49-F238E27FC236}">
                <a16:creationId xmlns:a16="http://schemas.microsoft.com/office/drawing/2014/main" id="{C599BBD8-D0AA-5748-A703-12C14D7F22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56669" y="674271"/>
            <a:ext cx="4373019" cy="1039488"/>
          </a:xfrm>
          <a:prstGeom prst="rect">
            <a:avLst/>
          </a:prstGeom>
        </p:spPr>
      </p:pic>
      <p:sp>
        <p:nvSpPr>
          <p:cNvPr id="4" name="Rectangle 3">
            <a:extLst>
              <a:ext uri="{FF2B5EF4-FFF2-40B4-BE49-F238E27FC236}">
                <a16:creationId xmlns:a16="http://schemas.microsoft.com/office/drawing/2014/main" id="{636BF90E-B615-7D40-80B5-2E688513AAB5}"/>
              </a:ext>
            </a:extLst>
          </p:cNvPr>
          <p:cNvSpPr/>
          <p:nvPr/>
        </p:nvSpPr>
        <p:spPr>
          <a:xfrm>
            <a:off x="1672028" y="2730847"/>
            <a:ext cx="8838231" cy="2353465"/>
          </a:xfrm>
          <a:prstGeom prst="rect">
            <a:avLst/>
          </a:prstGeom>
        </p:spPr>
        <p:txBody>
          <a:bodyPr wrap="square">
            <a:spAutoFit/>
          </a:bodyPr>
          <a:lstStyle/>
          <a:p>
            <a:pPr marL="457200" marR="0" lvl="0" indent="-457200" algn="l" defTabSz="914367" rtl="0" eaLnBrk="1" fontAlgn="auto" latinLnBrk="0" hangingPunct="1">
              <a:lnSpc>
                <a:spcPct val="100000"/>
              </a:lnSpc>
              <a:spcBef>
                <a:spcPts val="0"/>
              </a:spcBef>
              <a:spcAft>
                <a:spcPts val="0"/>
              </a:spcAft>
              <a:buClr>
                <a:srgbClr val="F37521"/>
              </a:buClr>
              <a:buSzTx/>
              <a:buFont typeface="Wingdings" pitchFamily="2" charset="2"/>
              <a:buChar char="v"/>
              <a:tabLst/>
              <a:defRPr/>
            </a:pPr>
            <a:r>
              <a:rPr kumimoji="0" lang="en-US" sz="2941" b="0" i="0" u="none" strike="noStrike" kern="1200" cap="none" spc="0" normalizeH="0" baseline="0" noProof="0" dirty="0">
                <a:ln>
                  <a:noFill/>
                </a:ln>
                <a:solidFill>
                  <a:srgbClr val="1A1A1A"/>
                </a:solidFill>
                <a:effectLst/>
                <a:uLnTx/>
                <a:uFillTx/>
                <a:latin typeface="Segoe UI"/>
                <a:ea typeface="+mn-ea"/>
                <a:cs typeface="+mn-cs"/>
              </a:rPr>
              <a:t>An open source container runtime</a:t>
            </a:r>
          </a:p>
          <a:p>
            <a:pPr marL="457200" marR="0" lvl="0" indent="-457200" algn="l" defTabSz="914367" rtl="0" eaLnBrk="1" fontAlgn="auto" latinLnBrk="0" hangingPunct="1">
              <a:lnSpc>
                <a:spcPct val="100000"/>
              </a:lnSpc>
              <a:spcBef>
                <a:spcPts val="0"/>
              </a:spcBef>
              <a:spcAft>
                <a:spcPts val="0"/>
              </a:spcAft>
              <a:buClr>
                <a:srgbClr val="F37521"/>
              </a:buClr>
              <a:buSzTx/>
              <a:buFont typeface="Wingdings" pitchFamily="2" charset="2"/>
              <a:buChar char="v"/>
              <a:tabLst/>
              <a:defRPr/>
            </a:pPr>
            <a:r>
              <a:rPr kumimoji="0" lang="en-US" sz="2941" b="0" i="0" u="none" strike="noStrike" kern="1200" cap="none" spc="0" normalizeH="0" baseline="0" noProof="0" dirty="0">
                <a:ln>
                  <a:noFill/>
                </a:ln>
                <a:solidFill>
                  <a:srgbClr val="1A1A1A"/>
                </a:solidFill>
                <a:effectLst/>
                <a:uLnTx/>
                <a:uFillTx/>
                <a:latin typeface="Segoe UI"/>
                <a:ea typeface="+mn-ea"/>
                <a:cs typeface="+mn-cs"/>
              </a:rPr>
              <a:t>Mac, Windows &amp; Linux support</a:t>
            </a:r>
          </a:p>
          <a:p>
            <a:pPr marL="457200" marR="0" lvl="0" indent="-457200" algn="l" defTabSz="914367" rtl="0" eaLnBrk="1" fontAlgn="auto" latinLnBrk="0" hangingPunct="1">
              <a:lnSpc>
                <a:spcPct val="100000"/>
              </a:lnSpc>
              <a:spcBef>
                <a:spcPts val="0"/>
              </a:spcBef>
              <a:spcAft>
                <a:spcPts val="0"/>
              </a:spcAft>
              <a:buClr>
                <a:srgbClr val="F37521"/>
              </a:buClr>
              <a:buSzTx/>
              <a:buFont typeface="Wingdings" pitchFamily="2" charset="2"/>
              <a:buChar char="v"/>
              <a:tabLst/>
              <a:defRPr/>
            </a:pPr>
            <a:r>
              <a:rPr kumimoji="0" lang="en-US" sz="2941" b="0" i="0" u="none" strike="noStrike" kern="1200" cap="none" spc="0" normalizeH="0" baseline="0" noProof="0" dirty="0">
                <a:ln>
                  <a:noFill/>
                </a:ln>
                <a:solidFill>
                  <a:srgbClr val="1A1A1A"/>
                </a:solidFill>
                <a:effectLst/>
                <a:uLnTx/>
                <a:uFillTx/>
                <a:latin typeface="Segoe UI"/>
                <a:ea typeface="+mn-ea"/>
                <a:cs typeface="+mn-cs"/>
              </a:rPr>
              <a:t>Command line tool</a:t>
            </a:r>
          </a:p>
          <a:p>
            <a:pPr marL="457200" marR="0" lvl="0" indent="-457200" algn="l" defTabSz="914367" rtl="0" eaLnBrk="1" fontAlgn="auto" latinLnBrk="0" hangingPunct="1">
              <a:lnSpc>
                <a:spcPct val="100000"/>
              </a:lnSpc>
              <a:spcBef>
                <a:spcPts val="0"/>
              </a:spcBef>
              <a:spcAft>
                <a:spcPts val="0"/>
              </a:spcAft>
              <a:buClr>
                <a:srgbClr val="F37521"/>
              </a:buClr>
              <a:buSzTx/>
              <a:buFont typeface="Wingdings" pitchFamily="2" charset="2"/>
              <a:buChar char="v"/>
              <a:tabLst/>
              <a:defRPr/>
            </a:pPr>
            <a:r>
              <a:rPr kumimoji="0" lang="en-US" sz="2941" b="0" i="0" u="none" strike="noStrike" kern="1200" cap="none" spc="0" normalizeH="0" baseline="0" noProof="0" dirty="0">
                <a:ln>
                  <a:noFill/>
                </a:ln>
                <a:solidFill>
                  <a:srgbClr val="1A1A1A"/>
                </a:solidFill>
                <a:effectLst/>
                <a:uLnTx/>
                <a:uFillTx/>
                <a:latin typeface="Segoe UI"/>
                <a:ea typeface="+mn-ea"/>
                <a:cs typeface="+mn-cs"/>
              </a:rPr>
              <a:t>“Dockerfile” file format for building container images</a:t>
            </a:r>
          </a:p>
          <a:p>
            <a:pPr marL="457200" marR="0" lvl="0" indent="-457200" algn="l" defTabSz="914367" rtl="0" eaLnBrk="1" fontAlgn="auto" latinLnBrk="0" hangingPunct="1">
              <a:lnSpc>
                <a:spcPct val="100000"/>
              </a:lnSpc>
              <a:spcBef>
                <a:spcPts val="0"/>
              </a:spcBef>
              <a:spcAft>
                <a:spcPts val="0"/>
              </a:spcAft>
              <a:buClr>
                <a:srgbClr val="F37521"/>
              </a:buClr>
              <a:buSzTx/>
              <a:buFont typeface="Wingdings" pitchFamily="2" charset="2"/>
              <a:buChar char="v"/>
              <a:tabLst/>
              <a:defRPr/>
            </a:pPr>
            <a:r>
              <a:rPr kumimoji="0" lang="en-US" sz="2941" b="0" i="0" u="none" strike="noStrike" kern="1200" cap="none" spc="0" normalizeH="0" baseline="0" noProof="0" dirty="0">
                <a:ln>
                  <a:noFill/>
                </a:ln>
                <a:solidFill>
                  <a:srgbClr val="1A1A1A"/>
                </a:solidFill>
                <a:effectLst/>
                <a:uLnTx/>
                <a:uFillTx/>
                <a:latin typeface="Segoe UI"/>
                <a:ea typeface="+mn-ea"/>
                <a:cs typeface="+mn-cs"/>
              </a:rPr>
              <a:t>The Docker image format with layered filesystem</a:t>
            </a:r>
          </a:p>
        </p:txBody>
      </p:sp>
    </p:spTree>
    <p:extLst>
      <p:ext uri="{BB962C8B-B14F-4D97-AF65-F5344CB8AC3E}">
        <p14:creationId xmlns:p14="http://schemas.microsoft.com/office/powerpoint/2010/main" val="449620356"/>
      </p:ext>
    </p:extLst>
  </p:cSld>
  <p:clrMapOvr>
    <a:masterClrMapping/>
  </p:clrMapOvr>
  <p:transition>
    <p:fade/>
  </p:transition>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10" name="Picture 9">
            <a:extLst>
              <a:ext uri="{FF2B5EF4-FFF2-40B4-BE49-F238E27FC236}">
                <a16:creationId xmlns:a16="http://schemas.microsoft.com/office/drawing/2014/main" id="{36383D4D-4D20-0D40-8D38-CA41D077C2E9}"/>
              </a:ext>
            </a:extLst>
          </p:cNvPr>
          <p:cNvPicPr>
            <a:picLocks noChangeAspect="1"/>
          </p:cNvPicPr>
          <p:nvPr/>
        </p:nvPicPr>
        <p:blipFill>
          <a:blip r:embed="rId3"/>
          <a:stretch>
            <a:fillRect/>
          </a:stretch>
        </p:blipFill>
        <p:spPr>
          <a:xfrm>
            <a:off x="1167801" y="1652108"/>
            <a:ext cx="8617471" cy="4771475"/>
          </a:xfrm>
          <a:prstGeom prst="rect">
            <a:avLst/>
          </a:prstGeom>
        </p:spPr>
      </p:pic>
      <p:sp>
        <p:nvSpPr>
          <p:cNvPr id="12" name="Shape 239">
            <a:extLst>
              <a:ext uri="{FF2B5EF4-FFF2-40B4-BE49-F238E27FC236}">
                <a16:creationId xmlns:a16="http://schemas.microsoft.com/office/drawing/2014/main" id="{5055B8A7-9554-EF4F-90A9-EB82C117F11F}"/>
              </a:ext>
            </a:extLst>
          </p:cNvPr>
          <p:cNvSpPr txBox="1">
            <a:spLocks noGrp="1"/>
          </p:cNvSpPr>
          <p:nvPr>
            <p:ph type="title"/>
          </p:nvPr>
        </p:nvSpPr>
        <p:spPr>
          <a:xfrm>
            <a:off x="1167801" y="413690"/>
            <a:ext cx="8158293" cy="848000"/>
          </a:xfrm>
          <a:prstGeom prst="rect">
            <a:avLst/>
          </a:prstGeom>
        </p:spPr>
        <p:txBody>
          <a:bodyPr spcFirstLastPara="1" vert="horz" wrap="square" lIns="121900" tIns="121900" rIns="121900" bIns="121900" rtlCol="0" anchor="b" anchorCtr="0">
            <a:noAutofit/>
          </a:bodyPr>
          <a:lstStyle/>
          <a:p>
            <a:r>
              <a:rPr lang="en" sz="4800" dirty="0">
                <a:solidFill>
                  <a:schemeClr val="accent4"/>
                </a:solidFill>
              </a:rPr>
              <a:t>Docker Layered Filesystem</a:t>
            </a:r>
            <a:endParaRPr sz="4800" dirty="0">
              <a:solidFill>
                <a:schemeClr val="accent4"/>
              </a:solidFill>
            </a:endParaRPr>
          </a:p>
        </p:txBody>
      </p:sp>
    </p:spTree>
    <p:extLst>
      <p:ext uri="{BB962C8B-B14F-4D97-AF65-F5344CB8AC3E}">
        <p14:creationId xmlns:p14="http://schemas.microsoft.com/office/powerpoint/2010/main" val="3083892647"/>
      </p:ext>
    </p:extLst>
  </p:cSld>
  <p:clrMapOvr>
    <a:masterClrMapping/>
  </p:clrMapOvr>
</p:sld>
</file>

<file path=ppt/slides/slide2.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BB8B40-F3D1-4331-B430-E127860A693D}"/>
              </a:ext>
            </a:extLst>
          </p:cNvPr>
          <p:cNvSpPr>
            <a:spLocks noGrp="1"/>
          </p:cNvSpPr>
          <p:nvPr>
            <p:ph type="title"/>
          </p:nvPr>
        </p:nvSpPr>
        <p:spPr>
          <a:xfrm>
            <a:off x="588262" y="2425541"/>
            <a:ext cx="5943600" cy="1107996"/>
          </a:xfrm>
        </p:spPr>
        <p:txBody>
          <a:bodyPr/>
          <a:lstStyle/>
          <a:p>
            <a:r>
              <a:rPr lang="en-US" dirty="0"/>
              <a:t>Container DevOps with Microsoft Azure</a:t>
            </a:r>
          </a:p>
        </p:txBody>
      </p:sp>
      <p:sp>
        <p:nvSpPr>
          <p:cNvPr id="7" name="Text Placeholder 6">
            <a:extLst>
              <a:ext uri="{FF2B5EF4-FFF2-40B4-BE49-F238E27FC236}">
                <a16:creationId xmlns:a16="http://schemas.microsoft.com/office/drawing/2014/main" id="{5B233F29-D5A5-4DF5-AA87-020831D2ED66}"/>
              </a:ext>
            </a:extLst>
          </p:cNvPr>
          <p:cNvSpPr>
            <a:spLocks noGrp="1"/>
          </p:cNvSpPr>
          <p:nvPr>
            <p:ph type="body" sz="quarter" idx="12"/>
          </p:nvPr>
        </p:nvSpPr>
        <p:spPr/>
        <p:txBody>
          <a:bodyPr/>
          <a:lstStyle/>
          <a:p>
            <a:r>
              <a:rPr lang="en-US"/>
              <a:t>Jessica Deen</a:t>
            </a:r>
            <a:endParaRPr lang="en-US" dirty="0"/>
          </a:p>
        </p:txBody>
      </p:sp>
      <p:sp>
        <p:nvSpPr>
          <p:cNvPr id="5" name="Text Placeholder 4">
            <a:extLst>
              <a:ext uri="{FF2B5EF4-FFF2-40B4-BE49-F238E27FC236}">
                <a16:creationId xmlns:a16="http://schemas.microsoft.com/office/drawing/2014/main" id="{C2A8FA8E-80DC-468B-AB33-77C815EA5E15}"/>
              </a:ext>
            </a:extLst>
          </p:cNvPr>
          <p:cNvSpPr>
            <a:spLocks noGrp="1"/>
          </p:cNvSpPr>
          <p:nvPr>
            <p:ph type="body" sz="quarter" idx="13"/>
          </p:nvPr>
        </p:nvSpPr>
        <p:spPr/>
        <p:txBody>
          <a:bodyPr/>
          <a:lstStyle/>
          <a:p>
            <a:r>
              <a:rPr lang="en-US" dirty="0"/>
              <a:t> BRK3192</a:t>
            </a:r>
          </a:p>
        </p:txBody>
      </p:sp>
    </p:spTree>
    <p:extLst>
      <p:ext uri="{BB962C8B-B14F-4D97-AF65-F5344CB8AC3E}">
        <p14:creationId xmlns:p14="http://schemas.microsoft.com/office/powerpoint/2010/main" val="186999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12" name="Shape 239">
            <a:extLst>
              <a:ext uri="{FF2B5EF4-FFF2-40B4-BE49-F238E27FC236}">
                <a16:creationId xmlns:a16="http://schemas.microsoft.com/office/drawing/2014/main" id="{5055B8A7-9554-EF4F-90A9-EB82C117F11F}"/>
              </a:ext>
            </a:extLst>
          </p:cNvPr>
          <p:cNvSpPr txBox="1">
            <a:spLocks noGrp="1"/>
          </p:cNvSpPr>
          <p:nvPr>
            <p:ph type="title"/>
          </p:nvPr>
        </p:nvSpPr>
        <p:spPr>
          <a:xfrm>
            <a:off x="1234022" y="352045"/>
            <a:ext cx="8158293" cy="848000"/>
          </a:xfrm>
          <a:prstGeom prst="rect">
            <a:avLst/>
          </a:prstGeom>
        </p:spPr>
        <p:txBody>
          <a:bodyPr spcFirstLastPara="1" vert="horz" wrap="square" lIns="121900" tIns="121900" rIns="121900" bIns="121900" rtlCol="0" anchor="b" anchorCtr="0">
            <a:noAutofit/>
          </a:bodyPr>
          <a:lstStyle/>
          <a:p>
            <a:r>
              <a:rPr lang="en" sz="4800" dirty="0">
                <a:solidFill>
                  <a:schemeClr val="accent4"/>
                </a:solidFill>
              </a:rPr>
              <a:t>Docker Layered Filesystem</a:t>
            </a:r>
            <a:endParaRPr sz="4800" dirty="0">
              <a:solidFill>
                <a:schemeClr val="accent4"/>
              </a:solidFill>
            </a:endParaRPr>
          </a:p>
        </p:txBody>
      </p:sp>
      <p:pic>
        <p:nvPicPr>
          <p:cNvPr id="2" name="Picture 1">
            <a:extLst>
              <a:ext uri="{FF2B5EF4-FFF2-40B4-BE49-F238E27FC236}">
                <a16:creationId xmlns:a16="http://schemas.microsoft.com/office/drawing/2014/main" id="{C71B32F7-6496-1044-A90A-A126257418A0}"/>
              </a:ext>
            </a:extLst>
          </p:cNvPr>
          <p:cNvPicPr>
            <a:picLocks noChangeAspect="1"/>
          </p:cNvPicPr>
          <p:nvPr/>
        </p:nvPicPr>
        <p:blipFill>
          <a:blip r:embed="rId3"/>
          <a:stretch>
            <a:fillRect/>
          </a:stretch>
        </p:blipFill>
        <p:spPr>
          <a:xfrm>
            <a:off x="1234022" y="1469232"/>
            <a:ext cx="7902973" cy="5262840"/>
          </a:xfrm>
          <a:prstGeom prst="rect">
            <a:avLst/>
          </a:prstGeom>
        </p:spPr>
      </p:pic>
    </p:spTree>
    <p:extLst>
      <p:ext uri="{BB962C8B-B14F-4D97-AF65-F5344CB8AC3E}">
        <p14:creationId xmlns:p14="http://schemas.microsoft.com/office/powerpoint/2010/main" val="2807694281"/>
      </p:ext>
    </p:extLst>
  </p:cSld>
  <p:clrMapOvr>
    <a:masterClrMapping/>
  </p:clrMapOvr>
</p:sld>
</file>

<file path=ppt/slides/slide2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18D12D2-98E2-4267-B2B6-AB7DDF110BBE}"/>
              </a:ext>
            </a:extLst>
          </p:cNvPr>
          <p:cNvSpPr txBox="1"/>
          <p:nvPr/>
        </p:nvSpPr>
        <p:spPr>
          <a:xfrm>
            <a:off x="2461719" y="988747"/>
            <a:ext cx="3547243" cy="561270"/>
          </a:xfrm>
          <a:prstGeom prst="rect">
            <a:avLst/>
          </a:prstGeom>
          <a:noFill/>
        </p:spPr>
        <p:txBody>
          <a:bodyPr wrap="square" lIns="143428" tIns="143428" rIns="143428" bIns="143428" rtlCol="0">
            <a:spAutoFit/>
          </a:bodyPr>
          <a:lstStyle/>
          <a:p>
            <a:pPr marL="0" marR="0" lvl="0" indent="0" algn="ctr" defTabSz="914344"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Virtualization</a:t>
            </a:r>
          </a:p>
        </p:txBody>
      </p:sp>
      <p:sp>
        <p:nvSpPr>
          <p:cNvPr id="22" name="TextBox 21">
            <a:extLst>
              <a:ext uri="{FF2B5EF4-FFF2-40B4-BE49-F238E27FC236}">
                <a16:creationId xmlns:a16="http://schemas.microsoft.com/office/drawing/2014/main" id="{724466D4-3E0D-4A8C-A5A9-844840BE6115}"/>
              </a:ext>
            </a:extLst>
          </p:cNvPr>
          <p:cNvSpPr txBox="1"/>
          <p:nvPr/>
        </p:nvSpPr>
        <p:spPr>
          <a:xfrm>
            <a:off x="8055660" y="988747"/>
            <a:ext cx="3547243" cy="561270"/>
          </a:xfrm>
          <a:prstGeom prst="rect">
            <a:avLst/>
          </a:prstGeom>
          <a:noFill/>
        </p:spPr>
        <p:txBody>
          <a:bodyPr wrap="square" lIns="143428" tIns="143428" rIns="143428" bIns="143428" rtlCol="0">
            <a:spAutoFit/>
          </a:bodyPr>
          <a:lstStyle/>
          <a:p>
            <a:pPr marL="0" marR="0" lvl="0" indent="0" algn="ctr" defTabSz="914344"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Containerization</a:t>
            </a:r>
          </a:p>
        </p:txBody>
      </p:sp>
      <p:grpSp>
        <p:nvGrpSpPr>
          <p:cNvPr id="6" name="Group 5">
            <a:extLst>
              <a:ext uri="{FF2B5EF4-FFF2-40B4-BE49-F238E27FC236}">
                <a16:creationId xmlns:a16="http://schemas.microsoft.com/office/drawing/2014/main" id="{657B4737-87FF-40E8-8501-694CB216054D}"/>
              </a:ext>
            </a:extLst>
          </p:cNvPr>
          <p:cNvGrpSpPr/>
          <p:nvPr/>
        </p:nvGrpSpPr>
        <p:grpSpPr>
          <a:xfrm>
            <a:off x="670281" y="3941034"/>
            <a:ext cx="3408799" cy="2246439"/>
            <a:chOff x="683720" y="4019565"/>
            <a:chExt cx="3477152" cy="2291485"/>
          </a:xfrm>
        </p:grpSpPr>
        <p:sp>
          <p:nvSpPr>
            <p:cNvPr id="19" name="TextBox 18">
              <a:extLst>
                <a:ext uri="{FF2B5EF4-FFF2-40B4-BE49-F238E27FC236}">
                  <a16:creationId xmlns:a16="http://schemas.microsoft.com/office/drawing/2014/main" id="{852069FF-FC54-4B59-8471-D1FD1C81271F}"/>
                </a:ext>
              </a:extLst>
            </p:cNvPr>
            <p:cNvSpPr txBox="1"/>
            <p:nvPr/>
          </p:nvSpPr>
          <p:spPr>
            <a:xfrm>
              <a:off x="1526605" y="5831009"/>
              <a:ext cx="1791381" cy="480041"/>
            </a:xfrm>
            <a:prstGeom prst="rect">
              <a:avLst/>
            </a:prstGeom>
            <a:noFill/>
          </p:spPr>
          <p:txBody>
            <a:bodyPr wrap="square" lIns="143428" tIns="143428" rIns="143428" bIns="143428" rtlCol="0">
              <a:spAutoFit/>
            </a:bodyPr>
            <a:lstStyle/>
            <a:p>
              <a:pPr marL="0" marR="0" lvl="0" indent="0" algn="ctr" defTabSz="914344" rtl="0" eaLnBrk="1" fontAlgn="auto" latinLnBrk="0" hangingPunct="1">
                <a:lnSpc>
                  <a:spcPct val="100000"/>
                </a:lnSpc>
                <a:spcBef>
                  <a:spcPts val="0"/>
                </a:spcBef>
                <a:spcAft>
                  <a:spcPts val="2353"/>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Type 1</a:t>
              </a:r>
            </a:p>
          </p:txBody>
        </p:sp>
        <p:grpSp>
          <p:nvGrpSpPr>
            <p:cNvPr id="5" name="Group 4">
              <a:extLst>
                <a:ext uri="{FF2B5EF4-FFF2-40B4-BE49-F238E27FC236}">
                  <a16:creationId xmlns:a16="http://schemas.microsoft.com/office/drawing/2014/main" id="{60229F33-3E06-4FD2-90BE-87387D1DE290}"/>
                </a:ext>
              </a:extLst>
            </p:cNvPr>
            <p:cNvGrpSpPr/>
            <p:nvPr/>
          </p:nvGrpSpPr>
          <p:grpSpPr>
            <a:xfrm>
              <a:off x="683720" y="4019565"/>
              <a:ext cx="3477152" cy="1780594"/>
              <a:chOff x="683720" y="4019565"/>
              <a:chExt cx="3477152" cy="1780594"/>
            </a:xfrm>
          </p:grpSpPr>
          <p:sp>
            <p:nvSpPr>
              <p:cNvPr id="15" name="Rectangle: Rounded Corners 14">
                <a:extLst>
                  <a:ext uri="{FF2B5EF4-FFF2-40B4-BE49-F238E27FC236}">
                    <a16:creationId xmlns:a16="http://schemas.microsoft.com/office/drawing/2014/main" id="{531A7E4C-A2FD-4AFB-8447-F9F16C609770}"/>
                  </a:ext>
                </a:extLst>
              </p:cNvPr>
              <p:cNvSpPr/>
              <p:nvPr/>
            </p:nvSpPr>
            <p:spPr bwMode="auto">
              <a:xfrm>
                <a:off x="683720" y="5181570"/>
                <a:ext cx="3477152" cy="618589"/>
              </a:xfrm>
              <a:prstGeom prst="roundRect">
                <a:avLst>
                  <a:gd name="adj" fmla="val 3125"/>
                </a:avLst>
              </a:prstGeom>
              <a:solidFill>
                <a:schemeClr val="tx1">
                  <a:alpha val="15000"/>
                </a:schemeClr>
              </a:solidFill>
              <a:ln w="12700">
                <a:solidFill>
                  <a:schemeClr val="tx1">
                    <a:alpha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Hardware</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24" name="Rectangle: Rounded Corners 23">
                <a:extLst>
                  <a:ext uri="{FF2B5EF4-FFF2-40B4-BE49-F238E27FC236}">
                    <a16:creationId xmlns:a16="http://schemas.microsoft.com/office/drawing/2014/main" id="{E6E2BDFF-BE55-496C-A12C-5B3D35E5F49F}"/>
                  </a:ext>
                </a:extLst>
              </p:cNvPr>
              <p:cNvSpPr/>
              <p:nvPr/>
            </p:nvSpPr>
            <p:spPr bwMode="auto">
              <a:xfrm>
                <a:off x="683720" y="4761220"/>
                <a:ext cx="3477152" cy="349675"/>
              </a:xfrm>
              <a:prstGeom prst="roundRect">
                <a:avLst>
                  <a:gd name="adj" fmla="val 3125"/>
                </a:avLst>
              </a:prstGeom>
              <a:solidFill>
                <a:schemeClr val="accent4">
                  <a:alpha val="5000"/>
                </a:schemeClr>
              </a:solidFill>
              <a:ln w="12700">
                <a:solidFill>
                  <a:schemeClr val="accent4">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Hypervisor 1</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28" name="Rectangle: Rounded Corners 27">
                <a:extLst>
                  <a:ext uri="{FF2B5EF4-FFF2-40B4-BE49-F238E27FC236}">
                    <a16:creationId xmlns:a16="http://schemas.microsoft.com/office/drawing/2014/main" id="{A5CFB79B-C252-462D-9D32-F8123512F7DD}"/>
                  </a:ext>
                </a:extLst>
              </p:cNvPr>
              <p:cNvSpPr/>
              <p:nvPr/>
            </p:nvSpPr>
            <p:spPr bwMode="auto">
              <a:xfrm>
                <a:off x="683720" y="4019565"/>
                <a:ext cx="1102221" cy="670980"/>
              </a:xfrm>
              <a:prstGeom prst="roundRect">
                <a:avLst>
                  <a:gd name="adj" fmla="val 3125"/>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VM</a:t>
                </a:r>
              </a:p>
            </p:txBody>
          </p:sp>
          <p:sp>
            <p:nvSpPr>
              <p:cNvPr id="29" name="Rectangle: Rounded Corners 28">
                <a:extLst>
                  <a:ext uri="{FF2B5EF4-FFF2-40B4-BE49-F238E27FC236}">
                    <a16:creationId xmlns:a16="http://schemas.microsoft.com/office/drawing/2014/main" id="{41765D56-B4EA-4C59-8A1D-B67EB3F62EF1}"/>
                  </a:ext>
                </a:extLst>
              </p:cNvPr>
              <p:cNvSpPr/>
              <p:nvPr/>
            </p:nvSpPr>
            <p:spPr bwMode="auto">
              <a:xfrm>
                <a:off x="1871185" y="4019565"/>
                <a:ext cx="1102221" cy="670980"/>
              </a:xfrm>
              <a:prstGeom prst="roundRect">
                <a:avLst>
                  <a:gd name="adj" fmla="val 3125"/>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VM</a:t>
                </a:r>
              </a:p>
            </p:txBody>
          </p:sp>
          <p:sp>
            <p:nvSpPr>
              <p:cNvPr id="33" name="Rectangle: Rounded Corners 32">
                <a:extLst>
                  <a:ext uri="{FF2B5EF4-FFF2-40B4-BE49-F238E27FC236}">
                    <a16:creationId xmlns:a16="http://schemas.microsoft.com/office/drawing/2014/main" id="{F1FED0A5-C1E9-49C0-9799-DE5570924C36}"/>
                  </a:ext>
                </a:extLst>
              </p:cNvPr>
              <p:cNvSpPr/>
              <p:nvPr/>
            </p:nvSpPr>
            <p:spPr bwMode="auto">
              <a:xfrm>
                <a:off x="3058651" y="4019565"/>
                <a:ext cx="1102221" cy="670980"/>
              </a:xfrm>
              <a:prstGeom prst="roundRect">
                <a:avLst>
                  <a:gd name="adj" fmla="val 3125"/>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VM</a:t>
                </a:r>
              </a:p>
            </p:txBody>
          </p:sp>
        </p:grpSp>
      </p:grpSp>
      <p:grpSp>
        <p:nvGrpSpPr>
          <p:cNvPr id="7" name="Group 6">
            <a:extLst>
              <a:ext uri="{FF2B5EF4-FFF2-40B4-BE49-F238E27FC236}">
                <a16:creationId xmlns:a16="http://schemas.microsoft.com/office/drawing/2014/main" id="{1C7D1DFF-B8F3-40BE-B4F1-77F030599758}"/>
              </a:ext>
            </a:extLst>
          </p:cNvPr>
          <p:cNvGrpSpPr/>
          <p:nvPr/>
        </p:nvGrpSpPr>
        <p:grpSpPr>
          <a:xfrm>
            <a:off x="4391602" y="3528949"/>
            <a:ext cx="3408799" cy="2658525"/>
            <a:chOff x="4479661" y="3599215"/>
            <a:chExt cx="3477153" cy="2711835"/>
          </a:xfrm>
        </p:grpSpPr>
        <p:sp>
          <p:nvSpPr>
            <p:cNvPr id="16" name="Rectangle: Rounded Corners 15">
              <a:extLst>
                <a:ext uri="{FF2B5EF4-FFF2-40B4-BE49-F238E27FC236}">
                  <a16:creationId xmlns:a16="http://schemas.microsoft.com/office/drawing/2014/main" id="{9D15F93E-D95D-4BE0-B99E-8D7CA45D71F3}"/>
                </a:ext>
              </a:extLst>
            </p:cNvPr>
            <p:cNvSpPr/>
            <p:nvPr/>
          </p:nvSpPr>
          <p:spPr bwMode="auto">
            <a:xfrm>
              <a:off x="4479662" y="5181570"/>
              <a:ext cx="3477152" cy="618589"/>
            </a:xfrm>
            <a:prstGeom prst="roundRect">
              <a:avLst>
                <a:gd name="adj" fmla="val 3125"/>
              </a:avLst>
            </a:prstGeom>
            <a:solidFill>
              <a:schemeClr val="tx1">
                <a:alpha val="15000"/>
              </a:schemeClr>
            </a:solidFill>
            <a:ln w="12700">
              <a:solidFill>
                <a:schemeClr val="tx1">
                  <a:alpha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Hardware</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21" name="TextBox 20">
              <a:extLst>
                <a:ext uri="{FF2B5EF4-FFF2-40B4-BE49-F238E27FC236}">
                  <a16:creationId xmlns:a16="http://schemas.microsoft.com/office/drawing/2014/main" id="{FB9A7C9A-475C-4B45-A27D-4B2FB4A8E935}"/>
                </a:ext>
              </a:extLst>
            </p:cNvPr>
            <p:cNvSpPr txBox="1"/>
            <p:nvPr/>
          </p:nvSpPr>
          <p:spPr>
            <a:xfrm>
              <a:off x="5233763" y="5831009"/>
              <a:ext cx="1791382" cy="480041"/>
            </a:xfrm>
            <a:prstGeom prst="rect">
              <a:avLst/>
            </a:prstGeom>
            <a:noFill/>
          </p:spPr>
          <p:txBody>
            <a:bodyPr wrap="square" lIns="143428" tIns="143428" rIns="143428" bIns="143428" rtlCol="0">
              <a:spAutoFit/>
            </a:bodyPr>
            <a:lstStyle/>
            <a:p>
              <a:pPr marL="0" marR="0" lvl="0" indent="0" algn="ctr" defTabSz="914344" rtl="0" eaLnBrk="1" fontAlgn="auto" latinLnBrk="0" hangingPunct="1">
                <a:lnSpc>
                  <a:spcPct val="100000"/>
                </a:lnSpc>
                <a:spcBef>
                  <a:spcPts val="0"/>
                </a:spcBef>
                <a:spcAft>
                  <a:spcPts val="2353"/>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Type 2</a:t>
              </a:r>
            </a:p>
          </p:txBody>
        </p:sp>
        <p:sp>
          <p:nvSpPr>
            <p:cNvPr id="26" name="Rectangle: Rounded Corners 25">
              <a:extLst>
                <a:ext uri="{FF2B5EF4-FFF2-40B4-BE49-F238E27FC236}">
                  <a16:creationId xmlns:a16="http://schemas.microsoft.com/office/drawing/2014/main" id="{F193D4D9-F15F-41BA-9DEC-17A92CF0495D}"/>
                </a:ext>
              </a:extLst>
            </p:cNvPr>
            <p:cNvSpPr/>
            <p:nvPr/>
          </p:nvSpPr>
          <p:spPr bwMode="auto">
            <a:xfrm>
              <a:off x="4479661" y="4761220"/>
              <a:ext cx="3477152" cy="349675"/>
            </a:xfrm>
            <a:prstGeom prst="roundRect">
              <a:avLst>
                <a:gd name="adj" fmla="val 3125"/>
              </a:avLst>
            </a:prstGeom>
            <a:solidFill>
              <a:schemeClr val="accent5">
                <a:lumMod val="75000"/>
                <a:lumOff val="25000"/>
                <a:alpha val="5000"/>
              </a:schemeClr>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Host OS</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0B39F96B-1D90-4392-BE67-69B4FD1B09E5}"/>
                </a:ext>
              </a:extLst>
            </p:cNvPr>
            <p:cNvSpPr/>
            <p:nvPr/>
          </p:nvSpPr>
          <p:spPr bwMode="auto">
            <a:xfrm>
              <a:off x="4479661" y="4340870"/>
              <a:ext cx="3477152" cy="349675"/>
            </a:xfrm>
            <a:prstGeom prst="roundRect">
              <a:avLst>
                <a:gd name="adj" fmla="val 3125"/>
              </a:avLst>
            </a:prstGeom>
            <a:solidFill>
              <a:schemeClr val="accent4">
                <a:alpha val="5000"/>
              </a:schemeClr>
            </a:solidFill>
            <a:ln w="12700">
              <a:solidFill>
                <a:schemeClr val="accent4">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Hypervisor 2</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36" name="Rectangle: Rounded Corners 35">
              <a:extLst>
                <a:ext uri="{FF2B5EF4-FFF2-40B4-BE49-F238E27FC236}">
                  <a16:creationId xmlns:a16="http://schemas.microsoft.com/office/drawing/2014/main" id="{C71621EB-7A43-473D-9A2C-786E3B5F424F}"/>
                </a:ext>
              </a:extLst>
            </p:cNvPr>
            <p:cNvSpPr/>
            <p:nvPr/>
          </p:nvSpPr>
          <p:spPr bwMode="auto">
            <a:xfrm>
              <a:off x="4479661" y="3599215"/>
              <a:ext cx="1102221" cy="670980"/>
            </a:xfrm>
            <a:prstGeom prst="roundRect">
              <a:avLst>
                <a:gd name="adj" fmla="val 3125"/>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VM</a:t>
              </a:r>
            </a:p>
          </p:txBody>
        </p:sp>
        <p:sp>
          <p:nvSpPr>
            <p:cNvPr id="37" name="Rectangle: Rounded Corners 36">
              <a:extLst>
                <a:ext uri="{FF2B5EF4-FFF2-40B4-BE49-F238E27FC236}">
                  <a16:creationId xmlns:a16="http://schemas.microsoft.com/office/drawing/2014/main" id="{875F8C09-3C29-47B1-91A1-1B76BC97F6BF}"/>
                </a:ext>
              </a:extLst>
            </p:cNvPr>
            <p:cNvSpPr/>
            <p:nvPr/>
          </p:nvSpPr>
          <p:spPr bwMode="auto">
            <a:xfrm>
              <a:off x="5667126" y="3599215"/>
              <a:ext cx="1102221" cy="670980"/>
            </a:xfrm>
            <a:prstGeom prst="roundRect">
              <a:avLst>
                <a:gd name="adj" fmla="val 3125"/>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VM</a:t>
              </a:r>
            </a:p>
          </p:txBody>
        </p:sp>
        <p:sp>
          <p:nvSpPr>
            <p:cNvPr id="38" name="Rectangle: Rounded Corners 37">
              <a:extLst>
                <a:ext uri="{FF2B5EF4-FFF2-40B4-BE49-F238E27FC236}">
                  <a16:creationId xmlns:a16="http://schemas.microsoft.com/office/drawing/2014/main" id="{97E21B8F-0A83-4FB3-8BFA-EFC36EC077F7}"/>
                </a:ext>
              </a:extLst>
            </p:cNvPr>
            <p:cNvSpPr/>
            <p:nvPr/>
          </p:nvSpPr>
          <p:spPr bwMode="auto">
            <a:xfrm>
              <a:off x="6854592" y="3599215"/>
              <a:ext cx="1102221" cy="670980"/>
            </a:xfrm>
            <a:prstGeom prst="roundRect">
              <a:avLst>
                <a:gd name="adj" fmla="val 3125"/>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VM</a:t>
              </a:r>
            </a:p>
          </p:txBody>
        </p:sp>
      </p:grpSp>
      <p:grpSp>
        <p:nvGrpSpPr>
          <p:cNvPr id="2" name="Group 1">
            <a:extLst>
              <a:ext uri="{FF2B5EF4-FFF2-40B4-BE49-F238E27FC236}">
                <a16:creationId xmlns:a16="http://schemas.microsoft.com/office/drawing/2014/main" id="{9808C4C0-2F27-46AE-AB63-7730DB145E51}"/>
              </a:ext>
            </a:extLst>
          </p:cNvPr>
          <p:cNvGrpSpPr/>
          <p:nvPr/>
        </p:nvGrpSpPr>
        <p:grpSpPr>
          <a:xfrm>
            <a:off x="1964937" y="1663469"/>
            <a:ext cx="1845059" cy="1855296"/>
            <a:chOff x="2004338" y="1696328"/>
            <a:chExt cx="1882056" cy="1892499"/>
          </a:xfrm>
        </p:grpSpPr>
        <p:sp>
          <p:nvSpPr>
            <p:cNvPr id="40" name="Rectangle: Rounded Corners 39">
              <a:extLst>
                <a:ext uri="{FF2B5EF4-FFF2-40B4-BE49-F238E27FC236}">
                  <a16:creationId xmlns:a16="http://schemas.microsoft.com/office/drawing/2014/main" id="{F8310056-3435-4015-947F-B8264C83A4BC}"/>
                </a:ext>
              </a:extLst>
            </p:cNvPr>
            <p:cNvSpPr/>
            <p:nvPr/>
          </p:nvSpPr>
          <p:spPr bwMode="auto">
            <a:xfrm>
              <a:off x="2004338" y="1696328"/>
              <a:ext cx="1882056" cy="1892499"/>
            </a:xfrm>
            <a:prstGeom prst="roundRect">
              <a:avLst>
                <a:gd name="adj" fmla="val 3125"/>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Virtual machine</a:t>
              </a:r>
            </a:p>
          </p:txBody>
        </p:sp>
        <p:sp>
          <p:nvSpPr>
            <p:cNvPr id="42" name="Rectangle: Rounded Corners 41">
              <a:extLst>
                <a:ext uri="{FF2B5EF4-FFF2-40B4-BE49-F238E27FC236}">
                  <a16:creationId xmlns:a16="http://schemas.microsoft.com/office/drawing/2014/main" id="{AA596260-7675-4A89-85EB-B35A23FA1990}"/>
                </a:ext>
              </a:extLst>
            </p:cNvPr>
            <p:cNvSpPr/>
            <p:nvPr/>
          </p:nvSpPr>
          <p:spPr bwMode="auto">
            <a:xfrm>
              <a:off x="2100436" y="3155076"/>
              <a:ext cx="1689860" cy="349675"/>
            </a:xfrm>
            <a:prstGeom prst="roundRect">
              <a:avLst>
                <a:gd name="adj" fmla="val 3125"/>
              </a:avLst>
            </a:prstGeom>
            <a:solidFill>
              <a:srgbClr val="E5E8ED"/>
            </a:solidFill>
            <a:ln w="12700">
              <a:solidFill>
                <a:srgbClr val="72849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Guest OS</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43" name="Rectangle: Rounded Corners 42">
              <a:extLst>
                <a:ext uri="{FF2B5EF4-FFF2-40B4-BE49-F238E27FC236}">
                  <a16:creationId xmlns:a16="http://schemas.microsoft.com/office/drawing/2014/main" id="{7EA0C7B3-6A08-4233-9918-1B16584D4F8D}"/>
                </a:ext>
              </a:extLst>
            </p:cNvPr>
            <p:cNvSpPr/>
            <p:nvPr/>
          </p:nvSpPr>
          <p:spPr bwMode="auto">
            <a:xfrm>
              <a:off x="2100436" y="2728112"/>
              <a:ext cx="1689860" cy="349675"/>
            </a:xfrm>
            <a:prstGeom prst="roundRect">
              <a:avLst>
                <a:gd name="adj" fmla="val 3125"/>
              </a:avLst>
            </a:prstGeom>
            <a:solidFill>
              <a:srgbClr val="F2F9F8"/>
            </a:solidFill>
            <a:ln w="12700">
              <a:solidFill>
                <a:srgbClr val="79BEB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Dependencies</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46" name="Rectangle: Rounded Corners 45">
              <a:extLst>
                <a:ext uri="{FF2B5EF4-FFF2-40B4-BE49-F238E27FC236}">
                  <a16:creationId xmlns:a16="http://schemas.microsoft.com/office/drawing/2014/main" id="{7CE58650-F417-4F25-AEE6-5BBAD049BA3E}"/>
                </a:ext>
              </a:extLst>
            </p:cNvPr>
            <p:cNvSpPr/>
            <p:nvPr/>
          </p:nvSpPr>
          <p:spPr bwMode="auto">
            <a:xfrm>
              <a:off x="2100436" y="2301148"/>
              <a:ext cx="1689860" cy="349675"/>
            </a:xfrm>
            <a:prstGeom prst="roundRect">
              <a:avLst>
                <a:gd name="adj" fmla="val 3125"/>
              </a:avLst>
            </a:prstGeom>
            <a:solidFill>
              <a:srgbClr val="E5F1F9"/>
            </a:solidFill>
            <a:ln w="12700">
              <a:solidFill>
                <a:srgbClr val="7FB8E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Application</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grpSp>
      <p:sp>
        <p:nvSpPr>
          <p:cNvPr id="9" name="Rectangle: Rounded Corners 8">
            <a:extLst>
              <a:ext uri="{FF2B5EF4-FFF2-40B4-BE49-F238E27FC236}">
                <a16:creationId xmlns:a16="http://schemas.microsoft.com/office/drawing/2014/main" id="{C8888057-E7E3-42D7-A902-BE46024C4F77}"/>
              </a:ext>
            </a:extLst>
          </p:cNvPr>
          <p:cNvSpPr/>
          <p:nvPr/>
        </p:nvSpPr>
        <p:spPr bwMode="auto">
          <a:xfrm>
            <a:off x="1924608" y="1614684"/>
            <a:ext cx="1925721" cy="1952867"/>
          </a:xfrm>
          <a:prstGeom prst="roundRect">
            <a:avLst>
              <a:gd name="adj" fmla="val 5209"/>
            </a:avLst>
          </a:prstGeom>
          <a:noFill/>
          <a:ln w="12700">
            <a:solidFill>
              <a:schemeClr val="accent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1A1A1A"/>
              </a:solidFill>
              <a:effectLst/>
              <a:uLnTx/>
              <a:uFillTx/>
              <a:latin typeface="Segoe UI"/>
              <a:ea typeface="Segoe UI" pitchFamily="34" charset="0"/>
              <a:cs typeface="Segoe UI" pitchFamily="34" charset="0"/>
            </a:endParaRPr>
          </a:p>
        </p:txBody>
      </p:sp>
      <p:grpSp>
        <p:nvGrpSpPr>
          <p:cNvPr id="3" name="Group 2">
            <a:extLst>
              <a:ext uri="{FF2B5EF4-FFF2-40B4-BE49-F238E27FC236}">
                <a16:creationId xmlns:a16="http://schemas.microsoft.com/office/drawing/2014/main" id="{8C9E2D76-08E7-4891-B4DC-7A4B706EFE04}"/>
              </a:ext>
            </a:extLst>
          </p:cNvPr>
          <p:cNvGrpSpPr/>
          <p:nvPr/>
        </p:nvGrpSpPr>
        <p:grpSpPr>
          <a:xfrm>
            <a:off x="2887467" y="3567551"/>
            <a:ext cx="1221280" cy="1064296"/>
            <a:chOff x="2945366" y="3638590"/>
            <a:chExt cx="1245769" cy="1085637"/>
          </a:xfrm>
        </p:grpSpPr>
        <p:sp>
          <p:nvSpPr>
            <p:cNvPr id="48" name="Rectangle: Rounded Corners 47">
              <a:extLst>
                <a:ext uri="{FF2B5EF4-FFF2-40B4-BE49-F238E27FC236}">
                  <a16:creationId xmlns:a16="http://schemas.microsoft.com/office/drawing/2014/main" id="{C1B47D4D-002C-4302-A284-23D67A9E7018}"/>
                </a:ext>
              </a:extLst>
            </p:cNvPr>
            <p:cNvSpPr/>
            <p:nvPr/>
          </p:nvSpPr>
          <p:spPr bwMode="auto">
            <a:xfrm>
              <a:off x="3028386" y="3980686"/>
              <a:ext cx="1162749" cy="743541"/>
            </a:xfrm>
            <a:prstGeom prst="roundRect">
              <a:avLst>
                <a:gd name="adj" fmla="val 5209"/>
              </a:avLst>
            </a:prstGeom>
            <a:noFill/>
            <a:ln w="12700">
              <a:solidFill>
                <a:schemeClr val="accent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1A1A1A"/>
                </a:solidFill>
                <a:effectLst/>
                <a:uLnTx/>
                <a:uFillTx/>
                <a:latin typeface="Segoe UI"/>
                <a:ea typeface="Segoe UI" pitchFamily="34" charset="0"/>
                <a:cs typeface="Segoe UI" pitchFamily="34" charset="0"/>
              </a:endParaRPr>
            </a:p>
          </p:txBody>
        </p:sp>
        <p:cxnSp>
          <p:nvCxnSpPr>
            <p:cNvPr id="11" name="Connector: Elbow 10">
              <a:extLst>
                <a:ext uri="{FF2B5EF4-FFF2-40B4-BE49-F238E27FC236}">
                  <a16:creationId xmlns:a16="http://schemas.microsoft.com/office/drawing/2014/main" id="{9CA1A90B-F620-4AFC-A3E9-4F256B62BC7C}"/>
                </a:ext>
              </a:extLst>
            </p:cNvPr>
            <p:cNvCxnSpPr>
              <a:cxnSpLocks/>
              <a:stCxn id="48" idx="0"/>
              <a:endCxn id="9" idx="2"/>
            </p:cNvCxnSpPr>
            <p:nvPr/>
          </p:nvCxnSpPr>
          <p:spPr>
            <a:xfrm rot="16200000" flipV="1">
              <a:off x="3106516" y="3477440"/>
              <a:ext cx="342096" cy="664395"/>
            </a:xfrm>
            <a:prstGeom prst="bentConnector3">
              <a:avLst>
                <a:gd name="adj1" fmla="val 50000"/>
              </a:avLst>
            </a:prstGeom>
            <a:ln w="12700">
              <a:solidFill>
                <a:schemeClr val="accent2"/>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92E4FB67-86CA-4AC4-9237-627D1CB5105F}"/>
              </a:ext>
            </a:extLst>
          </p:cNvPr>
          <p:cNvGrpSpPr/>
          <p:nvPr/>
        </p:nvGrpSpPr>
        <p:grpSpPr>
          <a:xfrm>
            <a:off x="3850330" y="2591118"/>
            <a:ext cx="1651495" cy="1631191"/>
            <a:chOff x="3927534" y="2642577"/>
            <a:chExt cx="1684611" cy="1663899"/>
          </a:xfrm>
        </p:grpSpPr>
        <p:sp>
          <p:nvSpPr>
            <p:cNvPr id="50" name="Rectangle: Rounded Corners 49">
              <a:extLst>
                <a:ext uri="{FF2B5EF4-FFF2-40B4-BE49-F238E27FC236}">
                  <a16:creationId xmlns:a16="http://schemas.microsoft.com/office/drawing/2014/main" id="{098B46AE-6403-4154-B6F8-5C0E0EB2E093}"/>
                </a:ext>
              </a:extLst>
            </p:cNvPr>
            <p:cNvSpPr/>
            <p:nvPr/>
          </p:nvSpPr>
          <p:spPr bwMode="auto">
            <a:xfrm>
              <a:off x="4449396" y="3562935"/>
              <a:ext cx="1162749" cy="743541"/>
            </a:xfrm>
            <a:prstGeom prst="roundRect">
              <a:avLst>
                <a:gd name="adj" fmla="val 5209"/>
              </a:avLst>
            </a:prstGeom>
            <a:noFill/>
            <a:ln w="12700">
              <a:solidFill>
                <a:schemeClr val="accent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1A1A1A"/>
                </a:solidFill>
                <a:effectLst/>
                <a:uLnTx/>
                <a:uFillTx/>
                <a:latin typeface="Segoe UI"/>
                <a:ea typeface="Segoe UI" pitchFamily="34" charset="0"/>
                <a:cs typeface="Segoe UI" pitchFamily="34" charset="0"/>
              </a:endParaRPr>
            </a:p>
          </p:txBody>
        </p:sp>
        <p:cxnSp>
          <p:nvCxnSpPr>
            <p:cNvPr id="51" name="Connector: Elbow 50">
              <a:extLst>
                <a:ext uri="{FF2B5EF4-FFF2-40B4-BE49-F238E27FC236}">
                  <a16:creationId xmlns:a16="http://schemas.microsoft.com/office/drawing/2014/main" id="{CE91454C-103C-4FC1-9863-6735AAE8A8A5}"/>
                </a:ext>
              </a:extLst>
            </p:cNvPr>
            <p:cNvCxnSpPr>
              <a:cxnSpLocks/>
              <a:stCxn id="50" idx="0"/>
              <a:endCxn id="9" idx="3"/>
            </p:cNvCxnSpPr>
            <p:nvPr/>
          </p:nvCxnSpPr>
          <p:spPr>
            <a:xfrm rot="16200000" flipV="1">
              <a:off x="4018974" y="2551137"/>
              <a:ext cx="920358" cy="1103237"/>
            </a:xfrm>
            <a:prstGeom prst="bentConnector2">
              <a:avLst/>
            </a:prstGeom>
            <a:ln w="12700">
              <a:solidFill>
                <a:schemeClr val="accent2"/>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2E73E751-BD9B-48AA-8559-53884E037AB4}"/>
              </a:ext>
            </a:extLst>
          </p:cNvPr>
          <p:cNvGrpSpPr/>
          <p:nvPr/>
        </p:nvGrpSpPr>
        <p:grpSpPr>
          <a:xfrm>
            <a:off x="8112923" y="3331747"/>
            <a:ext cx="3411827" cy="2354880"/>
            <a:chOff x="8275602" y="3398059"/>
            <a:chExt cx="3480241" cy="2402100"/>
          </a:xfrm>
        </p:grpSpPr>
        <p:sp>
          <p:nvSpPr>
            <p:cNvPr id="17" name="Rectangle: Rounded Corners 16">
              <a:extLst>
                <a:ext uri="{FF2B5EF4-FFF2-40B4-BE49-F238E27FC236}">
                  <a16:creationId xmlns:a16="http://schemas.microsoft.com/office/drawing/2014/main" id="{7754779D-2AB5-44ED-BE7F-597A1A1E4AB7}"/>
                </a:ext>
              </a:extLst>
            </p:cNvPr>
            <p:cNvSpPr/>
            <p:nvPr/>
          </p:nvSpPr>
          <p:spPr bwMode="auto">
            <a:xfrm>
              <a:off x="8275603" y="5181570"/>
              <a:ext cx="3477152" cy="618589"/>
            </a:xfrm>
            <a:prstGeom prst="roundRect">
              <a:avLst>
                <a:gd name="adj" fmla="val 3125"/>
              </a:avLst>
            </a:prstGeom>
            <a:solidFill>
              <a:schemeClr val="tx1">
                <a:alpha val="15000"/>
              </a:schemeClr>
            </a:solidFill>
            <a:ln w="12700">
              <a:solidFill>
                <a:schemeClr val="tx1">
                  <a:alpha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Hardware</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55" name="Rectangle: Rounded Corners 54">
              <a:extLst>
                <a:ext uri="{FF2B5EF4-FFF2-40B4-BE49-F238E27FC236}">
                  <a16:creationId xmlns:a16="http://schemas.microsoft.com/office/drawing/2014/main" id="{E08C3F92-AA15-4978-B17C-7B2C5CA72AFB}"/>
                </a:ext>
              </a:extLst>
            </p:cNvPr>
            <p:cNvSpPr/>
            <p:nvPr/>
          </p:nvSpPr>
          <p:spPr bwMode="auto">
            <a:xfrm>
              <a:off x="8275602" y="4761220"/>
              <a:ext cx="3477152" cy="349675"/>
            </a:xfrm>
            <a:prstGeom prst="roundRect">
              <a:avLst>
                <a:gd name="adj" fmla="val 3125"/>
              </a:avLst>
            </a:prstGeom>
            <a:solidFill>
              <a:schemeClr val="accent5">
                <a:lumMod val="75000"/>
                <a:lumOff val="25000"/>
                <a:alpha val="5000"/>
              </a:schemeClr>
            </a:solidFill>
            <a:ln w="12700">
              <a:solidFill>
                <a:schemeClr val="accent5">
                  <a:lumMod val="75000"/>
                  <a:lumOff val="2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Host OS</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56" name="Rectangle: Rounded Corners 55">
              <a:extLst>
                <a:ext uri="{FF2B5EF4-FFF2-40B4-BE49-F238E27FC236}">
                  <a16:creationId xmlns:a16="http://schemas.microsoft.com/office/drawing/2014/main" id="{F5D45782-1A35-482A-8E10-61E3270E74D5}"/>
                </a:ext>
              </a:extLst>
            </p:cNvPr>
            <p:cNvSpPr/>
            <p:nvPr/>
          </p:nvSpPr>
          <p:spPr bwMode="auto">
            <a:xfrm>
              <a:off x="8278691" y="4340870"/>
              <a:ext cx="3477152" cy="349675"/>
            </a:xfrm>
            <a:prstGeom prst="roundRect">
              <a:avLst>
                <a:gd name="adj" fmla="val 3125"/>
              </a:avLst>
            </a:prstGeom>
            <a:solidFill>
              <a:srgbClr val="00B0F0">
                <a:alpha val="10000"/>
              </a:srgbClr>
            </a:solidFill>
            <a:ln w="12700">
              <a:solidFill>
                <a:srgbClr val="00B0F0">
                  <a:alpha val="80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Docker Engine</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57" name="Rectangle: Rounded Corners 56">
              <a:extLst>
                <a:ext uri="{FF2B5EF4-FFF2-40B4-BE49-F238E27FC236}">
                  <a16:creationId xmlns:a16="http://schemas.microsoft.com/office/drawing/2014/main" id="{2CB2607E-8E85-45E7-87E3-BC3450D6EB10}"/>
                </a:ext>
              </a:extLst>
            </p:cNvPr>
            <p:cNvSpPr/>
            <p:nvPr/>
          </p:nvSpPr>
          <p:spPr bwMode="auto">
            <a:xfrm>
              <a:off x="8278690" y="3920520"/>
              <a:ext cx="1353465" cy="349675"/>
            </a:xfrm>
            <a:prstGeom prst="roundRect">
              <a:avLst>
                <a:gd name="adj" fmla="val 3125"/>
              </a:avLst>
            </a:prstGeom>
            <a:solidFill>
              <a:schemeClr val="tx2">
                <a:alpha val="5000"/>
              </a:schemeClr>
            </a:solidFill>
            <a:ln w="12700">
              <a:solidFill>
                <a:schemeClr val="tx2">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Dependency 1</a:t>
              </a:r>
            </a:p>
          </p:txBody>
        </p:sp>
        <p:sp>
          <p:nvSpPr>
            <p:cNvPr id="58" name="Rectangle: Rounded Corners 57">
              <a:extLst>
                <a:ext uri="{FF2B5EF4-FFF2-40B4-BE49-F238E27FC236}">
                  <a16:creationId xmlns:a16="http://schemas.microsoft.com/office/drawing/2014/main" id="{6CBA49DA-366F-45E2-ABE9-03E57EA5DFD8}"/>
                </a:ext>
              </a:extLst>
            </p:cNvPr>
            <p:cNvSpPr/>
            <p:nvPr/>
          </p:nvSpPr>
          <p:spPr bwMode="auto">
            <a:xfrm>
              <a:off x="9712203" y="3920520"/>
              <a:ext cx="2040551" cy="349675"/>
            </a:xfrm>
            <a:prstGeom prst="roundRect">
              <a:avLst>
                <a:gd name="adj" fmla="val 3125"/>
              </a:avLst>
            </a:prstGeom>
            <a:solidFill>
              <a:schemeClr val="tx2">
                <a:alpha val="5000"/>
              </a:schemeClr>
            </a:solidFill>
            <a:ln w="12700">
              <a:solidFill>
                <a:schemeClr val="tx2">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Dependency 2</a:t>
              </a:r>
            </a:p>
          </p:txBody>
        </p:sp>
        <p:sp>
          <p:nvSpPr>
            <p:cNvPr id="59" name="Rectangle: Rounded Corners 58">
              <a:extLst>
                <a:ext uri="{FF2B5EF4-FFF2-40B4-BE49-F238E27FC236}">
                  <a16:creationId xmlns:a16="http://schemas.microsoft.com/office/drawing/2014/main" id="{1E8150E3-2504-41F0-9A79-D12694F6D1B0}"/>
                </a:ext>
              </a:extLst>
            </p:cNvPr>
            <p:cNvSpPr/>
            <p:nvPr/>
          </p:nvSpPr>
          <p:spPr bwMode="auto">
            <a:xfrm>
              <a:off x="8275604" y="3398059"/>
              <a:ext cx="640278" cy="451785"/>
            </a:xfrm>
            <a:prstGeom prst="roundRect">
              <a:avLst>
                <a:gd name="adj" fmla="val 3125"/>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C</a:t>
              </a:r>
            </a:p>
          </p:txBody>
        </p:sp>
        <p:sp>
          <p:nvSpPr>
            <p:cNvPr id="65" name="Rectangle: Rounded Corners 64">
              <a:extLst>
                <a:ext uri="{FF2B5EF4-FFF2-40B4-BE49-F238E27FC236}">
                  <a16:creationId xmlns:a16="http://schemas.microsoft.com/office/drawing/2014/main" id="{B82BB7E4-F3B8-45E3-8B3E-18AA8B27D2D2}"/>
                </a:ext>
              </a:extLst>
            </p:cNvPr>
            <p:cNvSpPr/>
            <p:nvPr/>
          </p:nvSpPr>
          <p:spPr bwMode="auto">
            <a:xfrm>
              <a:off x="8988791" y="3398059"/>
              <a:ext cx="640278" cy="451785"/>
            </a:xfrm>
            <a:prstGeom prst="roundRect">
              <a:avLst>
                <a:gd name="adj" fmla="val 3125"/>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C</a:t>
              </a:r>
            </a:p>
          </p:txBody>
        </p:sp>
        <p:sp>
          <p:nvSpPr>
            <p:cNvPr id="68" name="Rectangle: Rounded Corners 67">
              <a:extLst>
                <a:ext uri="{FF2B5EF4-FFF2-40B4-BE49-F238E27FC236}">
                  <a16:creationId xmlns:a16="http://schemas.microsoft.com/office/drawing/2014/main" id="{057A4785-FA9B-48F8-9EB5-9D9D3C274276}"/>
                </a:ext>
              </a:extLst>
            </p:cNvPr>
            <p:cNvSpPr/>
            <p:nvPr/>
          </p:nvSpPr>
          <p:spPr bwMode="auto">
            <a:xfrm>
              <a:off x="9712202" y="3398059"/>
              <a:ext cx="640278" cy="451785"/>
            </a:xfrm>
            <a:prstGeom prst="roundRect">
              <a:avLst>
                <a:gd name="adj" fmla="val 3125"/>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C</a:t>
              </a:r>
            </a:p>
          </p:txBody>
        </p:sp>
        <p:sp>
          <p:nvSpPr>
            <p:cNvPr id="69" name="Rectangle: Rounded Corners 68">
              <a:extLst>
                <a:ext uri="{FF2B5EF4-FFF2-40B4-BE49-F238E27FC236}">
                  <a16:creationId xmlns:a16="http://schemas.microsoft.com/office/drawing/2014/main" id="{6F98C32A-636B-4A3B-BE26-63C35ABFBD6A}"/>
                </a:ext>
              </a:extLst>
            </p:cNvPr>
            <p:cNvSpPr/>
            <p:nvPr/>
          </p:nvSpPr>
          <p:spPr bwMode="auto">
            <a:xfrm>
              <a:off x="10412338" y="3398059"/>
              <a:ext cx="640278" cy="451785"/>
            </a:xfrm>
            <a:prstGeom prst="roundRect">
              <a:avLst>
                <a:gd name="adj" fmla="val 3125"/>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C</a:t>
              </a:r>
            </a:p>
          </p:txBody>
        </p:sp>
        <p:sp>
          <p:nvSpPr>
            <p:cNvPr id="70" name="Rectangle: Rounded Corners 69">
              <a:extLst>
                <a:ext uri="{FF2B5EF4-FFF2-40B4-BE49-F238E27FC236}">
                  <a16:creationId xmlns:a16="http://schemas.microsoft.com/office/drawing/2014/main" id="{B50DFC5A-915F-40A2-987B-6FE7122FC118}"/>
                </a:ext>
              </a:extLst>
            </p:cNvPr>
            <p:cNvSpPr/>
            <p:nvPr/>
          </p:nvSpPr>
          <p:spPr bwMode="auto">
            <a:xfrm>
              <a:off x="11112475" y="3398059"/>
              <a:ext cx="640278" cy="451785"/>
            </a:xfrm>
            <a:prstGeom prst="roundRect">
              <a:avLst>
                <a:gd name="adj" fmla="val 3125"/>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C</a:t>
              </a:r>
            </a:p>
          </p:txBody>
        </p:sp>
      </p:grpSp>
      <p:grpSp>
        <p:nvGrpSpPr>
          <p:cNvPr id="12" name="Group 11">
            <a:extLst>
              <a:ext uri="{FF2B5EF4-FFF2-40B4-BE49-F238E27FC236}">
                <a16:creationId xmlns:a16="http://schemas.microsoft.com/office/drawing/2014/main" id="{93F2D129-900F-40A8-B8E5-6D20BAD19EDF}"/>
              </a:ext>
            </a:extLst>
          </p:cNvPr>
          <p:cNvGrpSpPr/>
          <p:nvPr/>
        </p:nvGrpSpPr>
        <p:grpSpPr>
          <a:xfrm>
            <a:off x="8894793" y="1706253"/>
            <a:ext cx="1845059" cy="1249416"/>
            <a:chOff x="9073151" y="1739970"/>
            <a:chExt cx="1882056" cy="1274469"/>
          </a:xfrm>
        </p:grpSpPr>
        <p:sp>
          <p:nvSpPr>
            <p:cNvPr id="77" name="Rectangle: Rounded Corners 76">
              <a:extLst>
                <a:ext uri="{FF2B5EF4-FFF2-40B4-BE49-F238E27FC236}">
                  <a16:creationId xmlns:a16="http://schemas.microsoft.com/office/drawing/2014/main" id="{A7658828-D03C-4E6E-B1A5-8B3D1691B3D9}"/>
                </a:ext>
              </a:extLst>
            </p:cNvPr>
            <p:cNvSpPr/>
            <p:nvPr/>
          </p:nvSpPr>
          <p:spPr bwMode="auto">
            <a:xfrm>
              <a:off x="9073151" y="1739970"/>
              <a:ext cx="1882056" cy="1274469"/>
            </a:xfrm>
            <a:prstGeom prst="roundRect">
              <a:avLst>
                <a:gd name="adj" fmla="val 3125"/>
              </a:avLst>
            </a:prstGeom>
            <a:solidFill>
              <a:schemeClr val="tx1">
                <a:alpha val="5000"/>
              </a:schemeClr>
            </a:solidFill>
            <a:ln w="1270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mn-ea"/>
                  <a:cs typeface="Segoe UI" pitchFamily="34" charset="0"/>
                </a:rPr>
                <a:t>Container</a:t>
              </a:r>
            </a:p>
          </p:txBody>
        </p:sp>
        <p:sp>
          <p:nvSpPr>
            <p:cNvPr id="78" name="Rectangle: Rounded Corners 77">
              <a:extLst>
                <a:ext uri="{FF2B5EF4-FFF2-40B4-BE49-F238E27FC236}">
                  <a16:creationId xmlns:a16="http://schemas.microsoft.com/office/drawing/2014/main" id="{16329F91-D9A0-4C70-B27A-DB132AA8E99D}"/>
                </a:ext>
              </a:extLst>
            </p:cNvPr>
            <p:cNvSpPr/>
            <p:nvPr/>
          </p:nvSpPr>
          <p:spPr bwMode="auto">
            <a:xfrm>
              <a:off x="9169249" y="2580688"/>
              <a:ext cx="1689860" cy="349675"/>
            </a:xfrm>
            <a:prstGeom prst="roundRect">
              <a:avLst>
                <a:gd name="adj" fmla="val 3125"/>
              </a:avLst>
            </a:prstGeom>
            <a:solidFill>
              <a:srgbClr val="F2F9F8"/>
            </a:solidFill>
            <a:ln w="12700">
              <a:solidFill>
                <a:srgbClr val="79BEB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App dependencies</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sp>
          <p:nvSpPr>
            <p:cNvPr id="79" name="Rectangle: Rounded Corners 78">
              <a:extLst>
                <a:ext uri="{FF2B5EF4-FFF2-40B4-BE49-F238E27FC236}">
                  <a16:creationId xmlns:a16="http://schemas.microsoft.com/office/drawing/2014/main" id="{62D395C2-8458-4B3F-AC8A-B246C71846D9}"/>
                </a:ext>
              </a:extLst>
            </p:cNvPr>
            <p:cNvSpPr/>
            <p:nvPr/>
          </p:nvSpPr>
          <p:spPr bwMode="auto">
            <a:xfrm>
              <a:off x="9169249" y="2153724"/>
              <a:ext cx="1689860" cy="349675"/>
            </a:xfrm>
            <a:prstGeom prst="roundRect">
              <a:avLst>
                <a:gd name="adj" fmla="val 3125"/>
              </a:avLst>
            </a:prstGeom>
            <a:solidFill>
              <a:srgbClr val="E5F1F9"/>
            </a:solidFill>
            <a:ln w="12700">
              <a:solidFill>
                <a:srgbClr val="7FB8E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a:ea typeface="Segoe UI" pitchFamily="34" charset="0"/>
                  <a:cs typeface="Segoe UI" pitchFamily="34" charset="0"/>
                </a:rPr>
                <a:t>Application XYZ</a:t>
              </a:r>
              <a:endParaRPr kumimoji="0" lang="en-US" sz="2353" b="0" i="0" u="none" strike="noStrike" kern="1200" cap="none" spc="0" normalizeH="0" baseline="0" noProof="0">
                <a:ln>
                  <a:noFill/>
                </a:ln>
                <a:solidFill>
                  <a:srgbClr val="1A1A1A"/>
                </a:solidFill>
                <a:effectLst/>
                <a:uLnTx/>
                <a:uFillTx/>
                <a:latin typeface="Segoe UI"/>
                <a:ea typeface="Segoe UI" pitchFamily="34" charset="0"/>
                <a:cs typeface="Segoe UI" pitchFamily="34" charset="0"/>
              </a:endParaRPr>
            </a:p>
          </p:txBody>
        </p:sp>
      </p:grpSp>
      <p:sp>
        <p:nvSpPr>
          <p:cNvPr id="81" name="Rectangle: Rounded Corners 80">
            <a:extLst>
              <a:ext uri="{FF2B5EF4-FFF2-40B4-BE49-F238E27FC236}">
                <a16:creationId xmlns:a16="http://schemas.microsoft.com/office/drawing/2014/main" id="{EA3838C1-3C43-4B3C-BBE7-50BB9FAABB3D}"/>
              </a:ext>
            </a:extLst>
          </p:cNvPr>
          <p:cNvSpPr/>
          <p:nvPr/>
        </p:nvSpPr>
        <p:spPr bwMode="auto">
          <a:xfrm>
            <a:off x="8854462" y="1663470"/>
            <a:ext cx="1925721" cy="1334313"/>
          </a:xfrm>
          <a:prstGeom prst="roundRect">
            <a:avLst>
              <a:gd name="adj" fmla="val 5209"/>
            </a:avLst>
          </a:prstGeom>
          <a:noFill/>
          <a:ln w="12700">
            <a:solidFill>
              <a:schemeClr val="accent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1A1A1A"/>
              </a:solidFill>
              <a:effectLst/>
              <a:uLnTx/>
              <a:uFillTx/>
              <a:latin typeface="Segoe UI"/>
              <a:ea typeface="Segoe UI" pitchFamily="34" charset="0"/>
              <a:cs typeface="Segoe UI" pitchFamily="34" charset="0"/>
            </a:endParaRPr>
          </a:p>
        </p:txBody>
      </p:sp>
      <p:grpSp>
        <p:nvGrpSpPr>
          <p:cNvPr id="10" name="Group 9">
            <a:extLst>
              <a:ext uri="{FF2B5EF4-FFF2-40B4-BE49-F238E27FC236}">
                <a16:creationId xmlns:a16="http://schemas.microsoft.com/office/drawing/2014/main" id="{5A4E3A1B-71D2-4AB6-BCF0-841170667891}"/>
              </a:ext>
            </a:extLst>
          </p:cNvPr>
          <p:cNvGrpSpPr/>
          <p:nvPr/>
        </p:nvGrpSpPr>
        <p:grpSpPr>
          <a:xfrm>
            <a:off x="9489382" y="2997782"/>
            <a:ext cx="679801" cy="803023"/>
            <a:chOff x="9679663" y="3057397"/>
            <a:chExt cx="693432" cy="819124"/>
          </a:xfrm>
        </p:grpSpPr>
        <p:sp>
          <p:nvSpPr>
            <p:cNvPr id="72" name="Rectangle: Rounded Corners 71">
              <a:extLst>
                <a:ext uri="{FF2B5EF4-FFF2-40B4-BE49-F238E27FC236}">
                  <a16:creationId xmlns:a16="http://schemas.microsoft.com/office/drawing/2014/main" id="{C0F109B2-3C9E-48A3-A215-B4930CD67F38}"/>
                </a:ext>
              </a:extLst>
            </p:cNvPr>
            <p:cNvSpPr/>
            <p:nvPr/>
          </p:nvSpPr>
          <p:spPr bwMode="auto">
            <a:xfrm>
              <a:off x="9679663" y="3368690"/>
              <a:ext cx="693432" cy="507831"/>
            </a:xfrm>
            <a:prstGeom prst="roundRect">
              <a:avLst>
                <a:gd name="adj" fmla="val 5209"/>
              </a:avLst>
            </a:prstGeom>
            <a:noFill/>
            <a:ln w="12700">
              <a:solidFill>
                <a:schemeClr val="accent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1A1A1A"/>
                </a:solidFill>
                <a:effectLst/>
                <a:uLnTx/>
                <a:uFillTx/>
                <a:latin typeface="Segoe UI"/>
                <a:ea typeface="Segoe UI" pitchFamily="34" charset="0"/>
                <a:cs typeface="Segoe UI" pitchFamily="34" charset="0"/>
              </a:endParaRPr>
            </a:p>
          </p:txBody>
        </p:sp>
        <p:cxnSp>
          <p:nvCxnSpPr>
            <p:cNvPr id="86" name="Straight Arrow Connector 85">
              <a:extLst>
                <a:ext uri="{FF2B5EF4-FFF2-40B4-BE49-F238E27FC236}">
                  <a16:creationId xmlns:a16="http://schemas.microsoft.com/office/drawing/2014/main" id="{A5F3C767-B4A5-4C86-BF9C-2B638BB743E0}"/>
                </a:ext>
              </a:extLst>
            </p:cNvPr>
            <p:cNvCxnSpPr>
              <a:cxnSpLocks/>
              <a:endCxn id="81" idx="2"/>
            </p:cNvCxnSpPr>
            <p:nvPr/>
          </p:nvCxnSpPr>
          <p:spPr>
            <a:xfrm flipV="1">
              <a:off x="10014179" y="3057397"/>
              <a:ext cx="0" cy="308938"/>
            </a:xfrm>
            <a:prstGeom prst="straightConnector1">
              <a:avLst/>
            </a:prstGeom>
            <a:ln w="12700">
              <a:solidFill>
                <a:schemeClr val="accent2"/>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47" name="Title 1">
            <a:extLst>
              <a:ext uri="{FF2B5EF4-FFF2-40B4-BE49-F238E27FC236}">
                <a16:creationId xmlns:a16="http://schemas.microsoft.com/office/drawing/2014/main" id="{76D2D496-CF94-4EAF-A909-579A539045E2}"/>
              </a:ext>
            </a:extLst>
          </p:cNvPr>
          <p:cNvSpPr txBox="1">
            <a:spLocks/>
          </p:cNvSpPr>
          <p:nvPr/>
        </p:nvSpPr>
        <p:spPr>
          <a:xfrm>
            <a:off x="268080" y="369817"/>
            <a:ext cx="11655840" cy="899537"/>
          </a:xfrm>
          <a:prstGeom prst="rect">
            <a:avLst/>
          </a:prstGeom>
        </p:spPr>
        <p:txBody>
          <a:bodyPr vert="horz" wrap="square" lIns="143428" tIns="89643" rIns="143428" bIns="89643" rtlCol="0" anchor="t">
            <a:no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0" marR="0" lvl="0" indent="0" algn="ctr" defTabSz="932719" rtl="0" eaLnBrk="1" fontAlgn="auto" latinLnBrk="0" hangingPunct="1">
              <a:lnSpc>
                <a:spcPct val="90000"/>
              </a:lnSpc>
              <a:spcBef>
                <a:spcPct val="0"/>
              </a:spcBef>
              <a:spcAft>
                <a:spcPts val="0"/>
              </a:spcAft>
              <a:buClrTx/>
              <a:buSzTx/>
              <a:buFontTx/>
              <a:buNone/>
              <a:tabLst/>
              <a:defRPr/>
            </a:pPr>
            <a:r>
              <a:rPr kumimoji="0" lang="en-US" sz="4705" b="0" i="0" u="none" strike="noStrike" kern="1200" cap="none" spc="-103" normalizeH="0" baseline="0" noProof="0" dirty="0">
                <a:ln w="3175">
                  <a:noFill/>
                </a:ln>
                <a:solidFill>
                  <a:srgbClr val="1A1A1A"/>
                </a:solidFill>
                <a:effectLst/>
                <a:uLnTx/>
                <a:uFillTx/>
                <a:latin typeface="Segoe UI Semibold"/>
                <a:ea typeface="+mn-ea"/>
                <a:cs typeface="Segoe UI" pitchFamily="34" charset="0"/>
              </a:rPr>
              <a:t>Virtualization versus </a:t>
            </a:r>
            <a:r>
              <a:rPr kumimoji="0" lang="en-US" sz="4705" b="0" i="0" u="none" strike="noStrike" kern="1200" cap="none" spc="-103" normalizeH="0" baseline="0" noProof="0" dirty="0">
                <a:ln w="3175">
                  <a:noFill/>
                </a:ln>
                <a:solidFill>
                  <a:srgbClr val="0078D4"/>
                </a:solidFill>
                <a:effectLst/>
                <a:uLnTx/>
                <a:uFillTx/>
                <a:latin typeface="Segoe UI Semibold" panose="020B0702040204020203" pitchFamily="34" charset="0"/>
                <a:ea typeface="+mn-ea"/>
                <a:cs typeface="Segoe UI Semibold" panose="020B0702040204020203" pitchFamily="34" charset="0"/>
              </a:rPr>
              <a:t>containerization</a:t>
            </a:r>
          </a:p>
        </p:txBody>
      </p:sp>
    </p:spTree>
    <p:extLst>
      <p:ext uri="{BB962C8B-B14F-4D97-AF65-F5344CB8AC3E}">
        <p14:creationId xmlns:p14="http://schemas.microsoft.com/office/powerpoint/2010/main" val="79765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par>
                                <p:cTn id="8" presetID="22" presetClass="entr" presetSubtype="4"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000"/>
                                        <p:tgtEl>
                                          <p:spTgt spid="7"/>
                                        </p:tgtEl>
                                      </p:cBhvr>
                                    </p:animEffect>
                                  </p:childTnLst>
                                </p:cTn>
                              </p:par>
                              <p:par>
                                <p:cTn id="11" presetID="10" presetClass="entr" presetSubtype="0"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2000"/>
                            </p:stCondLst>
                            <p:childTnLst>
                              <p:par>
                                <p:cTn id="15" presetID="22" presetClass="entr" presetSubtype="4"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50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par>
                          <p:cTn id="21" fill="hold">
                            <p:stCondLst>
                              <p:cond delay="3000"/>
                            </p:stCondLst>
                            <p:childTnLst>
                              <p:par>
                                <p:cTn id="22" presetID="21"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1000"/>
                                        <p:tgtEl>
                                          <p:spTgt spid="9"/>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4500"/>
                            </p:stCondLst>
                            <p:childTnLst>
                              <p:par>
                                <p:cTn id="30" presetID="22" presetClass="entr" presetSubtype="4" fill="hold" nodeType="afterEffect">
                                  <p:stCondLst>
                                    <p:cond delay="100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1000"/>
                                        <p:tgtEl>
                                          <p:spTgt spid="8"/>
                                        </p:tgtEl>
                                      </p:cBhvr>
                                    </p:animEffect>
                                  </p:childTnLst>
                                </p:cTn>
                              </p:par>
                            </p:childTnLst>
                          </p:cTn>
                        </p:par>
                        <p:par>
                          <p:cTn id="33" fill="hold">
                            <p:stCondLst>
                              <p:cond delay="6500"/>
                            </p:stCondLst>
                            <p:childTnLst>
                              <p:par>
                                <p:cTn id="34" presetID="10" presetClass="entr" presetSubtype="0" fill="hold" nodeType="afterEffect">
                                  <p:stCondLst>
                                    <p:cond delay="1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childTnLst>
                          </p:cTn>
                        </p:par>
                        <p:par>
                          <p:cTn id="37" fill="hold">
                            <p:stCondLst>
                              <p:cond delay="8500"/>
                            </p:stCondLst>
                            <p:childTnLst>
                              <p:par>
                                <p:cTn id="38" presetID="22" presetClass="entr" presetSubtype="4" fill="hold" nodeType="afterEffect">
                                  <p:stCondLst>
                                    <p:cond delay="50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par>
                          <p:cTn id="41" fill="hold">
                            <p:stCondLst>
                              <p:cond delay="9500"/>
                            </p:stCondLst>
                            <p:childTnLst>
                              <p:par>
                                <p:cTn id="42" presetID="21" presetClass="entr" presetSubtype="1"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animEffect transition="in" filter="wheel(1)">
                                      <p:cBhvr>
                                        <p:cTn id="44" dur="1000"/>
                                        <p:tgtEl>
                                          <p:spTgt spid="81"/>
                                        </p:tgtEl>
                                      </p:cBhvr>
                                    </p:animEffect>
                                  </p:childTnLst>
                                </p:cTn>
                              </p:par>
                            </p:childTnLst>
                          </p:cTn>
                        </p:par>
                        <p:par>
                          <p:cTn id="45" fill="hold">
                            <p:stCondLst>
                              <p:cond delay="10500"/>
                            </p:stCondLst>
                            <p:childTnLst>
                              <p:par>
                                <p:cTn id="46" presetID="10"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9" grpId="0" animBg="1"/>
      <p:bldP spid="81" grpId="0" animBg="1"/>
    </p:bldLst>
  </p:timing>
</p:sld>
</file>

<file path=ppt/slides/slide22.xml><?xml version="1.0" encoding="utf-8"?>
<p:sld xmlns:a16="http://schemas.microsoft.com/office/drawing/2014/main" xmlns:asvg="http://schemas.microsoft.com/office/drawing/2016/SVG/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14DB0-D66E-41DC-8ACD-C12B8E545611}"/>
              </a:ext>
            </a:extLst>
          </p:cNvPr>
          <p:cNvSpPr>
            <a:spLocks noGrp="1"/>
          </p:cNvSpPr>
          <p:nvPr>
            <p:ph type="title"/>
          </p:nvPr>
        </p:nvSpPr>
        <p:spPr>
          <a:xfrm>
            <a:off x="268080" y="369816"/>
            <a:ext cx="11655840" cy="724044"/>
          </a:xfrm>
        </p:spPr>
        <p:txBody>
          <a:bodyPr/>
          <a:lstStyle/>
          <a:p>
            <a:pPr algn="ctr"/>
            <a:r>
              <a:rPr lang="en-US" sz="4705" dirty="0"/>
              <a:t>The container </a:t>
            </a:r>
            <a:r>
              <a:rPr lang="en-US" sz="4705" dirty="0">
                <a:solidFill>
                  <a:schemeClr val="accent4"/>
                </a:solidFill>
                <a:latin typeface="Segoe UI Semibold" panose="020B0702040204020203" pitchFamily="34" charset="0"/>
                <a:cs typeface="Segoe UI Semibold" panose="020B0702040204020203" pitchFamily="34" charset="0"/>
              </a:rPr>
              <a:t>advantage</a:t>
            </a:r>
          </a:p>
        </p:txBody>
      </p:sp>
      <p:grpSp>
        <p:nvGrpSpPr>
          <p:cNvPr id="27" name="Group 26">
            <a:extLst>
              <a:ext uri="{FF2B5EF4-FFF2-40B4-BE49-F238E27FC236}">
                <a16:creationId xmlns:a16="http://schemas.microsoft.com/office/drawing/2014/main" id="{6730F2C3-44D6-40A3-B6B0-16433CB6A56B}"/>
              </a:ext>
            </a:extLst>
          </p:cNvPr>
          <p:cNvGrpSpPr/>
          <p:nvPr/>
        </p:nvGrpSpPr>
        <p:grpSpPr>
          <a:xfrm>
            <a:off x="587075" y="4884191"/>
            <a:ext cx="5380933" cy="832883"/>
            <a:chOff x="598846" y="4981633"/>
            <a:chExt cx="5488832" cy="849584"/>
          </a:xfrm>
        </p:grpSpPr>
        <p:sp>
          <p:nvSpPr>
            <p:cNvPr id="50" name="TextBox 49">
              <a:extLst>
                <a:ext uri="{FF2B5EF4-FFF2-40B4-BE49-F238E27FC236}">
                  <a16:creationId xmlns:a16="http://schemas.microsoft.com/office/drawing/2014/main" id="{F0E637DF-EA86-4ABC-9F14-C02D882DD020}"/>
                </a:ext>
              </a:extLst>
            </p:cNvPr>
            <p:cNvSpPr txBox="1"/>
            <p:nvPr/>
          </p:nvSpPr>
          <p:spPr>
            <a:xfrm>
              <a:off x="598846" y="4981633"/>
              <a:ext cx="1655536" cy="849584"/>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dirty="0">
                  <a:ln>
                    <a:noFill/>
                  </a:ln>
                  <a:solidFill>
                    <a:srgbClr val="F37521"/>
                  </a:solidFill>
                  <a:effectLst/>
                  <a:uLnTx/>
                  <a:uFillTx/>
                  <a:latin typeface="Segoe UI" panose="020B0502040204020203" pitchFamily="34" charset="0"/>
                  <a:ea typeface="+mn-ea"/>
                  <a:cs typeface="Segoe UI" panose="020B0502040204020203" pitchFamily="34" charset="0"/>
                </a:rPr>
                <a:t>Fast </a:t>
              </a:r>
              <a:br>
                <a:rPr kumimoji="0" lang="en-US" sz="1765" b="0" i="0" u="none" strike="noStrike" kern="1200" cap="none" spc="0" normalizeH="0" baseline="0" noProof="0" dirty="0">
                  <a:ln>
                    <a:noFill/>
                  </a:ln>
                  <a:solidFill>
                    <a:srgbClr val="F37521"/>
                  </a:solidFill>
                  <a:effectLst/>
                  <a:uLnTx/>
                  <a:uFillTx/>
                  <a:latin typeface="Segoe UI" panose="020B0502040204020203" pitchFamily="34" charset="0"/>
                  <a:ea typeface="+mn-ea"/>
                  <a:cs typeface="Segoe UI" panose="020B0502040204020203" pitchFamily="34" charset="0"/>
                </a:rPr>
              </a:br>
              <a:r>
                <a:rPr kumimoji="0" lang="en-US" sz="1765" b="0" i="0" u="none" strike="noStrike" kern="1200" cap="none" spc="0" normalizeH="0" baseline="0" noProof="0" dirty="0">
                  <a:ln>
                    <a:noFill/>
                  </a:ln>
                  <a:solidFill>
                    <a:srgbClr val="F37521"/>
                  </a:solidFill>
                  <a:effectLst/>
                  <a:uLnTx/>
                  <a:uFillTx/>
                  <a:latin typeface="Segoe UI" panose="020B0502040204020203" pitchFamily="34" charset="0"/>
                  <a:ea typeface="+mn-ea"/>
                  <a:cs typeface="Segoe UI" panose="020B0502040204020203" pitchFamily="34" charset="0"/>
                </a:rPr>
                <a:t>iteration</a:t>
              </a:r>
            </a:p>
          </p:txBody>
        </p:sp>
        <p:sp>
          <p:nvSpPr>
            <p:cNvPr id="51" name="TextBox 50">
              <a:extLst>
                <a:ext uri="{FF2B5EF4-FFF2-40B4-BE49-F238E27FC236}">
                  <a16:creationId xmlns:a16="http://schemas.microsoft.com/office/drawing/2014/main" id="{05884DD8-E961-4A61-9B0C-035A58CC535A}"/>
                </a:ext>
              </a:extLst>
            </p:cNvPr>
            <p:cNvSpPr txBox="1"/>
            <p:nvPr/>
          </p:nvSpPr>
          <p:spPr>
            <a:xfrm>
              <a:off x="2447571" y="4981633"/>
              <a:ext cx="1791381" cy="849584"/>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dirty="0">
                  <a:ln>
                    <a:noFill/>
                  </a:ln>
                  <a:solidFill>
                    <a:srgbClr val="F37521"/>
                  </a:solidFill>
                  <a:effectLst/>
                  <a:uLnTx/>
                  <a:uFillTx/>
                  <a:latin typeface="Segoe UI" panose="020B0502040204020203" pitchFamily="34" charset="0"/>
                  <a:ea typeface="+mn-ea"/>
                  <a:cs typeface="Segoe UI" panose="020B0502040204020203" pitchFamily="34" charset="0"/>
                </a:rPr>
                <a:t>Agile </a:t>
              </a:r>
              <a:br>
                <a:rPr kumimoji="0" lang="en-US" sz="1765" b="0" i="0" u="none" strike="noStrike" kern="1200" cap="none" spc="0" normalizeH="0" baseline="0" noProof="0" dirty="0">
                  <a:ln>
                    <a:noFill/>
                  </a:ln>
                  <a:solidFill>
                    <a:srgbClr val="F37521"/>
                  </a:solidFill>
                  <a:effectLst/>
                  <a:uLnTx/>
                  <a:uFillTx/>
                  <a:latin typeface="Segoe UI" panose="020B0502040204020203" pitchFamily="34" charset="0"/>
                  <a:ea typeface="+mn-ea"/>
                  <a:cs typeface="Segoe UI" panose="020B0502040204020203" pitchFamily="34" charset="0"/>
                </a:rPr>
              </a:br>
              <a:r>
                <a:rPr kumimoji="0" lang="en-US" sz="1765" b="0" i="0" u="none" strike="noStrike" kern="1200" cap="none" spc="0" normalizeH="0" baseline="0" noProof="0" dirty="0">
                  <a:ln>
                    <a:noFill/>
                  </a:ln>
                  <a:solidFill>
                    <a:srgbClr val="F37521"/>
                  </a:solidFill>
                  <a:effectLst/>
                  <a:uLnTx/>
                  <a:uFillTx/>
                  <a:latin typeface="Segoe UI" panose="020B0502040204020203" pitchFamily="34" charset="0"/>
                  <a:ea typeface="+mn-ea"/>
                  <a:cs typeface="Segoe UI" panose="020B0502040204020203" pitchFamily="34" charset="0"/>
                </a:rPr>
                <a:t>delivery</a:t>
              </a:r>
            </a:p>
          </p:txBody>
        </p:sp>
        <p:sp>
          <p:nvSpPr>
            <p:cNvPr id="52" name="TextBox 51">
              <a:extLst>
                <a:ext uri="{FF2B5EF4-FFF2-40B4-BE49-F238E27FC236}">
                  <a16:creationId xmlns:a16="http://schemas.microsoft.com/office/drawing/2014/main" id="{068523FD-BFE9-4720-B928-EE84920E05D2}"/>
                </a:ext>
              </a:extLst>
            </p:cNvPr>
            <p:cNvSpPr txBox="1"/>
            <p:nvPr/>
          </p:nvSpPr>
          <p:spPr>
            <a:xfrm>
              <a:off x="4432142" y="4981633"/>
              <a:ext cx="1655536" cy="572525"/>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dirty="0">
                  <a:ln>
                    <a:noFill/>
                  </a:ln>
                  <a:solidFill>
                    <a:srgbClr val="F37521"/>
                  </a:solidFill>
                  <a:effectLst/>
                  <a:uLnTx/>
                  <a:uFillTx/>
                  <a:latin typeface="Segoe UI" panose="020B0502040204020203" pitchFamily="34" charset="0"/>
                  <a:ea typeface="+mn-ea"/>
                  <a:cs typeface="Segoe UI" panose="020B0502040204020203" pitchFamily="34" charset="0"/>
                </a:rPr>
                <a:t>Immutability</a:t>
              </a:r>
            </a:p>
          </p:txBody>
        </p:sp>
      </p:grpSp>
      <p:grpSp>
        <p:nvGrpSpPr>
          <p:cNvPr id="34" name="Group 33">
            <a:extLst>
              <a:ext uri="{FF2B5EF4-FFF2-40B4-BE49-F238E27FC236}">
                <a16:creationId xmlns:a16="http://schemas.microsoft.com/office/drawing/2014/main" id="{BA33CDD7-EFB6-4CDD-BB4D-A8319356A443}"/>
              </a:ext>
            </a:extLst>
          </p:cNvPr>
          <p:cNvGrpSpPr/>
          <p:nvPr/>
        </p:nvGrpSpPr>
        <p:grpSpPr>
          <a:xfrm>
            <a:off x="1836842" y="4396539"/>
            <a:ext cx="8518319" cy="0"/>
            <a:chOff x="1873673" y="4484201"/>
            <a:chExt cx="8689128" cy="0"/>
          </a:xfrm>
        </p:grpSpPr>
        <p:cxnSp>
          <p:nvCxnSpPr>
            <p:cNvPr id="49" name="Straight Connector 48">
              <a:extLst>
                <a:ext uri="{FF2B5EF4-FFF2-40B4-BE49-F238E27FC236}">
                  <a16:creationId xmlns:a16="http://schemas.microsoft.com/office/drawing/2014/main" id="{15104528-8906-4955-BC4D-9BA5DB4327FB}"/>
                </a:ext>
              </a:extLst>
            </p:cNvPr>
            <p:cNvCxnSpPr>
              <a:cxnSpLocks/>
            </p:cNvCxnSpPr>
            <p:nvPr/>
          </p:nvCxnSpPr>
          <p:spPr>
            <a:xfrm>
              <a:off x="1873673" y="4484201"/>
              <a:ext cx="1022530" cy="0"/>
            </a:xfrm>
            <a:prstGeom prst="line">
              <a:avLst/>
            </a:prstGeom>
            <a:ln w="28575" cap="rnd">
              <a:solidFill>
                <a:schemeClr val="accent4"/>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2D2D268-271F-42D8-9A33-CF16F057ECA7}"/>
                </a:ext>
              </a:extLst>
            </p:cNvPr>
            <p:cNvCxnSpPr>
              <a:cxnSpLocks/>
            </p:cNvCxnSpPr>
            <p:nvPr/>
          </p:nvCxnSpPr>
          <p:spPr>
            <a:xfrm>
              <a:off x="3790322" y="4484201"/>
              <a:ext cx="1022530" cy="0"/>
            </a:xfrm>
            <a:prstGeom prst="line">
              <a:avLst/>
            </a:prstGeom>
            <a:ln w="28575" cap="rnd">
              <a:solidFill>
                <a:schemeClr val="accent4"/>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E6A0968-D38D-43B2-A21A-6EFEE71C8C81}"/>
                </a:ext>
              </a:extLst>
            </p:cNvPr>
            <p:cNvCxnSpPr>
              <a:cxnSpLocks/>
            </p:cNvCxnSpPr>
            <p:nvPr/>
          </p:nvCxnSpPr>
          <p:spPr>
            <a:xfrm>
              <a:off x="7623621" y="4484201"/>
              <a:ext cx="1022530" cy="0"/>
            </a:xfrm>
            <a:prstGeom prst="line">
              <a:avLst/>
            </a:prstGeom>
            <a:ln w="28575" cap="rnd">
              <a:solidFill>
                <a:schemeClr val="accent4"/>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351DF10-E61D-4ABC-A47D-C36A3985E556}"/>
                </a:ext>
              </a:extLst>
            </p:cNvPr>
            <p:cNvCxnSpPr>
              <a:cxnSpLocks/>
            </p:cNvCxnSpPr>
            <p:nvPr/>
          </p:nvCxnSpPr>
          <p:spPr>
            <a:xfrm>
              <a:off x="9540271" y="4484201"/>
              <a:ext cx="1022530" cy="0"/>
            </a:xfrm>
            <a:prstGeom prst="line">
              <a:avLst/>
            </a:prstGeom>
            <a:ln w="28575" cap="rnd">
              <a:solidFill>
                <a:schemeClr val="accent4"/>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25" name="Connector: Elbow 24">
            <a:extLst>
              <a:ext uri="{FF2B5EF4-FFF2-40B4-BE49-F238E27FC236}">
                <a16:creationId xmlns:a16="http://schemas.microsoft.com/office/drawing/2014/main" id="{D2B2FC03-5BDF-417F-B1E8-10C408DD6F94}"/>
              </a:ext>
            </a:extLst>
          </p:cNvPr>
          <p:cNvCxnSpPr>
            <a:cxnSpLocks/>
          </p:cNvCxnSpPr>
          <p:nvPr/>
        </p:nvCxnSpPr>
        <p:spPr>
          <a:xfrm rot="5400000" flipH="1" flipV="1">
            <a:off x="3377559" y="2348867"/>
            <a:ext cx="1484143" cy="1684176"/>
          </a:xfrm>
          <a:prstGeom prst="bentConnector2">
            <a:avLst/>
          </a:prstGeom>
          <a:ln w="28575" cap="rnd">
            <a:solidFill>
              <a:schemeClr val="accent4"/>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F9C59010-2ADE-48A0-BCDC-61DF8A714E53}"/>
              </a:ext>
            </a:extLst>
          </p:cNvPr>
          <p:cNvCxnSpPr>
            <a:cxnSpLocks/>
          </p:cNvCxnSpPr>
          <p:nvPr/>
        </p:nvCxnSpPr>
        <p:spPr>
          <a:xfrm rot="16200000" flipV="1">
            <a:off x="7330302" y="2348866"/>
            <a:ext cx="1484143" cy="1684175"/>
          </a:xfrm>
          <a:prstGeom prst="bentConnector2">
            <a:avLst/>
          </a:prstGeom>
          <a:ln w="28575" cap="rnd">
            <a:solidFill>
              <a:schemeClr val="accent4"/>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2B5FBAB-C6F2-4E71-9336-AE07D0C24CD7}"/>
              </a:ext>
            </a:extLst>
          </p:cNvPr>
          <p:cNvGrpSpPr/>
          <p:nvPr/>
        </p:nvGrpSpPr>
        <p:grpSpPr>
          <a:xfrm>
            <a:off x="5087523" y="1440404"/>
            <a:ext cx="2016957" cy="2016957"/>
            <a:chOff x="5189537" y="1468789"/>
            <a:chExt cx="2057401" cy="2057401"/>
          </a:xfrm>
        </p:grpSpPr>
        <p:sp>
          <p:nvSpPr>
            <p:cNvPr id="3" name="Oval 2">
              <a:extLst>
                <a:ext uri="{FF2B5EF4-FFF2-40B4-BE49-F238E27FC236}">
                  <a16:creationId xmlns:a16="http://schemas.microsoft.com/office/drawing/2014/main" id="{2F673822-02DA-4818-9CF9-E436E0DD0A7A}"/>
                </a:ext>
              </a:extLst>
            </p:cNvPr>
            <p:cNvSpPr/>
            <p:nvPr/>
          </p:nvSpPr>
          <p:spPr bwMode="auto">
            <a:xfrm>
              <a:off x="5189537" y="1468789"/>
              <a:ext cx="2057401" cy="2057401"/>
            </a:xfrm>
            <a:prstGeom prst="ellipse">
              <a:avLst/>
            </a:prstGeom>
            <a:solidFill>
              <a:schemeClr val="bg1"/>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2" name="Graphic 41">
              <a:extLst>
                <a:ext uri="{FF2B5EF4-FFF2-40B4-BE49-F238E27FC236}">
                  <a16:creationId xmlns:a16="http://schemas.microsoft.com/office/drawing/2014/main" id="{6E936E98-9515-470B-963F-C70D86CA08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0399" y="1950147"/>
              <a:ext cx="955676" cy="1094684"/>
            </a:xfrm>
            <a:prstGeom prst="rect">
              <a:avLst/>
            </a:prstGeom>
          </p:spPr>
        </p:pic>
      </p:grpSp>
      <p:grpSp>
        <p:nvGrpSpPr>
          <p:cNvPr id="33" name="Group 32">
            <a:extLst>
              <a:ext uri="{FF2B5EF4-FFF2-40B4-BE49-F238E27FC236}">
                <a16:creationId xmlns:a16="http://schemas.microsoft.com/office/drawing/2014/main" id="{C526CB1E-8273-47B7-B921-DA8061592A80}"/>
              </a:ext>
            </a:extLst>
          </p:cNvPr>
          <p:cNvGrpSpPr/>
          <p:nvPr/>
        </p:nvGrpSpPr>
        <p:grpSpPr>
          <a:xfrm>
            <a:off x="6223997" y="4884194"/>
            <a:ext cx="5380927" cy="832883"/>
            <a:chOff x="6348798" y="4981633"/>
            <a:chExt cx="5488826" cy="849584"/>
          </a:xfrm>
        </p:grpSpPr>
        <p:sp>
          <p:nvSpPr>
            <p:cNvPr id="53" name="TextBox 52">
              <a:extLst>
                <a:ext uri="{FF2B5EF4-FFF2-40B4-BE49-F238E27FC236}">
                  <a16:creationId xmlns:a16="http://schemas.microsoft.com/office/drawing/2014/main" id="{310CD638-A464-4A78-A6C3-A8378EC416D8}"/>
                </a:ext>
              </a:extLst>
            </p:cNvPr>
            <p:cNvSpPr txBox="1"/>
            <p:nvPr/>
          </p:nvSpPr>
          <p:spPr>
            <a:xfrm>
              <a:off x="6348798" y="4981633"/>
              <a:ext cx="1655537" cy="849584"/>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dirty="0">
                  <a:ln>
                    <a:noFill/>
                  </a:ln>
                  <a:solidFill>
                    <a:srgbClr val="F37521"/>
                  </a:solidFill>
                  <a:effectLst/>
                  <a:uLnTx/>
                  <a:uFillTx/>
                  <a:latin typeface="Segoe UI" panose="020B0502040204020203" pitchFamily="34" charset="0"/>
                  <a:ea typeface="+mn-ea"/>
                  <a:cs typeface="Segoe UI" panose="020B0502040204020203" pitchFamily="34" charset="0"/>
                </a:rPr>
                <a:t>Cost </a:t>
              </a:r>
              <a:br>
                <a:rPr kumimoji="0" lang="en-US" sz="1765" b="0" i="0" u="none" strike="noStrike" kern="1200" cap="none" spc="0" normalizeH="0" baseline="0" noProof="0" dirty="0">
                  <a:ln>
                    <a:noFill/>
                  </a:ln>
                  <a:solidFill>
                    <a:srgbClr val="F37521"/>
                  </a:solidFill>
                  <a:effectLst/>
                  <a:uLnTx/>
                  <a:uFillTx/>
                  <a:latin typeface="Segoe UI" panose="020B0502040204020203" pitchFamily="34" charset="0"/>
                  <a:ea typeface="+mn-ea"/>
                  <a:cs typeface="Segoe UI" panose="020B0502040204020203" pitchFamily="34" charset="0"/>
                </a:rPr>
              </a:br>
              <a:r>
                <a:rPr kumimoji="0" lang="en-US" sz="1765" b="0" i="0" u="none" strike="noStrike" kern="1200" cap="none" spc="0" normalizeH="0" baseline="0" noProof="0" dirty="0">
                  <a:ln>
                    <a:noFill/>
                  </a:ln>
                  <a:solidFill>
                    <a:srgbClr val="F37521"/>
                  </a:solidFill>
                  <a:effectLst/>
                  <a:uLnTx/>
                  <a:uFillTx/>
                  <a:latin typeface="Segoe UI" panose="020B0502040204020203" pitchFamily="34" charset="0"/>
                  <a:ea typeface="+mn-ea"/>
                  <a:cs typeface="Segoe UI" panose="020B0502040204020203" pitchFamily="34" charset="0"/>
                </a:rPr>
                <a:t>savings</a:t>
              </a:r>
            </a:p>
          </p:txBody>
        </p:sp>
        <p:sp>
          <p:nvSpPr>
            <p:cNvPr id="54" name="TextBox 53">
              <a:extLst>
                <a:ext uri="{FF2B5EF4-FFF2-40B4-BE49-F238E27FC236}">
                  <a16:creationId xmlns:a16="http://schemas.microsoft.com/office/drawing/2014/main" id="{7659F402-BAB9-4F5D-B027-0E638B4031F9}"/>
                </a:ext>
              </a:extLst>
            </p:cNvPr>
            <p:cNvSpPr txBox="1"/>
            <p:nvPr/>
          </p:nvSpPr>
          <p:spPr>
            <a:xfrm>
              <a:off x="10182087" y="4981633"/>
              <a:ext cx="1655537" cy="849584"/>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dirty="0">
                  <a:ln>
                    <a:noFill/>
                  </a:ln>
                  <a:solidFill>
                    <a:srgbClr val="F37521"/>
                  </a:solidFill>
                  <a:effectLst/>
                  <a:uLnTx/>
                  <a:uFillTx/>
                  <a:latin typeface="Segoe UI" panose="020B0502040204020203" pitchFamily="34" charset="0"/>
                  <a:ea typeface="+mn-ea"/>
                  <a:cs typeface="Segoe UI" panose="020B0502040204020203" pitchFamily="34" charset="0"/>
                </a:rPr>
                <a:t>Elastic bursting</a:t>
              </a:r>
            </a:p>
          </p:txBody>
        </p:sp>
        <p:sp>
          <p:nvSpPr>
            <p:cNvPr id="76" name="TextBox 75">
              <a:extLst>
                <a:ext uri="{FF2B5EF4-FFF2-40B4-BE49-F238E27FC236}">
                  <a16:creationId xmlns:a16="http://schemas.microsoft.com/office/drawing/2014/main" id="{A36FF80F-5247-4BE9-81C9-3FF7607ABFFE}"/>
                </a:ext>
              </a:extLst>
            </p:cNvPr>
            <p:cNvSpPr txBox="1"/>
            <p:nvPr/>
          </p:nvSpPr>
          <p:spPr>
            <a:xfrm>
              <a:off x="8265443" y="4981633"/>
              <a:ext cx="1655537" cy="849584"/>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dirty="0">
                  <a:ln>
                    <a:noFill/>
                  </a:ln>
                  <a:solidFill>
                    <a:srgbClr val="F37521"/>
                  </a:solidFill>
                  <a:effectLst/>
                  <a:uLnTx/>
                  <a:uFillTx/>
                  <a:latin typeface="Segoe UI" panose="020B0502040204020203" pitchFamily="34" charset="0"/>
                  <a:ea typeface="+mn-ea"/>
                  <a:cs typeface="Segoe UI" panose="020B0502040204020203" pitchFamily="34" charset="0"/>
                </a:rPr>
                <a:t>Efficient deployment</a:t>
              </a:r>
            </a:p>
          </p:txBody>
        </p:sp>
      </p:grpSp>
      <p:grpSp>
        <p:nvGrpSpPr>
          <p:cNvPr id="11" name="Group 10">
            <a:extLst>
              <a:ext uri="{FF2B5EF4-FFF2-40B4-BE49-F238E27FC236}">
                <a16:creationId xmlns:a16="http://schemas.microsoft.com/office/drawing/2014/main" id="{1C0C1B41-1787-4A0B-884B-9C7EF3F17BA5}"/>
              </a:ext>
            </a:extLst>
          </p:cNvPr>
          <p:cNvGrpSpPr/>
          <p:nvPr/>
        </p:nvGrpSpPr>
        <p:grpSpPr>
          <a:xfrm>
            <a:off x="1073305" y="4071273"/>
            <a:ext cx="650531" cy="650531"/>
            <a:chOff x="1094827" y="4152414"/>
            <a:chExt cx="663574" cy="663574"/>
          </a:xfrm>
        </p:grpSpPr>
        <p:sp>
          <p:nvSpPr>
            <p:cNvPr id="32" name="Oval 31">
              <a:extLst>
                <a:ext uri="{FF2B5EF4-FFF2-40B4-BE49-F238E27FC236}">
                  <a16:creationId xmlns:a16="http://schemas.microsoft.com/office/drawing/2014/main" id="{9E46A0D2-4E68-4770-9E0A-B4632888EFCD}"/>
                </a:ext>
              </a:extLst>
            </p:cNvPr>
            <p:cNvSpPr/>
            <p:nvPr/>
          </p:nvSpPr>
          <p:spPr bwMode="auto">
            <a:xfrm rot="16200000">
              <a:off x="1094827" y="4152414"/>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84" name="Group 83">
              <a:extLst>
                <a:ext uri="{FF2B5EF4-FFF2-40B4-BE49-F238E27FC236}">
                  <a16:creationId xmlns:a16="http://schemas.microsoft.com/office/drawing/2014/main" id="{FA097EAD-CBBB-4C5D-97BF-1F992A8C682D}"/>
                </a:ext>
              </a:extLst>
            </p:cNvPr>
            <p:cNvGrpSpPr/>
            <p:nvPr/>
          </p:nvGrpSpPr>
          <p:grpSpPr>
            <a:xfrm>
              <a:off x="1219103" y="4317232"/>
              <a:ext cx="415016" cy="333945"/>
              <a:chOff x="1101725" y="2982913"/>
              <a:chExt cx="1023938" cy="823912"/>
            </a:xfrm>
          </p:grpSpPr>
          <p:sp>
            <p:nvSpPr>
              <p:cNvPr id="85" name="Line 23">
                <a:extLst>
                  <a:ext uri="{FF2B5EF4-FFF2-40B4-BE49-F238E27FC236}">
                    <a16:creationId xmlns:a16="http://schemas.microsoft.com/office/drawing/2014/main" id="{490954CD-A581-4677-B755-6024685A54E3}"/>
                  </a:ext>
                </a:extLst>
              </p:cNvPr>
              <p:cNvSpPr>
                <a:spLocks noChangeShapeType="1"/>
              </p:cNvSpPr>
              <p:nvPr/>
            </p:nvSpPr>
            <p:spPr bwMode="auto">
              <a:xfrm flipH="1" flipV="1">
                <a:off x="1816100" y="3317875"/>
                <a:ext cx="160338" cy="150812"/>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6" name="Line 24">
                <a:extLst>
                  <a:ext uri="{FF2B5EF4-FFF2-40B4-BE49-F238E27FC236}">
                    <a16:creationId xmlns:a16="http://schemas.microsoft.com/office/drawing/2014/main" id="{0FA4C17C-2850-4E41-B24F-4257303DD42B}"/>
                  </a:ext>
                </a:extLst>
              </p:cNvPr>
              <p:cNvSpPr>
                <a:spLocks noChangeShapeType="1"/>
              </p:cNvSpPr>
              <p:nvPr/>
            </p:nvSpPr>
            <p:spPr bwMode="auto">
              <a:xfrm flipV="1">
                <a:off x="1979613" y="3308350"/>
                <a:ext cx="146050" cy="160337"/>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7" name="Freeform 25">
                <a:extLst>
                  <a:ext uri="{FF2B5EF4-FFF2-40B4-BE49-F238E27FC236}">
                    <a16:creationId xmlns:a16="http://schemas.microsoft.com/office/drawing/2014/main" id="{59AE7EC8-C207-4703-8CAB-E96246C21288}"/>
                  </a:ext>
                </a:extLst>
              </p:cNvPr>
              <p:cNvSpPr>
                <a:spLocks/>
              </p:cNvSpPr>
              <p:nvPr/>
            </p:nvSpPr>
            <p:spPr bwMode="auto">
              <a:xfrm>
                <a:off x="1312863" y="2982913"/>
                <a:ext cx="685800" cy="468312"/>
              </a:xfrm>
              <a:custGeom>
                <a:avLst/>
                <a:gdLst>
                  <a:gd name="T0" fmla="*/ 0 w 211"/>
                  <a:gd name="T1" fmla="*/ 60 h 144"/>
                  <a:gd name="T2" fmla="*/ 9 w 211"/>
                  <a:gd name="T3" fmla="*/ 49 h 144"/>
                  <a:gd name="T4" fmla="*/ 170 w 211"/>
                  <a:gd name="T5" fmla="*/ 43 h 144"/>
                  <a:gd name="T6" fmla="*/ 205 w 211"/>
                  <a:gd name="T7" fmla="*/ 144 h 144"/>
                </a:gdLst>
                <a:ahLst/>
                <a:cxnLst>
                  <a:cxn ang="0">
                    <a:pos x="T0" y="T1"/>
                  </a:cxn>
                  <a:cxn ang="0">
                    <a:pos x="T2" y="T3"/>
                  </a:cxn>
                  <a:cxn ang="0">
                    <a:pos x="T4" y="T5"/>
                  </a:cxn>
                  <a:cxn ang="0">
                    <a:pos x="T6" y="T7"/>
                  </a:cxn>
                </a:cxnLst>
                <a:rect l="0" t="0" r="r" b="b"/>
                <a:pathLst>
                  <a:path w="211" h="144">
                    <a:moveTo>
                      <a:pt x="0" y="60"/>
                    </a:moveTo>
                    <a:cubicBezTo>
                      <a:pt x="3" y="56"/>
                      <a:pt x="6" y="53"/>
                      <a:pt x="9" y="49"/>
                    </a:cubicBezTo>
                    <a:cubicBezTo>
                      <a:pt x="52" y="3"/>
                      <a:pt x="124" y="0"/>
                      <a:pt x="170" y="43"/>
                    </a:cubicBezTo>
                    <a:cubicBezTo>
                      <a:pt x="199" y="70"/>
                      <a:pt x="211" y="108"/>
                      <a:pt x="205" y="144"/>
                    </a:cubicBez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8" name="Freeform 26">
                <a:extLst>
                  <a:ext uri="{FF2B5EF4-FFF2-40B4-BE49-F238E27FC236}">
                    <a16:creationId xmlns:a16="http://schemas.microsoft.com/office/drawing/2014/main" id="{C40C0C4B-A191-4640-ACE6-8F1D3EBAF48D}"/>
                  </a:ext>
                </a:extLst>
              </p:cNvPr>
              <p:cNvSpPr>
                <a:spLocks/>
              </p:cNvSpPr>
              <p:nvPr/>
            </p:nvSpPr>
            <p:spPr bwMode="auto">
              <a:xfrm>
                <a:off x="1231900" y="3348038"/>
                <a:ext cx="384175" cy="420687"/>
              </a:xfrm>
              <a:custGeom>
                <a:avLst/>
                <a:gdLst>
                  <a:gd name="T0" fmla="*/ 118 w 118"/>
                  <a:gd name="T1" fmla="*/ 129 h 129"/>
                  <a:gd name="T2" fmla="*/ 40 w 118"/>
                  <a:gd name="T3" fmla="*/ 98 h 129"/>
                  <a:gd name="T4" fmla="*/ 5 w 118"/>
                  <a:gd name="T5" fmla="*/ 0 h 129"/>
                </a:gdLst>
                <a:ahLst/>
                <a:cxnLst>
                  <a:cxn ang="0">
                    <a:pos x="T0" y="T1"/>
                  </a:cxn>
                  <a:cxn ang="0">
                    <a:pos x="T2" y="T3"/>
                  </a:cxn>
                  <a:cxn ang="0">
                    <a:pos x="T4" y="T5"/>
                  </a:cxn>
                </a:cxnLst>
                <a:rect l="0" t="0" r="r" b="b"/>
                <a:pathLst>
                  <a:path w="118" h="129">
                    <a:moveTo>
                      <a:pt x="118" y="129"/>
                    </a:moveTo>
                    <a:cubicBezTo>
                      <a:pt x="90" y="129"/>
                      <a:pt x="62" y="119"/>
                      <a:pt x="40" y="98"/>
                    </a:cubicBezTo>
                    <a:cubicBezTo>
                      <a:pt x="12" y="72"/>
                      <a:pt x="0" y="35"/>
                      <a:pt x="5" y="0"/>
                    </a:cubicBez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9" name="Line 27">
                <a:extLst>
                  <a:ext uri="{FF2B5EF4-FFF2-40B4-BE49-F238E27FC236}">
                    <a16:creationId xmlns:a16="http://schemas.microsoft.com/office/drawing/2014/main" id="{BEBE1E8B-9952-4C63-B079-558C500C1877}"/>
                  </a:ext>
                </a:extLst>
              </p:cNvPr>
              <p:cNvSpPr>
                <a:spLocks noChangeShapeType="1"/>
              </p:cNvSpPr>
              <p:nvPr/>
            </p:nvSpPr>
            <p:spPr bwMode="auto">
              <a:xfrm>
                <a:off x="1250950" y="3324225"/>
                <a:ext cx="160338" cy="150812"/>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0" name="Line 28">
                <a:extLst>
                  <a:ext uri="{FF2B5EF4-FFF2-40B4-BE49-F238E27FC236}">
                    <a16:creationId xmlns:a16="http://schemas.microsoft.com/office/drawing/2014/main" id="{0B19AFC4-06EB-4FA4-99BB-CE2A2F503452}"/>
                  </a:ext>
                </a:extLst>
              </p:cNvPr>
              <p:cNvSpPr>
                <a:spLocks noChangeShapeType="1"/>
              </p:cNvSpPr>
              <p:nvPr/>
            </p:nvSpPr>
            <p:spPr bwMode="auto">
              <a:xfrm flipH="1">
                <a:off x="1101725" y="3324225"/>
                <a:ext cx="146050" cy="160337"/>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1" name="Freeform 29">
                <a:extLst>
                  <a:ext uri="{FF2B5EF4-FFF2-40B4-BE49-F238E27FC236}">
                    <a16:creationId xmlns:a16="http://schemas.microsoft.com/office/drawing/2014/main" id="{64D99EAA-A0E9-457E-9777-6CBE5B361226}"/>
                  </a:ext>
                </a:extLst>
              </p:cNvPr>
              <p:cNvSpPr>
                <a:spLocks/>
              </p:cNvSpPr>
              <p:nvPr/>
            </p:nvSpPr>
            <p:spPr bwMode="auto">
              <a:xfrm>
                <a:off x="1228725" y="3340100"/>
                <a:ext cx="676275" cy="466725"/>
              </a:xfrm>
              <a:custGeom>
                <a:avLst/>
                <a:gdLst>
                  <a:gd name="T0" fmla="*/ 208 w 208"/>
                  <a:gd name="T1" fmla="*/ 88 h 143"/>
                  <a:gd name="T2" fmla="*/ 203 w 208"/>
                  <a:gd name="T3" fmla="*/ 94 h 143"/>
                  <a:gd name="T4" fmla="*/ 42 w 208"/>
                  <a:gd name="T5" fmla="*/ 101 h 143"/>
                  <a:gd name="T6" fmla="*/ 6 w 208"/>
                  <a:gd name="T7" fmla="*/ 0 h 143"/>
                </a:gdLst>
                <a:ahLst/>
                <a:cxnLst>
                  <a:cxn ang="0">
                    <a:pos x="T0" y="T1"/>
                  </a:cxn>
                  <a:cxn ang="0">
                    <a:pos x="T2" y="T3"/>
                  </a:cxn>
                  <a:cxn ang="0">
                    <a:pos x="T4" y="T5"/>
                  </a:cxn>
                  <a:cxn ang="0">
                    <a:pos x="T6" y="T7"/>
                  </a:cxn>
                </a:cxnLst>
                <a:rect l="0" t="0" r="r" b="b"/>
                <a:pathLst>
                  <a:path w="208" h="143">
                    <a:moveTo>
                      <a:pt x="208" y="88"/>
                    </a:moveTo>
                    <a:cubicBezTo>
                      <a:pt x="206" y="90"/>
                      <a:pt x="204" y="92"/>
                      <a:pt x="203" y="94"/>
                    </a:cubicBezTo>
                    <a:cubicBezTo>
                      <a:pt x="160" y="140"/>
                      <a:pt x="88" y="143"/>
                      <a:pt x="42" y="101"/>
                    </a:cubicBezTo>
                    <a:cubicBezTo>
                      <a:pt x="13" y="74"/>
                      <a:pt x="0" y="36"/>
                      <a:pt x="6" y="0"/>
                    </a:cubicBez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2" name="Freeform 30">
                <a:extLst>
                  <a:ext uri="{FF2B5EF4-FFF2-40B4-BE49-F238E27FC236}">
                    <a16:creationId xmlns:a16="http://schemas.microsoft.com/office/drawing/2014/main" id="{E7FA7856-9DC3-445E-B881-D41F73726CE0}"/>
                  </a:ext>
                </a:extLst>
              </p:cNvPr>
              <p:cNvSpPr>
                <a:spLocks/>
              </p:cNvSpPr>
              <p:nvPr/>
            </p:nvSpPr>
            <p:spPr bwMode="auto">
              <a:xfrm>
                <a:off x="1608138" y="3021013"/>
                <a:ext cx="387350" cy="423862"/>
              </a:xfrm>
              <a:custGeom>
                <a:avLst/>
                <a:gdLst>
                  <a:gd name="T0" fmla="*/ 0 w 119"/>
                  <a:gd name="T1" fmla="*/ 1 h 130"/>
                  <a:gd name="T2" fmla="*/ 79 w 119"/>
                  <a:gd name="T3" fmla="*/ 31 h 130"/>
                  <a:gd name="T4" fmla="*/ 115 w 119"/>
                  <a:gd name="T5" fmla="*/ 130 h 130"/>
                </a:gdLst>
                <a:ahLst/>
                <a:cxnLst>
                  <a:cxn ang="0">
                    <a:pos x="T0" y="T1"/>
                  </a:cxn>
                  <a:cxn ang="0">
                    <a:pos x="T2" y="T3"/>
                  </a:cxn>
                  <a:cxn ang="0">
                    <a:pos x="T4" y="T5"/>
                  </a:cxn>
                </a:cxnLst>
                <a:rect l="0" t="0" r="r" b="b"/>
                <a:pathLst>
                  <a:path w="119" h="130">
                    <a:moveTo>
                      <a:pt x="0" y="1"/>
                    </a:moveTo>
                    <a:cubicBezTo>
                      <a:pt x="28" y="0"/>
                      <a:pt x="56" y="10"/>
                      <a:pt x="79" y="31"/>
                    </a:cubicBezTo>
                    <a:cubicBezTo>
                      <a:pt x="107" y="57"/>
                      <a:pt x="119" y="94"/>
                      <a:pt x="115" y="130"/>
                    </a:cubicBez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15" name="Group 14">
            <a:extLst>
              <a:ext uri="{FF2B5EF4-FFF2-40B4-BE49-F238E27FC236}">
                <a16:creationId xmlns:a16="http://schemas.microsoft.com/office/drawing/2014/main" id="{43FB3F56-CA96-4277-94F7-9797DB022DC0}"/>
              </a:ext>
            </a:extLst>
          </p:cNvPr>
          <p:cNvGrpSpPr/>
          <p:nvPr/>
        </p:nvGrpSpPr>
        <p:grpSpPr>
          <a:xfrm>
            <a:off x="4831249" y="4071273"/>
            <a:ext cx="650531" cy="650531"/>
            <a:chOff x="4928125" y="4152414"/>
            <a:chExt cx="663574" cy="663574"/>
          </a:xfrm>
        </p:grpSpPr>
        <p:sp>
          <p:nvSpPr>
            <p:cNvPr id="28" name="Oval 27">
              <a:extLst>
                <a:ext uri="{FF2B5EF4-FFF2-40B4-BE49-F238E27FC236}">
                  <a16:creationId xmlns:a16="http://schemas.microsoft.com/office/drawing/2014/main" id="{3C724130-E6B0-49EC-8EBD-63E88F526BAD}"/>
                </a:ext>
              </a:extLst>
            </p:cNvPr>
            <p:cNvSpPr/>
            <p:nvPr/>
          </p:nvSpPr>
          <p:spPr bwMode="auto">
            <a:xfrm rot="16200000">
              <a:off x="4928125" y="4152414"/>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93" name="Group 92">
              <a:extLst>
                <a:ext uri="{FF2B5EF4-FFF2-40B4-BE49-F238E27FC236}">
                  <a16:creationId xmlns:a16="http://schemas.microsoft.com/office/drawing/2014/main" id="{EAEA691E-8001-4B18-BB98-6D62F5B96380}"/>
                </a:ext>
              </a:extLst>
            </p:cNvPr>
            <p:cNvGrpSpPr/>
            <p:nvPr/>
          </p:nvGrpSpPr>
          <p:grpSpPr>
            <a:xfrm>
              <a:off x="5073073" y="4289538"/>
              <a:ext cx="384175" cy="384175"/>
              <a:chOff x="3222625" y="3417888"/>
              <a:chExt cx="384175" cy="384175"/>
            </a:xfrm>
          </p:grpSpPr>
          <p:sp>
            <p:nvSpPr>
              <p:cNvPr id="94" name="Freeform 40">
                <a:extLst>
                  <a:ext uri="{FF2B5EF4-FFF2-40B4-BE49-F238E27FC236}">
                    <a16:creationId xmlns:a16="http://schemas.microsoft.com/office/drawing/2014/main" id="{74292B58-9A7A-4EC8-B739-1FF4C48AA49F}"/>
                  </a:ext>
                </a:extLst>
              </p:cNvPr>
              <p:cNvSpPr>
                <a:spLocks/>
              </p:cNvSpPr>
              <p:nvPr/>
            </p:nvSpPr>
            <p:spPr bwMode="auto">
              <a:xfrm>
                <a:off x="3302000" y="3538538"/>
                <a:ext cx="223838" cy="142875"/>
              </a:xfrm>
              <a:custGeom>
                <a:avLst/>
                <a:gdLst>
                  <a:gd name="T0" fmla="*/ 78 w 78"/>
                  <a:gd name="T1" fmla="*/ 0 h 50"/>
                  <a:gd name="T2" fmla="*/ 29 w 78"/>
                  <a:gd name="T3" fmla="*/ 50 h 50"/>
                  <a:gd name="T4" fmla="*/ 28 w 78"/>
                  <a:gd name="T5" fmla="*/ 50 h 50"/>
                  <a:gd name="T6" fmla="*/ 28 w 78"/>
                  <a:gd name="T7" fmla="*/ 50 h 50"/>
                  <a:gd name="T8" fmla="*/ 27 w 78"/>
                  <a:gd name="T9" fmla="*/ 50 h 50"/>
                  <a:gd name="T10" fmla="*/ 0 w 78"/>
                  <a:gd name="T11" fmla="*/ 22 h 50"/>
                </a:gdLst>
                <a:ahLst/>
                <a:cxnLst>
                  <a:cxn ang="0">
                    <a:pos x="T0" y="T1"/>
                  </a:cxn>
                  <a:cxn ang="0">
                    <a:pos x="T2" y="T3"/>
                  </a:cxn>
                  <a:cxn ang="0">
                    <a:pos x="T4" y="T5"/>
                  </a:cxn>
                  <a:cxn ang="0">
                    <a:pos x="T6" y="T7"/>
                  </a:cxn>
                  <a:cxn ang="0">
                    <a:pos x="T8" y="T9"/>
                  </a:cxn>
                  <a:cxn ang="0">
                    <a:pos x="T10" y="T11"/>
                  </a:cxn>
                </a:cxnLst>
                <a:rect l="0" t="0" r="r" b="b"/>
                <a:pathLst>
                  <a:path w="78" h="50">
                    <a:moveTo>
                      <a:pt x="78" y="0"/>
                    </a:moveTo>
                    <a:cubicBezTo>
                      <a:pt x="29" y="50"/>
                      <a:pt x="29" y="50"/>
                      <a:pt x="29" y="50"/>
                    </a:cubicBezTo>
                    <a:cubicBezTo>
                      <a:pt x="28" y="50"/>
                      <a:pt x="28" y="50"/>
                      <a:pt x="28" y="50"/>
                    </a:cubicBezTo>
                    <a:cubicBezTo>
                      <a:pt x="28" y="50"/>
                      <a:pt x="28" y="50"/>
                      <a:pt x="28" y="50"/>
                    </a:cubicBezTo>
                    <a:cubicBezTo>
                      <a:pt x="27" y="50"/>
                      <a:pt x="27" y="50"/>
                      <a:pt x="27" y="50"/>
                    </a:cubicBezTo>
                    <a:cubicBezTo>
                      <a:pt x="0" y="22"/>
                      <a:pt x="0" y="22"/>
                      <a:pt x="0" y="22"/>
                    </a:cubicBez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5" name="Oval 41">
                <a:extLst>
                  <a:ext uri="{FF2B5EF4-FFF2-40B4-BE49-F238E27FC236}">
                    <a16:creationId xmlns:a16="http://schemas.microsoft.com/office/drawing/2014/main" id="{C80F6A84-05B8-4B5F-957E-CE93D85EB24C}"/>
                  </a:ext>
                </a:extLst>
              </p:cNvPr>
              <p:cNvSpPr>
                <a:spLocks noChangeArrowheads="1"/>
              </p:cNvSpPr>
              <p:nvPr/>
            </p:nvSpPr>
            <p:spPr bwMode="auto">
              <a:xfrm>
                <a:off x="3222625" y="3417888"/>
                <a:ext cx="384175" cy="384175"/>
              </a:xfrm>
              <a:prstGeom prst="ellipse">
                <a:avLst/>
              </a:pr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14" name="Group 13">
            <a:extLst>
              <a:ext uri="{FF2B5EF4-FFF2-40B4-BE49-F238E27FC236}">
                <a16:creationId xmlns:a16="http://schemas.microsoft.com/office/drawing/2014/main" id="{DDDE59DC-448D-43BD-9BAA-A9B5EEBB907F}"/>
              </a:ext>
            </a:extLst>
          </p:cNvPr>
          <p:cNvGrpSpPr/>
          <p:nvPr/>
        </p:nvGrpSpPr>
        <p:grpSpPr>
          <a:xfrm>
            <a:off x="2952276" y="4071273"/>
            <a:ext cx="650531" cy="650531"/>
            <a:chOff x="3011475" y="4152414"/>
            <a:chExt cx="663574" cy="663574"/>
          </a:xfrm>
        </p:grpSpPr>
        <p:sp>
          <p:nvSpPr>
            <p:cNvPr id="31" name="Oval 30">
              <a:extLst>
                <a:ext uri="{FF2B5EF4-FFF2-40B4-BE49-F238E27FC236}">
                  <a16:creationId xmlns:a16="http://schemas.microsoft.com/office/drawing/2014/main" id="{AB645E69-4E01-4C6F-B400-059E69EE15D0}"/>
                </a:ext>
              </a:extLst>
            </p:cNvPr>
            <p:cNvSpPr/>
            <p:nvPr/>
          </p:nvSpPr>
          <p:spPr bwMode="auto">
            <a:xfrm rot="16200000">
              <a:off x="3011475" y="4152414"/>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4" name="Group 3">
              <a:extLst>
                <a:ext uri="{FF2B5EF4-FFF2-40B4-BE49-F238E27FC236}">
                  <a16:creationId xmlns:a16="http://schemas.microsoft.com/office/drawing/2014/main" id="{51047C44-B5A2-4874-9EC9-2A2958275DE1}"/>
                </a:ext>
              </a:extLst>
            </p:cNvPr>
            <p:cNvGrpSpPr/>
            <p:nvPr/>
          </p:nvGrpSpPr>
          <p:grpSpPr>
            <a:xfrm>
              <a:off x="3147811" y="4298224"/>
              <a:ext cx="390903" cy="371954"/>
              <a:chOff x="1146231" y="2215122"/>
              <a:chExt cx="530543" cy="504825"/>
            </a:xfrm>
          </p:grpSpPr>
          <p:sp>
            <p:nvSpPr>
              <p:cNvPr id="41" name="Freeform: Shape 40">
                <a:extLst>
                  <a:ext uri="{FF2B5EF4-FFF2-40B4-BE49-F238E27FC236}">
                    <a16:creationId xmlns:a16="http://schemas.microsoft.com/office/drawing/2014/main" id="{57F1AC25-82ED-45E5-97E8-275FED294F16}"/>
                  </a:ext>
                </a:extLst>
              </p:cNvPr>
              <p:cNvSpPr/>
              <p:nvPr/>
            </p:nvSpPr>
            <p:spPr>
              <a:xfrm>
                <a:off x="1171949" y="2215122"/>
                <a:ext cx="504825" cy="504825"/>
              </a:xfrm>
              <a:custGeom>
                <a:avLst/>
                <a:gdLst/>
                <a:ahLst/>
                <a:cxnLst/>
                <a:rect l="0" t="0" r="0" b="0"/>
                <a:pathLst>
                  <a:path w="504825" h="504825">
                    <a:moveTo>
                      <a:pt x="253841" y="21431"/>
                    </a:moveTo>
                    <a:cubicBezTo>
                      <a:pt x="381476" y="21431"/>
                      <a:pt x="485299" y="125254"/>
                      <a:pt x="485299" y="252889"/>
                    </a:cubicBezTo>
                    <a:cubicBezTo>
                      <a:pt x="485299" y="380524"/>
                      <a:pt x="381476" y="484346"/>
                      <a:pt x="253841" y="484346"/>
                    </a:cubicBezTo>
                    <a:cubicBezTo>
                      <a:pt x="126206" y="484346"/>
                      <a:pt x="21431" y="380524"/>
                      <a:pt x="21431" y="252889"/>
                    </a:cubicBezTo>
                    <a:cubicBezTo>
                      <a:pt x="21431" y="195739"/>
                      <a:pt x="42386" y="144304"/>
                      <a:pt x="75724" y="103346"/>
                    </a:cubicBezTo>
                  </a:path>
                </a:pathLst>
              </a:custGeom>
              <a:noFill/>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3" name="Freeform: Shape 42">
                <a:extLst>
                  <a:ext uri="{FF2B5EF4-FFF2-40B4-BE49-F238E27FC236}">
                    <a16:creationId xmlns:a16="http://schemas.microsoft.com/office/drawing/2014/main" id="{DAF5F4EB-A1B8-434C-900A-B3FC12B037C6}"/>
                  </a:ext>
                </a:extLst>
              </p:cNvPr>
              <p:cNvSpPr/>
              <p:nvPr/>
            </p:nvSpPr>
            <p:spPr>
              <a:xfrm>
                <a:off x="1146231" y="2225600"/>
                <a:ext cx="190500" cy="161925"/>
              </a:xfrm>
              <a:custGeom>
                <a:avLst/>
                <a:gdLst/>
                <a:ahLst/>
                <a:cxnLst/>
                <a:rect l="0" t="0" r="0" b="0"/>
                <a:pathLst>
                  <a:path w="190500" h="161925">
                    <a:moveTo>
                      <a:pt x="21431" y="55721"/>
                    </a:moveTo>
                    <a:lnTo>
                      <a:pt x="142399" y="21431"/>
                    </a:lnTo>
                    <a:lnTo>
                      <a:pt x="177641" y="142399"/>
                    </a:lnTo>
                    <a:lnTo>
                      <a:pt x="21431" y="55721"/>
                    </a:lnTo>
                  </a:path>
                </a:pathLst>
              </a:custGeom>
              <a:solidFill>
                <a:srgbClr val="FFFFFF"/>
              </a:solidFill>
              <a:ln w="28575" cap="rnd">
                <a:solidFill>
                  <a:schemeClr val="tx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19" name="Group 18">
            <a:extLst>
              <a:ext uri="{FF2B5EF4-FFF2-40B4-BE49-F238E27FC236}">
                <a16:creationId xmlns:a16="http://schemas.microsoft.com/office/drawing/2014/main" id="{B7651797-8D32-4542-8507-63C3C90021B2}"/>
              </a:ext>
            </a:extLst>
          </p:cNvPr>
          <p:cNvGrpSpPr/>
          <p:nvPr/>
        </p:nvGrpSpPr>
        <p:grpSpPr>
          <a:xfrm>
            <a:off x="6710220" y="4071273"/>
            <a:ext cx="650531" cy="650531"/>
            <a:chOff x="6844774" y="4152414"/>
            <a:chExt cx="663574" cy="663574"/>
          </a:xfrm>
        </p:grpSpPr>
        <p:sp>
          <p:nvSpPr>
            <p:cNvPr id="55" name="Oval 54">
              <a:extLst>
                <a:ext uri="{FF2B5EF4-FFF2-40B4-BE49-F238E27FC236}">
                  <a16:creationId xmlns:a16="http://schemas.microsoft.com/office/drawing/2014/main" id="{DF6B6A1C-E414-4AB1-9F4B-2E3B8D85B5F8}"/>
                </a:ext>
              </a:extLst>
            </p:cNvPr>
            <p:cNvSpPr/>
            <p:nvPr/>
          </p:nvSpPr>
          <p:spPr bwMode="auto">
            <a:xfrm rot="16200000">
              <a:off x="6844774" y="4152414"/>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13" name="Group 12">
              <a:extLst>
                <a:ext uri="{FF2B5EF4-FFF2-40B4-BE49-F238E27FC236}">
                  <a16:creationId xmlns:a16="http://schemas.microsoft.com/office/drawing/2014/main" id="{5B7FB16D-1A98-47F6-B99C-A950EF5C877C}"/>
                </a:ext>
              </a:extLst>
            </p:cNvPr>
            <p:cNvGrpSpPr/>
            <p:nvPr/>
          </p:nvGrpSpPr>
          <p:grpSpPr>
            <a:xfrm>
              <a:off x="6972723" y="4280355"/>
              <a:ext cx="407684" cy="407681"/>
              <a:chOff x="1000126" y="2062163"/>
              <a:chExt cx="612775" cy="612775"/>
            </a:xfrm>
          </p:grpSpPr>
          <p:sp>
            <p:nvSpPr>
              <p:cNvPr id="7" name="Freeform 5">
                <a:extLst>
                  <a:ext uri="{FF2B5EF4-FFF2-40B4-BE49-F238E27FC236}">
                    <a16:creationId xmlns:a16="http://schemas.microsoft.com/office/drawing/2014/main" id="{DEDB357B-FF4D-40D8-BC1C-753F257D16F6}"/>
                  </a:ext>
                </a:extLst>
              </p:cNvPr>
              <p:cNvSpPr>
                <a:spLocks/>
              </p:cNvSpPr>
              <p:nvPr/>
            </p:nvSpPr>
            <p:spPr bwMode="auto">
              <a:xfrm>
                <a:off x="1250951" y="2257425"/>
                <a:ext cx="107950" cy="214313"/>
              </a:xfrm>
              <a:custGeom>
                <a:avLst/>
                <a:gdLst>
                  <a:gd name="T0" fmla="*/ 37 w 38"/>
                  <a:gd name="T1" fmla="*/ 3 h 76"/>
                  <a:gd name="T2" fmla="*/ 23 w 38"/>
                  <a:gd name="T3" fmla="*/ 0 h 76"/>
                  <a:gd name="T4" fmla="*/ 4 w 38"/>
                  <a:gd name="T5" fmla="*/ 18 h 76"/>
                  <a:gd name="T6" fmla="*/ 23 w 38"/>
                  <a:gd name="T7" fmla="*/ 38 h 76"/>
                  <a:gd name="T8" fmla="*/ 38 w 38"/>
                  <a:gd name="T9" fmla="*/ 59 h 76"/>
                  <a:gd name="T10" fmla="*/ 17 w 38"/>
                  <a:gd name="T11" fmla="*/ 76 h 76"/>
                  <a:gd name="T12" fmla="*/ 0 w 38"/>
                  <a:gd name="T13" fmla="*/ 73 h 76"/>
                  <a:gd name="T14" fmla="*/ 0 w 38"/>
                  <a:gd name="T15" fmla="*/ 73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76">
                    <a:moveTo>
                      <a:pt x="37" y="3"/>
                    </a:moveTo>
                    <a:cubicBezTo>
                      <a:pt x="33" y="1"/>
                      <a:pt x="29" y="0"/>
                      <a:pt x="23" y="0"/>
                    </a:cubicBezTo>
                    <a:cubicBezTo>
                      <a:pt x="10" y="0"/>
                      <a:pt x="4" y="10"/>
                      <a:pt x="4" y="18"/>
                    </a:cubicBezTo>
                    <a:cubicBezTo>
                      <a:pt x="4" y="29"/>
                      <a:pt x="13" y="34"/>
                      <a:pt x="23" y="38"/>
                    </a:cubicBezTo>
                    <a:cubicBezTo>
                      <a:pt x="36" y="43"/>
                      <a:pt x="38" y="49"/>
                      <a:pt x="38" y="59"/>
                    </a:cubicBezTo>
                    <a:cubicBezTo>
                      <a:pt x="38" y="68"/>
                      <a:pt x="35" y="76"/>
                      <a:pt x="17" y="76"/>
                    </a:cubicBezTo>
                    <a:cubicBezTo>
                      <a:pt x="10" y="76"/>
                      <a:pt x="4" y="75"/>
                      <a:pt x="0" y="73"/>
                    </a:cubicBezTo>
                    <a:cubicBezTo>
                      <a:pt x="0" y="73"/>
                      <a:pt x="0" y="73"/>
                      <a:pt x="0" y="73"/>
                    </a:cubicBez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 name="Line 6">
                <a:extLst>
                  <a:ext uri="{FF2B5EF4-FFF2-40B4-BE49-F238E27FC236}">
                    <a16:creationId xmlns:a16="http://schemas.microsoft.com/office/drawing/2014/main" id="{862508BB-A9A8-4BF7-B7B8-C185B6650F89}"/>
                  </a:ext>
                </a:extLst>
              </p:cNvPr>
              <p:cNvSpPr>
                <a:spLocks noChangeShapeType="1"/>
              </p:cNvSpPr>
              <p:nvPr/>
            </p:nvSpPr>
            <p:spPr bwMode="auto">
              <a:xfrm>
                <a:off x="1304926" y="2505075"/>
                <a:ext cx="0" cy="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 name="Line 7">
                <a:extLst>
                  <a:ext uri="{FF2B5EF4-FFF2-40B4-BE49-F238E27FC236}">
                    <a16:creationId xmlns:a16="http://schemas.microsoft.com/office/drawing/2014/main" id="{07535C0F-15A2-43FB-8B61-89675FD4E106}"/>
                  </a:ext>
                </a:extLst>
              </p:cNvPr>
              <p:cNvSpPr>
                <a:spLocks noChangeShapeType="1"/>
              </p:cNvSpPr>
              <p:nvPr/>
            </p:nvSpPr>
            <p:spPr bwMode="auto">
              <a:xfrm>
                <a:off x="1304926" y="2232025"/>
                <a:ext cx="0" cy="2540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 name="Line 8">
                <a:extLst>
                  <a:ext uri="{FF2B5EF4-FFF2-40B4-BE49-F238E27FC236}">
                    <a16:creationId xmlns:a16="http://schemas.microsoft.com/office/drawing/2014/main" id="{AE5A6D6D-72CD-4E55-B250-97A42035BE78}"/>
                  </a:ext>
                </a:extLst>
              </p:cNvPr>
              <p:cNvSpPr>
                <a:spLocks noChangeShapeType="1"/>
              </p:cNvSpPr>
              <p:nvPr/>
            </p:nvSpPr>
            <p:spPr bwMode="auto">
              <a:xfrm>
                <a:off x="1304926" y="2471738"/>
                <a:ext cx="0" cy="2540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 name="Oval 10">
                <a:extLst>
                  <a:ext uri="{FF2B5EF4-FFF2-40B4-BE49-F238E27FC236}">
                    <a16:creationId xmlns:a16="http://schemas.microsoft.com/office/drawing/2014/main" id="{BA58884A-8EB9-4CB5-835A-EA95193DCBF5}"/>
                  </a:ext>
                </a:extLst>
              </p:cNvPr>
              <p:cNvSpPr>
                <a:spLocks noChangeArrowheads="1"/>
              </p:cNvSpPr>
              <p:nvPr/>
            </p:nvSpPr>
            <p:spPr bwMode="auto">
              <a:xfrm>
                <a:off x="1000126" y="2062163"/>
                <a:ext cx="612775" cy="612775"/>
              </a:xfrm>
              <a:prstGeom prst="ellipse">
                <a:avLst/>
              </a:pr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20" name="Group 19">
            <a:extLst>
              <a:ext uri="{FF2B5EF4-FFF2-40B4-BE49-F238E27FC236}">
                <a16:creationId xmlns:a16="http://schemas.microsoft.com/office/drawing/2014/main" id="{DB0B176B-B7E0-4233-8758-E7D9D40C86D8}"/>
              </a:ext>
            </a:extLst>
          </p:cNvPr>
          <p:cNvGrpSpPr/>
          <p:nvPr/>
        </p:nvGrpSpPr>
        <p:grpSpPr>
          <a:xfrm>
            <a:off x="8589193" y="4071273"/>
            <a:ext cx="650531" cy="650531"/>
            <a:chOff x="8761424" y="4152414"/>
            <a:chExt cx="663574" cy="663574"/>
          </a:xfrm>
        </p:grpSpPr>
        <p:sp>
          <p:nvSpPr>
            <p:cNvPr id="29" name="Oval 28">
              <a:extLst>
                <a:ext uri="{FF2B5EF4-FFF2-40B4-BE49-F238E27FC236}">
                  <a16:creationId xmlns:a16="http://schemas.microsoft.com/office/drawing/2014/main" id="{AFC761DF-81C5-4993-9A55-E4E1DEA1B04F}"/>
                </a:ext>
              </a:extLst>
            </p:cNvPr>
            <p:cNvSpPr/>
            <p:nvPr/>
          </p:nvSpPr>
          <p:spPr bwMode="auto">
            <a:xfrm rot="16200000">
              <a:off x="8761424" y="4152414"/>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18" name="Group 17">
              <a:extLst>
                <a:ext uri="{FF2B5EF4-FFF2-40B4-BE49-F238E27FC236}">
                  <a16:creationId xmlns:a16="http://schemas.microsoft.com/office/drawing/2014/main" id="{8AD6B2E6-C99F-46E1-A2B0-0C03D1076A35}"/>
                </a:ext>
              </a:extLst>
            </p:cNvPr>
            <p:cNvGrpSpPr/>
            <p:nvPr/>
          </p:nvGrpSpPr>
          <p:grpSpPr>
            <a:xfrm>
              <a:off x="8907553" y="4299993"/>
              <a:ext cx="371316" cy="368417"/>
              <a:chOff x="882651" y="963613"/>
              <a:chExt cx="812800" cy="806450"/>
            </a:xfrm>
          </p:grpSpPr>
          <p:sp>
            <p:nvSpPr>
              <p:cNvPr id="16" name="Freeform 14">
                <a:extLst>
                  <a:ext uri="{FF2B5EF4-FFF2-40B4-BE49-F238E27FC236}">
                    <a16:creationId xmlns:a16="http://schemas.microsoft.com/office/drawing/2014/main" id="{484835A3-B56C-4194-AEAB-37E2A3999DBB}"/>
                  </a:ext>
                </a:extLst>
              </p:cNvPr>
              <p:cNvSpPr>
                <a:spLocks/>
              </p:cNvSpPr>
              <p:nvPr/>
            </p:nvSpPr>
            <p:spPr bwMode="auto">
              <a:xfrm>
                <a:off x="882651" y="963613"/>
                <a:ext cx="812800" cy="806450"/>
              </a:xfrm>
              <a:custGeom>
                <a:avLst/>
                <a:gdLst>
                  <a:gd name="T0" fmla="*/ 148 w 288"/>
                  <a:gd name="T1" fmla="*/ 246 h 285"/>
                  <a:gd name="T2" fmla="*/ 171 w 288"/>
                  <a:gd name="T3" fmla="*/ 285 h 285"/>
                  <a:gd name="T4" fmla="*/ 201 w 288"/>
                  <a:gd name="T5" fmla="*/ 273 h 285"/>
                  <a:gd name="T6" fmla="*/ 199 w 288"/>
                  <a:gd name="T7" fmla="*/ 227 h 285"/>
                  <a:gd name="T8" fmla="*/ 213 w 288"/>
                  <a:gd name="T9" fmla="*/ 219 h 285"/>
                  <a:gd name="T10" fmla="*/ 256 w 288"/>
                  <a:gd name="T11" fmla="*/ 233 h 285"/>
                  <a:gd name="T12" fmla="*/ 271 w 288"/>
                  <a:gd name="T13" fmla="*/ 207 h 285"/>
                  <a:gd name="T14" fmla="*/ 240 w 288"/>
                  <a:gd name="T15" fmla="*/ 172 h 285"/>
                  <a:gd name="T16" fmla="*/ 246 w 288"/>
                  <a:gd name="T17" fmla="*/ 157 h 285"/>
                  <a:gd name="T18" fmla="*/ 288 w 288"/>
                  <a:gd name="T19" fmla="*/ 140 h 285"/>
                  <a:gd name="T20" fmla="*/ 282 w 288"/>
                  <a:gd name="T21" fmla="*/ 110 h 285"/>
                  <a:gd name="T22" fmla="*/ 236 w 288"/>
                  <a:gd name="T23" fmla="*/ 103 h 285"/>
                  <a:gd name="T24" fmla="*/ 231 w 288"/>
                  <a:gd name="T25" fmla="*/ 88 h 285"/>
                  <a:gd name="T26" fmla="*/ 252 w 288"/>
                  <a:gd name="T27" fmla="*/ 48 h 285"/>
                  <a:gd name="T28" fmla="*/ 227 w 288"/>
                  <a:gd name="T29" fmla="*/ 29 h 285"/>
                  <a:gd name="T30" fmla="*/ 189 w 288"/>
                  <a:gd name="T31" fmla="*/ 53 h 285"/>
                  <a:gd name="T32" fmla="*/ 175 w 288"/>
                  <a:gd name="T33" fmla="*/ 45 h 285"/>
                  <a:gd name="T34" fmla="*/ 168 w 288"/>
                  <a:gd name="T35" fmla="*/ 2 h 285"/>
                  <a:gd name="T36" fmla="*/ 134 w 288"/>
                  <a:gd name="T37" fmla="*/ 2 h 285"/>
                  <a:gd name="T38" fmla="*/ 120 w 288"/>
                  <a:gd name="T39" fmla="*/ 46 h 285"/>
                  <a:gd name="T40" fmla="*/ 106 w 288"/>
                  <a:gd name="T41" fmla="*/ 48 h 285"/>
                  <a:gd name="T42" fmla="*/ 65 w 288"/>
                  <a:gd name="T43" fmla="*/ 15 h 285"/>
                  <a:gd name="T44" fmla="*/ 42 w 288"/>
                  <a:gd name="T45" fmla="*/ 37 h 285"/>
                  <a:gd name="T46" fmla="*/ 62 w 288"/>
                  <a:gd name="T47" fmla="*/ 85 h 285"/>
                  <a:gd name="T48" fmla="*/ 53 w 288"/>
                  <a:gd name="T49" fmla="*/ 96 h 285"/>
                  <a:gd name="T50" fmla="*/ 7 w 288"/>
                  <a:gd name="T51" fmla="*/ 97 h 285"/>
                  <a:gd name="T52" fmla="*/ 3 w 288"/>
                  <a:gd name="T53" fmla="*/ 128 h 285"/>
                  <a:gd name="T54" fmla="*/ 43 w 288"/>
                  <a:gd name="T55" fmla="*/ 150 h 285"/>
                  <a:gd name="T56" fmla="*/ 42 w 288"/>
                  <a:gd name="T57" fmla="*/ 165 h 285"/>
                  <a:gd name="T58" fmla="*/ 10 w 288"/>
                  <a:gd name="T59" fmla="*/ 196 h 285"/>
                  <a:gd name="T60" fmla="*/ 25 w 288"/>
                  <a:gd name="T61" fmla="*/ 223 h 285"/>
                  <a:gd name="T62" fmla="*/ 70 w 288"/>
                  <a:gd name="T63" fmla="*/ 213 h 285"/>
                  <a:gd name="T64" fmla="*/ 81 w 288"/>
                  <a:gd name="T65" fmla="*/ 225 h 285"/>
                  <a:gd name="T66" fmla="*/ 74 w 288"/>
                  <a:gd name="T67" fmla="*/ 270 h 285"/>
                  <a:gd name="T68" fmla="*/ 103 w 288"/>
                  <a:gd name="T69" fmla="*/ 280 h 285"/>
                  <a:gd name="T70" fmla="*/ 132 w 288"/>
                  <a:gd name="T71" fmla="*/ 24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8" h="285">
                    <a:moveTo>
                      <a:pt x="144" y="244"/>
                    </a:moveTo>
                    <a:cubicBezTo>
                      <a:pt x="145" y="244"/>
                      <a:pt x="147" y="245"/>
                      <a:pt x="148" y="246"/>
                    </a:cubicBezTo>
                    <a:cubicBezTo>
                      <a:pt x="168" y="283"/>
                      <a:pt x="168" y="283"/>
                      <a:pt x="168" y="283"/>
                    </a:cubicBezTo>
                    <a:cubicBezTo>
                      <a:pt x="169" y="285"/>
                      <a:pt x="170" y="285"/>
                      <a:pt x="171" y="285"/>
                    </a:cubicBezTo>
                    <a:cubicBezTo>
                      <a:pt x="198" y="276"/>
                      <a:pt x="198" y="276"/>
                      <a:pt x="198" y="276"/>
                    </a:cubicBezTo>
                    <a:cubicBezTo>
                      <a:pt x="199" y="276"/>
                      <a:pt x="201" y="274"/>
                      <a:pt x="201" y="273"/>
                    </a:cubicBezTo>
                    <a:cubicBezTo>
                      <a:pt x="197" y="231"/>
                      <a:pt x="197" y="231"/>
                      <a:pt x="197" y="231"/>
                    </a:cubicBezTo>
                    <a:cubicBezTo>
                      <a:pt x="197" y="229"/>
                      <a:pt x="198" y="228"/>
                      <a:pt x="199" y="227"/>
                    </a:cubicBezTo>
                    <a:cubicBezTo>
                      <a:pt x="200" y="226"/>
                      <a:pt x="207" y="221"/>
                      <a:pt x="209" y="220"/>
                    </a:cubicBezTo>
                    <a:cubicBezTo>
                      <a:pt x="210" y="219"/>
                      <a:pt x="211" y="219"/>
                      <a:pt x="213" y="219"/>
                    </a:cubicBezTo>
                    <a:cubicBezTo>
                      <a:pt x="253" y="235"/>
                      <a:pt x="253" y="235"/>
                      <a:pt x="253" y="235"/>
                    </a:cubicBezTo>
                    <a:cubicBezTo>
                      <a:pt x="253" y="235"/>
                      <a:pt x="255" y="234"/>
                      <a:pt x="256" y="233"/>
                    </a:cubicBezTo>
                    <a:cubicBezTo>
                      <a:pt x="271" y="210"/>
                      <a:pt x="271" y="210"/>
                      <a:pt x="271" y="210"/>
                    </a:cubicBezTo>
                    <a:cubicBezTo>
                      <a:pt x="272" y="208"/>
                      <a:pt x="272" y="207"/>
                      <a:pt x="271" y="207"/>
                    </a:cubicBezTo>
                    <a:cubicBezTo>
                      <a:pt x="241" y="176"/>
                      <a:pt x="241" y="176"/>
                      <a:pt x="241" y="176"/>
                    </a:cubicBezTo>
                    <a:cubicBezTo>
                      <a:pt x="240" y="175"/>
                      <a:pt x="240" y="174"/>
                      <a:pt x="240" y="172"/>
                    </a:cubicBezTo>
                    <a:cubicBezTo>
                      <a:pt x="241" y="170"/>
                      <a:pt x="242" y="162"/>
                      <a:pt x="243" y="160"/>
                    </a:cubicBezTo>
                    <a:cubicBezTo>
                      <a:pt x="243" y="159"/>
                      <a:pt x="244" y="157"/>
                      <a:pt x="246" y="157"/>
                    </a:cubicBezTo>
                    <a:cubicBezTo>
                      <a:pt x="286" y="143"/>
                      <a:pt x="286" y="143"/>
                      <a:pt x="286" y="143"/>
                    </a:cubicBezTo>
                    <a:cubicBezTo>
                      <a:pt x="287" y="143"/>
                      <a:pt x="288" y="141"/>
                      <a:pt x="288" y="140"/>
                    </a:cubicBezTo>
                    <a:cubicBezTo>
                      <a:pt x="284" y="112"/>
                      <a:pt x="284" y="112"/>
                      <a:pt x="284" y="112"/>
                    </a:cubicBezTo>
                    <a:cubicBezTo>
                      <a:pt x="284" y="111"/>
                      <a:pt x="283" y="110"/>
                      <a:pt x="282" y="110"/>
                    </a:cubicBezTo>
                    <a:cubicBezTo>
                      <a:pt x="240" y="106"/>
                      <a:pt x="240" y="106"/>
                      <a:pt x="240" y="106"/>
                    </a:cubicBezTo>
                    <a:cubicBezTo>
                      <a:pt x="238" y="106"/>
                      <a:pt x="237" y="105"/>
                      <a:pt x="236" y="103"/>
                    </a:cubicBezTo>
                    <a:cubicBezTo>
                      <a:pt x="236" y="101"/>
                      <a:pt x="232" y="94"/>
                      <a:pt x="231" y="92"/>
                    </a:cubicBezTo>
                    <a:cubicBezTo>
                      <a:pt x="230" y="91"/>
                      <a:pt x="230" y="89"/>
                      <a:pt x="231" y="88"/>
                    </a:cubicBezTo>
                    <a:cubicBezTo>
                      <a:pt x="253" y="51"/>
                      <a:pt x="253" y="51"/>
                      <a:pt x="253" y="51"/>
                    </a:cubicBezTo>
                    <a:cubicBezTo>
                      <a:pt x="254" y="50"/>
                      <a:pt x="252" y="49"/>
                      <a:pt x="252" y="48"/>
                    </a:cubicBezTo>
                    <a:cubicBezTo>
                      <a:pt x="232" y="29"/>
                      <a:pt x="232" y="29"/>
                      <a:pt x="232" y="29"/>
                    </a:cubicBezTo>
                    <a:cubicBezTo>
                      <a:pt x="231" y="29"/>
                      <a:pt x="230" y="28"/>
                      <a:pt x="227" y="29"/>
                    </a:cubicBezTo>
                    <a:cubicBezTo>
                      <a:pt x="193" y="52"/>
                      <a:pt x="193" y="52"/>
                      <a:pt x="193" y="52"/>
                    </a:cubicBezTo>
                    <a:cubicBezTo>
                      <a:pt x="192" y="53"/>
                      <a:pt x="191" y="53"/>
                      <a:pt x="189" y="53"/>
                    </a:cubicBezTo>
                    <a:cubicBezTo>
                      <a:pt x="187" y="52"/>
                      <a:pt x="180" y="49"/>
                      <a:pt x="178" y="48"/>
                    </a:cubicBezTo>
                    <a:cubicBezTo>
                      <a:pt x="177" y="48"/>
                      <a:pt x="176" y="47"/>
                      <a:pt x="175" y="45"/>
                    </a:cubicBezTo>
                    <a:cubicBezTo>
                      <a:pt x="168" y="3"/>
                      <a:pt x="168" y="3"/>
                      <a:pt x="168" y="3"/>
                    </a:cubicBezTo>
                    <a:cubicBezTo>
                      <a:pt x="168" y="2"/>
                      <a:pt x="168" y="2"/>
                      <a:pt x="168" y="2"/>
                    </a:cubicBezTo>
                    <a:cubicBezTo>
                      <a:pt x="167" y="1"/>
                      <a:pt x="138" y="0"/>
                      <a:pt x="138" y="0"/>
                    </a:cubicBezTo>
                    <a:cubicBezTo>
                      <a:pt x="138" y="0"/>
                      <a:pt x="135" y="1"/>
                      <a:pt x="134" y="2"/>
                    </a:cubicBezTo>
                    <a:cubicBezTo>
                      <a:pt x="123" y="43"/>
                      <a:pt x="123" y="43"/>
                      <a:pt x="123" y="43"/>
                    </a:cubicBezTo>
                    <a:cubicBezTo>
                      <a:pt x="123" y="44"/>
                      <a:pt x="121" y="45"/>
                      <a:pt x="120" y="46"/>
                    </a:cubicBezTo>
                    <a:cubicBezTo>
                      <a:pt x="117" y="47"/>
                      <a:pt x="114" y="47"/>
                      <a:pt x="110" y="48"/>
                    </a:cubicBezTo>
                    <a:cubicBezTo>
                      <a:pt x="109" y="49"/>
                      <a:pt x="107" y="49"/>
                      <a:pt x="106" y="48"/>
                    </a:cubicBezTo>
                    <a:cubicBezTo>
                      <a:pt x="69" y="16"/>
                      <a:pt x="69" y="16"/>
                      <a:pt x="69" y="16"/>
                    </a:cubicBezTo>
                    <a:cubicBezTo>
                      <a:pt x="68" y="15"/>
                      <a:pt x="66" y="15"/>
                      <a:pt x="65" y="15"/>
                    </a:cubicBezTo>
                    <a:cubicBezTo>
                      <a:pt x="43" y="32"/>
                      <a:pt x="43" y="32"/>
                      <a:pt x="43" y="32"/>
                    </a:cubicBezTo>
                    <a:cubicBezTo>
                      <a:pt x="42" y="33"/>
                      <a:pt x="41" y="35"/>
                      <a:pt x="42" y="37"/>
                    </a:cubicBezTo>
                    <a:cubicBezTo>
                      <a:pt x="62" y="80"/>
                      <a:pt x="62" y="80"/>
                      <a:pt x="62" y="80"/>
                    </a:cubicBezTo>
                    <a:cubicBezTo>
                      <a:pt x="63" y="82"/>
                      <a:pt x="63" y="83"/>
                      <a:pt x="62" y="85"/>
                    </a:cubicBezTo>
                    <a:cubicBezTo>
                      <a:pt x="60" y="88"/>
                      <a:pt x="59" y="90"/>
                      <a:pt x="57" y="93"/>
                    </a:cubicBezTo>
                    <a:cubicBezTo>
                      <a:pt x="56" y="94"/>
                      <a:pt x="54" y="96"/>
                      <a:pt x="53" y="96"/>
                    </a:cubicBezTo>
                    <a:cubicBezTo>
                      <a:pt x="53" y="96"/>
                      <a:pt x="10" y="95"/>
                      <a:pt x="10" y="95"/>
                    </a:cubicBezTo>
                    <a:cubicBezTo>
                      <a:pt x="8" y="95"/>
                      <a:pt x="7" y="96"/>
                      <a:pt x="7" y="97"/>
                    </a:cubicBezTo>
                    <a:cubicBezTo>
                      <a:pt x="1" y="124"/>
                      <a:pt x="1" y="124"/>
                      <a:pt x="1" y="124"/>
                    </a:cubicBezTo>
                    <a:cubicBezTo>
                      <a:pt x="0" y="126"/>
                      <a:pt x="2" y="127"/>
                      <a:pt x="3" y="128"/>
                    </a:cubicBezTo>
                    <a:cubicBezTo>
                      <a:pt x="40" y="146"/>
                      <a:pt x="40" y="146"/>
                      <a:pt x="40" y="146"/>
                    </a:cubicBezTo>
                    <a:cubicBezTo>
                      <a:pt x="42" y="147"/>
                      <a:pt x="43" y="148"/>
                      <a:pt x="43" y="150"/>
                    </a:cubicBezTo>
                    <a:cubicBezTo>
                      <a:pt x="43" y="152"/>
                      <a:pt x="44" y="160"/>
                      <a:pt x="44" y="162"/>
                    </a:cubicBezTo>
                    <a:cubicBezTo>
                      <a:pt x="44" y="163"/>
                      <a:pt x="43" y="164"/>
                      <a:pt x="42" y="165"/>
                    </a:cubicBezTo>
                    <a:cubicBezTo>
                      <a:pt x="10" y="192"/>
                      <a:pt x="10" y="192"/>
                      <a:pt x="10" y="192"/>
                    </a:cubicBezTo>
                    <a:cubicBezTo>
                      <a:pt x="10" y="192"/>
                      <a:pt x="9" y="193"/>
                      <a:pt x="10" y="196"/>
                    </a:cubicBezTo>
                    <a:cubicBezTo>
                      <a:pt x="22" y="221"/>
                      <a:pt x="22" y="221"/>
                      <a:pt x="22" y="221"/>
                    </a:cubicBezTo>
                    <a:cubicBezTo>
                      <a:pt x="23" y="222"/>
                      <a:pt x="24" y="223"/>
                      <a:pt x="25" y="223"/>
                    </a:cubicBezTo>
                    <a:cubicBezTo>
                      <a:pt x="66" y="212"/>
                      <a:pt x="66" y="212"/>
                      <a:pt x="66" y="212"/>
                    </a:cubicBezTo>
                    <a:cubicBezTo>
                      <a:pt x="68" y="211"/>
                      <a:pt x="69" y="212"/>
                      <a:pt x="70" y="213"/>
                    </a:cubicBezTo>
                    <a:cubicBezTo>
                      <a:pt x="72" y="214"/>
                      <a:pt x="78" y="220"/>
                      <a:pt x="79" y="221"/>
                    </a:cubicBezTo>
                    <a:cubicBezTo>
                      <a:pt x="80" y="222"/>
                      <a:pt x="81" y="224"/>
                      <a:pt x="81" y="225"/>
                    </a:cubicBezTo>
                    <a:cubicBezTo>
                      <a:pt x="72" y="267"/>
                      <a:pt x="72" y="267"/>
                      <a:pt x="72" y="267"/>
                    </a:cubicBezTo>
                    <a:cubicBezTo>
                      <a:pt x="72" y="268"/>
                      <a:pt x="73" y="269"/>
                      <a:pt x="74" y="270"/>
                    </a:cubicBezTo>
                    <a:cubicBezTo>
                      <a:pt x="100" y="281"/>
                      <a:pt x="100" y="281"/>
                      <a:pt x="100" y="281"/>
                    </a:cubicBezTo>
                    <a:cubicBezTo>
                      <a:pt x="101" y="281"/>
                      <a:pt x="103" y="281"/>
                      <a:pt x="103" y="280"/>
                    </a:cubicBezTo>
                    <a:cubicBezTo>
                      <a:pt x="128" y="245"/>
                      <a:pt x="128" y="245"/>
                      <a:pt x="128" y="245"/>
                    </a:cubicBezTo>
                    <a:cubicBezTo>
                      <a:pt x="129" y="244"/>
                      <a:pt x="131" y="243"/>
                      <a:pt x="132" y="243"/>
                    </a:cubicBezTo>
                    <a:cubicBezTo>
                      <a:pt x="136" y="244"/>
                      <a:pt x="144" y="244"/>
                      <a:pt x="144" y="244"/>
                    </a:cubicBezTo>
                    <a:close/>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 name="Freeform 15">
                <a:extLst>
                  <a:ext uri="{FF2B5EF4-FFF2-40B4-BE49-F238E27FC236}">
                    <a16:creationId xmlns:a16="http://schemas.microsoft.com/office/drawing/2014/main" id="{C4753895-D8C6-4025-9CAE-87FE275A1788}"/>
                  </a:ext>
                </a:extLst>
              </p:cNvPr>
              <p:cNvSpPr>
                <a:spLocks/>
              </p:cNvSpPr>
              <p:nvPr/>
            </p:nvSpPr>
            <p:spPr bwMode="auto">
              <a:xfrm>
                <a:off x="1147763" y="1228725"/>
                <a:ext cx="282575" cy="277813"/>
              </a:xfrm>
              <a:custGeom>
                <a:avLst/>
                <a:gdLst>
                  <a:gd name="T0" fmla="*/ 50 w 100"/>
                  <a:gd name="T1" fmla="*/ 0 h 98"/>
                  <a:gd name="T2" fmla="*/ 21 w 100"/>
                  <a:gd name="T3" fmla="*/ 9 h 98"/>
                  <a:gd name="T4" fmla="*/ 2 w 100"/>
                  <a:gd name="T5" fmla="*/ 42 h 98"/>
                  <a:gd name="T6" fmla="*/ 11 w 100"/>
                  <a:gd name="T7" fmla="*/ 78 h 98"/>
                  <a:gd name="T8" fmla="*/ 44 w 100"/>
                  <a:gd name="T9" fmla="*/ 97 h 98"/>
                  <a:gd name="T10" fmla="*/ 80 w 100"/>
                  <a:gd name="T11" fmla="*/ 87 h 98"/>
                  <a:gd name="T12" fmla="*/ 99 w 100"/>
                  <a:gd name="T13" fmla="*/ 55 h 98"/>
                  <a:gd name="T14" fmla="*/ 89 w 100"/>
                  <a:gd name="T15" fmla="*/ 19 h 98"/>
                  <a:gd name="T16" fmla="*/ 89 w 100"/>
                  <a:gd name="T17" fmla="*/ 19 h 98"/>
                  <a:gd name="T18" fmla="*/ 57 w 100"/>
                  <a:gd name="T19" fmla="*/ 0 h 98"/>
                  <a:gd name="T20" fmla="*/ 50 w 100"/>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98">
                    <a:moveTo>
                      <a:pt x="50" y="0"/>
                    </a:moveTo>
                    <a:cubicBezTo>
                      <a:pt x="40" y="0"/>
                      <a:pt x="30" y="3"/>
                      <a:pt x="21" y="9"/>
                    </a:cubicBezTo>
                    <a:cubicBezTo>
                      <a:pt x="10" y="17"/>
                      <a:pt x="4" y="28"/>
                      <a:pt x="2" y="42"/>
                    </a:cubicBezTo>
                    <a:cubicBezTo>
                      <a:pt x="0" y="54"/>
                      <a:pt x="4" y="68"/>
                      <a:pt x="11" y="78"/>
                    </a:cubicBezTo>
                    <a:cubicBezTo>
                      <a:pt x="21" y="90"/>
                      <a:pt x="34" y="95"/>
                      <a:pt x="44" y="97"/>
                    </a:cubicBezTo>
                    <a:cubicBezTo>
                      <a:pt x="53" y="98"/>
                      <a:pt x="67" y="97"/>
                      <a:pt x="80" y="87"/>
                    </a:cubicBezTo>
                    <a:cubicBezTo>
                      <a:pt x="92" y="78"/>
                      <a:pt x="97" y="65"/>
                      <a:pt x="99" y="55"/>
                    </a:cubicBezTo>
                    <a:cubicBezTo>
                      <a:pt x="100" y="46"/>
                      <a:pt x="99" y="31"/>
                      <a:pt x="89" y="19"/>
                    </a:cubicBezTo>
                    <a:cubicBezTo>
                      <a:pt x="89" y="19"/>
                      <a:pt x="89" y="19"/>
                      <a:pt x="89" y="19"/>
                    </a:cubicBezTo>
                    <a:cubicBezTo>
                      <a:pt x="82" y="9"/>
                      <a:pt x="70" y="2"/>
                      <a:pt x="57" y="0"/>
                    </a:cubicBezTo>
                    <a:cubicBezTo>
                      <a:pt x="55" y="0"/>
                      <a:pt x="52" y="0"/>
                      <a:pt x="50" y="0"/>
                    </a:cubicBezTo>
                    <a:close/>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24" name="Group 23">
            <a:extLst>
              <a:ext uri="{FF2B5EF4-FFF2-40B4-BE49-F238E27FC236}">
                <a16:creationId xmlns:a16="http://schemas.microsoft.com/office/drawing/2014/main" id="{EC242F52-F026-4BCE-8B9E-54FECBD435FB}"/>
              </a:ext>
            </a:extLst>
          </p:cNvPr>
          <p:cNvGrpSpPr/>
          <p:nvPr/>
        </p:nvGrpSpPr>
        <p:grpSpPr>
          <a:xfrm>
            <a:off x="10468165" y="4071273"/>
            <a:ext cx="650531" cy="650531"/>
            <a:chOff x="10678074" y="4152414"/>
            <a:chExt cx="663574" cy="663574"/>
          </a:xfrm>
        </p:grpSpPr>
        <p:sp>
          <p:nvSpPr>
            <p:cNvPr id="30" name="Oval 29">
              <a:extLst>
                <a:ext uri="{FF2B5EF4-FFF2-40B4-BE49-F238E27FC236}">
                  <a16:creationId xmlns:a16="http://schemas.microsoft.com/office/drawing/2014/main" id="{718490B9-DA1B-4104-A885-1088A6CBAB17}"/>
                </a:ext>
              </a:extLst>
            </p:cNvPr>
            <p:cNvSpPr/>
            <p:nvPr/>
          </p:nvSpPr>
          <p:spPr bwMode="auto">
            <a:xfrm rot="16200000">
              <a:off x="10678074" y="4152414"/>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26" name="Group 25">
              <a:extLst>
                <a:ext uri="{FF2B5EF4-FFF2-40B4-BE49-F238E27FC236}">
                  <a16:creationId xmlns:a16="http://schemas.microsoft.com/office/drawing/2014/main" id="{01EB7FD4-5F2C-49BD-BFA5-E3CE945A0E95}"/>
                </a:ext>
              </a:extLst>
            </p:cNvPr>
            <p:cNvGrpSpPr/>
            <p:nvPr/>
          </p:nvGrpSpPr>
          <p:grpSpPr>
            <a:xfrm>
              <a:off x="10842540" y="4317227"/>
              <a:ext cx="334615" cy="333946"/>
              <a:chOff x="10067926" y="2455863"/>
              <a:chExt cx="795338" cy="793750"/>
            </a:xfrm>
          </p:grpSpPr>
          <p:sp>
            <p:nvSpPr>
              <p:cNvPr id="21" name="Line 19">
                <a:extLst>
                  <a:ext uri="{FF2B5EF4-FFF2-40B4-BE49-F238E27FC236}">
                    <a16:creationId xmlns:a16="http://schemas.microsoft.com/office/drawing/2014/main" id="{1FDFB35E-14D0-4651-BFEE-01B3EE499BB1}"/>
                  </a:ext>
                </a:extLst>
              </p:cNvPr>
              <p:cNvSpPr>
                <a:spLocks noChangeShapeType="1"/>
              </p:cNvSpPr>
              <p:nvPr/>
            </p:nvSpPr>
            <p:spPr bwMode="auto">
              <a:xfrm flipV="1">
                <a:off x="10168688" y="2760752"/>
                <a:ext cx="384174" cy="387350"/>
              </a:xfrm>
              <a:prstGeom prst="line">
                <a:avLst/>
              </a:prstGeom>
              <a:noFill/>
              <a:ln w="28575" cap="rnd">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2" name="Freeform 20">
                <a:extLst>
                  <a:ext uri="{FF2B5EF4-FFF2-40B4-BE49-F238E27FC236}">
                    <a16:creationId xmlns:a16="http://schemas.microsoft.com/office/drawing/2014/main" id="{11DE8E9E-AE20-4035-8649-339E6F490223}"/>
                  </a:ext>
                </a:extLst>
              </p:cNvPr>
              <p:cNvSpPr>
                <a:spLocks/>
              </p:cNvSpPr>
              <p:nvPr/>
            </p:nvSpPr>
            <p:spPr bwMode="auto">
              <a:xfrm>
                <a:off x="10400464" y="2713126"/>
                <a:ext cx="201612" cy="203199"/>
              </a:xfrm>
              <a:custGeom>
                <a:avLst/>
                <a:gdLst>
                  <a:gd name="T0" fmla="*/ 89 w 127"/>
                  <a:gd name="T1" fmla="*/ 128 h 128"/>
                  <a:gd name="T2" fmla="*/ 89 w 127"/>
                  <a:gd name="T3" fmla="*/ 39 h 128"/>
                  <a:gd name="T4" fmla="*/ 0 w 127"/>
                  <a:gd name="T5" fmla="*/ 39 h 128"/>
                  <a:gd name="T6" fmla="*/ 38 w 127"/>
                  <a:gd name="T7" fmla="*/ 0 h 128"/>
                  <a:gd name="T8" fmla="*/ 127 w 127"/>
                  <a:gd name="T9" fmla="*/ 0 h 128"/>
                  <a:gd name="T10" fmla="*/ 127 w 127"/>
                  <a:gd name="T11" fmla="*/ 90 h 128"/>
                  <a:gd name="T12" fmla="*/ 89 w 127"/>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127" h="128">
                    <a:moveTo>
                      <a:pt x="89" y="128"/>
                    </a:moveTo>
                    <a:lnTo>
                      <a:pt x="89" y="39"/>
                    </a:lnTo>
                    <a:lnTo>
                      <a:pt x="0" y="39"/>
                    </a:lnTo>
                    <a:lnTo>
                      <a:pt x="38" y="0"/>
                    </a:lnTo>
                    <a:lnTo>
                      <a:pt x="127" y="0"/>
                    </a:lnTo>
                    <a:lnTo>
                      <a:pt x="127" y="90"/>
                    </a:lnTo>
                    <a:lnTo>
                      <a:pt x="89" y="128"/>
                    </a:lnTo>
                    <a:close/>
                  </a:path>
                </a:pathLst>
              </a:custGeom>
              <a:solidFill>
                <a:schemeClr val="tx1"/>
              </a:solidFill>
              <a:ln w="28575">
                <a:noFill/>
                <a:round/>
                <a:headEnd/>
                <a:tailEnd/>
              </a:ln>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3" name="Freeform 21">
                <a:extLst>
                  <a:ext uri="{FF2B5EF4-FFF2-40B4-BE49-F238E27FC236}">
                    <a16:creationId xmlns:a16="http://schemas.microsoft.com/office/drawing/2014/main" id="{5054C8A3-ECB6-44E0-97AA-217BF64310C1}"/>
                  </a:ext>
                </a:extLst>
              </p:cNvPr>
              <p:cNvSpPr>
                <a:spLocks/>
              </p:cNvSpPr>
              <p:nvPr/>
            </p:nvSpPr>
            <p:spPr bwMode="auto">
              <a:xfrm>
                <a:off x="10067926" y="2455863"/>
                <a:ext cx="795338" cy="793750"/>
              </a:xfrm>
              <a:custGeom>
                <a:avLst/>
                <a:gdLst>
                  <a:gd name="T0" fmla="*/ 56 w 281"/>
                  <a:gd name="T1" fmla="*/ 281 h 281"/>
                  <a:gd name="T2" fmla="*/ 266 w 281"/>
                  <a:gd name="T3" fmla="*/ 281 h 281"/>
                  <a:gd name="T4" fmla="*/ 281 w 281"/>
                  <a:gd name="T5" fmla="*/ 266 h 281"/>
                  <a:gd name="T6" fmla="*/ 281 w 281"/>
                  <a:gd name="T7" fmla="*/ 15 h 281"/>
                  <a:gd name="T8" fmla="*/ 266 w 281"/>
                  <a:gd name="T9" fmla="*/ 0 h 281"/>
                  <a:gd name="T10" fmla="*/ 15 w 281"/>
                  <a:gd name="T11" fmla="*/ 0 h 281"/>
                  <a:gd name="T12" fmla="*/ 0 w 281"/>
                  <a:gd name="T13" fmla="*/ 15 h 281"/>
                  <a:gd name="T14" fmla="*/ 0 w 281"/>
                  <a:gd name="T15" fmla="*/ 225 h 2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281">
                    <a:moveTo>
                      <a:pt x="56" y="281"/>
                    </a:moveTo>
                    <a:cubicBezTo>
                      <a:pt x="266" y="281"/>
                      <a:pt x="266" y="281"/>
                      <a:pt x="266" y="281"/>
                    </a:cubicBezTo>
                    <a:cubicBezTo>
                      <a:pt x="274" y="281"/>
                      <a:pt x="281" y="274"/>
                      <a:pt x="281" y="266"/>
                    </a:cubicBezTo>
                    <a:cubicBezTo>
                      <a:pt x="281" y="15"/>
                      <a:pt x="281" y="15"/>
                      <a:pt x="281" y="15"/>
                    </a:cubicBezTo>
                    <a:cubicBezTo>
                      <a:pt x="281" y="6"/>
                      <a:pt x="274" y="0"/>
                      <a:pt x="266" y="0"/>
                    </a:cubicBezTo>
                    <a:cubicBezTo>
                      <a:pt x="15" y="0"/>
                      <a:pt x="15" y="0"/>
                      <a:pt x="15" y="0"/>
                    </a:cubicBezTo>
                    <a:cubicBezTo>
                      <a:pt x="6" y="0"/>
                      <a:pt x="0" y="6"/>
                      <a:pt x="0" y="15"/>
                    </a:cubicBezTo>
                    <a:cubicBezTo>
                      <a:pt x="0" y="225"/>
                      <a:pt x="0" y="225"/>
                      <a:pt x="0" y="225"/>
                    </a:cubicBezTo>
                  </a:path>
                </a:pathLst>
              </a:custGeom>
              <a:noFill/>
              <a:ln w="285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36" name="Group 35">
            <a:extLst>
              <a:ext uri="{FF2B5EF4-FFF2-40B4-BE49-F238E27FC236}">
                <a16:creationId xmlns:a16="http://schemas.microsoft.com/office/drawing/2014/main" id="{939ACC6D-0199-4380-9751-4E30F58CB005}"/>
              </a:ext>
            </a:extLst>
          </p:cNvPr>
          <p:cNvGrpSpPr/>
          <p:nvPr/>
        </p:nvGrpSpPr>
        <p:grpSpPr>
          <a:xfrm>
            <a:off x="6710221" y="5768002"/>
            <a:ext cx="4392483" cy="676491"/>
            <a:chOff x="6844776" y="6103641"/>
            <a:chExt cx="4480560" cy="690056"/>
          </a:xfrm>
          <a:solidFill>
            <a:schemeClr val="bg2"/>
          </a:solidFill>
        </p:grpSpPr>
        <p:sp>
          <p:nvSpPr>
            <p:cNvPr id="6" name="Left Bracket 5">
              <a:extLst>
                <a:ext uri="{FF2B5EF4-FFF2-40B4-BE49-F238E27FC236}">
                  <a16:creationId xmlns:a16="http://schemas.microsoft.com/office/drawing/2014/main" id="{6F638F08-674C-4ED9-A7DE-0B5F64223055}"/>
                </a:ext>
              </a:extLst>
            </p:cNvPr>
            <p:cNvSpPr/>
            <p:nvPr/>
          </p:nvSpPr>
          <p:spPr>
            <a:xfrm rot="16200000">
              <a:off x="9039336" y="3909081"/>
              <a:ext cx="91440" cy="4480560"/>
            </a:xfrm>
            <a:prstGeom prst="leftBracket">
              <a:avLst>
                <a:gd name="adj" fmla="val 1954"/>
              </a:avLst>
            </a:prstGeom>
            <a:grpFill/>
            <a:ln w="28575" cap="rnd">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8" name="TextBox 77">
              <a:extLst>
                <a:ext uri="{FF2B5EF4-FFF2-40B4-BE49-F238E27FC236}">
                  <a16:creationId xmlns:a16="http://schemas.microsoft.com/office/drawing/2014/main" id="{DFF78382-BFA8-4113-9376-B631AD2546FA}"/>
                </a:ext>
              </a:extLst>
            </p:cNvPr>
            <p:cNvSpPr txBox="1"/>
            <p:nvPr/>
          </p:nvSpPr>
          <p:spPr>
            <a:xfrm>
              <a:off x="8436096" y="6128884"/>
              <a:ext cx="1297918" cy="664813"/>
            </a:xfrm>
            <a:prstGeom prst="rect">
              <a:avLst/>
            </a:prstGeom>
            <a:grp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2353" b="0" i="0" u="none" strike="noStrike" kern="1200" cap="none" spc="0" normalizeH="0" baseline="0" noProof="0" dirty="0">
                  <a:ln>
                    <a:noFill/>
                  </a:ln>
                  <a:solidFill>
                    <a:srgbClr val="F37521"/>
                  </a:solidFill>
                  <a:effectLst/>
                  <a:uLnTx/>
                  <a:uFillTx/>
                  <a:latin typeface="Segoe UI Semibold" panose="020B0702040204020203" pitchFamily="34" charset="0"/>
                  <a:ea typeface="+mn-ea"/>
                  <a:cs typeface="Segoe UI Semibold" panose="020B0702040204020203" pitchFamily="34" charset="0"/>
                </a:rPr>
                <a:t>For IT</a:t>
              </a:r>
            </a:p>
          </p:txBody>
        </p:sp>
      </p:grpSp>
      <p:grpSp>
        <p:nvGrpSpPr>
          <p:cNvPr id="35" name="Group 34">
            <a:extLst>
              <a:ext uri="{FF2B5EF4-FFF2-40B4-BE49-F238E27FC236}">
                <a16:creationId xmlns:a16="http://schemas.microsoft.com/office/drawing/2014/main" id="{E3476CD4-56BE-4FB5-962B-A0A7AEDA1131}"/>
              </a:ext>
            </a:extLst>
          </p:cNvPr>
          <p:cNvGrpSpPr/>
          <p:nvPr/>
        </p:nvGrpSpPr>
        <p:grpSpPr>
          <a:xfrm>
            <a:off x="1090589" y="5768007"/>
            <a:ext cx="4392483" cy="674174"/>
            <a:chOff x="1112457" y="6103641"/>
            <a:chExt cx="4480560" cy="687692"/>
          </a:xfrm>
        </p:grpSpPr>
        <p:sp>
          <p:nvSpPr>
            <p:cNvPr id="58" name="Left Bracket 57">
              <a:extLst>
                <a:ext uri="{FF2B5EF4-FFF2-40B4-BE49-F238E27FC236}">
                  <a16:creationId xmlns:a16="http://schemas.microsoft.com/office/drawing/2014/main" id="{730FD369-ECB0-464C-B41D-C92AB256DC29}"/>
                </a:ext>
              </a:extLst>
            </p:cNvPr>
            <p:cNvSpPr/>
            <p:nvPr/>
          </p:nvSpPr>
          <p:spPr>
            <a:xfrm rot="16200000">
              <a:off x="3307017" y="3909081"/>
              <a:ext cx="91440" cy="4480560"/>
            </a:xfrm>
            <a:prstGeom prst="leftBracket">
              <a:avLst>
                <a:gd name="adj" fmla="val 1954"/>
              </a:avLst>
            </a:prstGeom>
            <a:ln w="28575" cap="rnd">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7" name="TextBox 76">
              <a:extLst>
                <a:ext uri="{FF2B5EF4-FFF2-40B4-BE49-F238E27FC236}">
                  <a16:creationId xmlns:a16="http://schemas.microsoft.com/office/drawing/2014/main" id="{B565BAC2-3907-4541-9DB0-3DB74119E184}"/>
                </a:ext>
              </a:extLst>
            </p:cNvPr>
            <p:cNvSpPr txBox="1"/>
            <p:nvPr/>
          </p:nvSpPr>
          <p:spPr>
            <a:xfrm>
              <a:off x="2175686" y="6126520"/>
              <a:ext cx="2355876" cy="664813"/>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2353" b="0" i="0" u="none" strike="noStrike" kern="1200" cap="none" spc="0" normalizeH="0" baseline="0" noProof="0" dirty="0">
                  <a:ln>
                    <a:noFill/>
                  </a:ln>
                  <a:solidFill>
                    <a:srgbClr val="F37521"/>
                  </a:solidFill>
                  <a:effectLst/>
                  <a:uLnTx/>
                  <a:uFillTx/>
                  <a:latin typeface="Segoe UI Semibold" panose="020B0702040204020203" pitchFamily="34" charset="0"/>
                  <a:ea typeface="+mn-ea"/>
                  <a:cs typeface="Segoe UI Semibold" panose="020B0702040204020203" pitchFamily="34" charset="0"/>
                </a:rPr>
                <a:t>For developers</a:t>
              </a:r>
            </a:p>
          </p:txBody>
        </p:sp>
      </p:grpSp>
    </p:spTree>
    <p:extLst>
      <p:ext uri="{BB962C8B-B14F-4D97-AF65-F5344CB8AC3E}">
        <p14:creationId xmlns:p14="http://schemas.microsoft.com/office/powerpoint/2010/main" val="284875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1000"/>
                            </p:stCondLst>
                            <p:childTnLst>
                              <p:par>
                                <p:cTn id="11" presetID="2" presetClass="entr" presetSubtype="4" decel="10000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75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0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150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ppt_x"/>
                                          </p:val>
                                        </p:tav>
                                        <p:tav tm="100000">
                                          <p:val>
                                            <p:strVal val="#ppt_x"/>
                                          </p:val>
                                        </p:tav>
                                      </p:tavLst>
                                    </p:anim>
                                    <p:anim calcmode="lin" valueType="num">
                                      <p:cBhvr additive="base">
                                        <p:cTn id="26" dur="10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175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000" fill="hold"/>
                                        <p:tgtEl>
                                          <p:spTgt spid="20"/>
                                        </p:tgtEl>
                                        <p:attrNameLst>
                                          <p:attrName>ppt_x</p:attrName>
                                        </p:attrNameLst>
                                      </p:cBhvr>
                                      <p:tavLst>
                                        <p:tav tm="0">
                                          <p:val>
                                            <p:strVal val="#ppt_x"/>
                                          </p:val>
                                        </p:tav>
                                        <p:tav tm="100000">
                                          <p:val>
                                            <p:strVal val="#ppt_x"/>
                                          </p:val>
                                        </p:tav>
                                      </p:tavLst>
                                    </p:anim>
                                    <p:anim calcmode="lin" valueType="num">
                                      <p:cBhvr additive="base">
                                        <p:cTn id="30" dur="10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200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000" fill="hold"/>
                                        <p:tgtEl>
                                          <p:spTgt spid="24"/>
                                        </p:tgtEl>
                                        <p:attrNameLst>
                                          <p:attrName>ppt_x</p:attrName>
                                        </p:attrNameLst>
                                      </p:cBhvr>
                                      <p:tavLst>
                                        <p:tav tm="0">
                                          <p:val>
                                            <p:strVal val="#ppt_x"/>
                                          </p:val>
                                        </p:tav>
                                        <p:tav tm="100000">
                                          <p:val>
                                            <p:strVal val="#ppt_x"/>
                                          </p:val>
                                        </p:tav>
                                      </p:tavLst>
                                    </p:anim>
                                    <p:anim calcmode="lin" valueType="num">
                                      <p:cBhvr additive="base">
                                        <p:cTn id="34" dur="1000" fill="hold"/>
                                        <p:tgtEl>
                                          <p:spTgt spid="24"/>
                                        </p:tgtEl>
                                        <p:attrNameLst>
                                          <p:attrName>ppt_y</p:attrName>
                                        </p:attrNameLst>
                                      </p:cBhvr>
                                      <p:tavLst>
                                        <p:tav tm="0">
                                          <p:val>
                                            <p:strVal val="1+#ppt_h/2"/>
                                          </p:val>
                                        </p:tav>
                                        <p:tav tm="100000">
                                          <p:val>
                                            <p:strVal val="#ppt_y"/>
                                          </p:val>
                                        </p:tav>
                                      </p:tavLst>
                                    </p:anim>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nodeType="withEffect">
                                  <p:stCondLst>
                                    <p:cond delay="25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nodeType="withEffect">
                                  <p:stCondLst>
                                    <p:cond delay="25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25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500"/>
                                        <p:tgtEl>
                                          <p:spTgt spid="75"/>
                                        </p:tgtEl>
                                      </p:cBhvr>
                                    </p:animEffect>
                                  </p:childTnLst>
                                </p:cTn>
                              </p:par>
                            </p:childTnLst>
                          </p:cTn>
                        </p:par>
                        <p:par>
                          <p:cTn id="48" fill="hold">
                            <p:stCondLst>
                              <p:cond delay="4750"/>
                            </p:stCondLst>
                            <p:childTnLst>
                              <p:par>
                                <p:cTn id="49" presetID="22" presetClass="entr" presetSubtype="8"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1000"/>
                                        <p:tgtEl>
                                          <p:spTgt spid="34"/>
                                        </p:tgtEl>
                                      </p:cBhvr>
                                    </p:animEffect>
                                  </p:childTnLst>
                                </p:cTn>
                              </p:par>
                            </p:childTnLst>
                          </p:cTn>
                        </p:par>
                        <p:par>
                          <p:cTn id="52" fill="hold">
                            <p:stCondLst>
                              <p:cond delay="5750"/>
                            </p:stCondLst>
                            <p:childTnLst>
                              <p:par>
                                <p:cTn id="53" presetID="16" presetClass="entr" presetSubtype="37"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outVertical)">
                                      <p:cBhvr>
                                        <p:cTn id="55" dur="1000"/>
                                        <p:tgtEl>
                                          <p:spTgt spid="35"/>
                                        </p:tgtEl>
                                      </p:cBhvr>
                                    </p:animEffect>
                                  </p:childTnLst>
                                </p:cTn>
                              </p:par>
                              <p:par>
                                <p:cTn id="56" presetID="16" presetClass="entr" presetSubtype="37"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arn(outVertical)">
                                      <p:cBhvr>
                                        <p:cTn id="5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3033223"/>
            <a:ext cx="6400800" cy="498598"/>
          </a:xfrm>
        </p:spPr>
        <p:txBody>
          <a:bodyPr/>
          <a:lstStyle/>
          <a:p>
            <a:r>
              <a:rPr lang="en-US" dirty="0"/>
              <a:t>Demo - Containers</a:t>
            </a:r>
          </a:p>
        </p:txBody>
      </p:sp>
    </p:spTree>
    <p:extLst>
      <p:ext uri="{BB962C8B-B14F-4D97-AF65-F5344CB8AC3E}">
        <p14:creationId xmlns:p14="http://schemas.microsoft.com/office/powerpoint/2010/main" val="153174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4.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084172"/>
            <a:ext cx="11653523" cy="1270797"/>
          </a:xfrm>
        </p:spPr>
        <p:txBody>
          <a:bodyPr/>
          <a:lstStyle/>
          <a:p>
            <a:r>
              <a:rPr lang="en-US">
                <a:solidFill>
                  <a:schemeClr val="tx1"/>
                </a:solidFill>
              </a:rPr>
              <a:t>Container Orchestration </a:t>
            </a:r>
          </a:p>
        </p:txBody>
      </p:sp>
    </p:spTree>
    <p:extLst>
      <p:ext uri="{BB962C8B-B14F-4D97-AF65-F5344CB8AC3E}">
        <p14:creationId xmlns:p14="http://schemas.microsoft.com/office/powerpoint/2010/main" val="218683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2E9AFE-E3C7-4401-AB3E-5C1316D65949}"/>
              </a:ext>
            </a:extLst>
          </p:cNvPr>
          <p:cNvSpPr>
            <a:spLocks noGrp="1"/>
          </p:cNvSpPr>
          <p:nvPr>
            <p:ph type="title"/>
          </p:nvPr>
        </p:nvSpPr>
        <p:spPr>
          <a:xfrm>
            <a:off x="268080" y="737809"/>
            <a:ext cx="11655840" cy="899537"/>
          </a:xfrm>
        </p:spPr>
        <p:txBody>
          <a:bodyPr/>
          <a:lstStyle/>
          <a:p>
            <a:pPr algn="ctr"/>
            <a:r>
              <a:rPr lang="en-US" sz="4705"/>
              <a:t>The elements of </a:t>
            </a:r>
            <a:r>
              <a:rPr lang="en-US" sz="4705">
                <a:solidFill>
                  <a:schemeClr val="accent1"/>
                </a:solidFill>
                <a:latin typeface="Segoe UI Semibold" panose="020B0702040204020203" pitchFamily="34" charset="0"/>
                <a:cs typeface="Segoe UI Semibold" panose="020B0702040204020203" pitchFamily="34" charset="0"/>
              </a:rPr>
              <a:t>orchestration</a:t>
            </a:r>
            <a:endParaRPr lang="en-US" sz="4705"/>
          </a:p>
        </p:txBody>
      </p:sp>
      <p:grpSp>
        <p:nvGrpSpPr>
          <p:cNvPr id="39" name="Group 38">
            <a:extLst>
              <a:ext uri="{FF2B5EF4-FFF2-40B4-BE49-F238E27FC236}">
                <a16:creationId xmlns:a16="http://schemas.microsoft.com/office/drawing/2014/main" id="{B14841E6-D9A3-45F8-8489-B9D1F6B5F6E2}"/>
              </a:ext>
            </a:extLst>
          </p:cNvPr>
          <p:cNvGrpSpPr/>
          <p:nvPr/>
        </p:nvGrpSpPr>
        <p:grpSpPr>
          <a:xfrm>
            <a:off x="1286687" y="3054188"/>
            <a:ext cx="9618627" cy="832764"/>
            <a:chOff x="1312487" y="3114934"/>
            <a:chExt cx="9811501" cy="849463"/>
          </a:xfrm>
        </p:grpSpPr>
        <p:sp>
          <p:nvSpPr>
            <p:cNvPr id="20" name="TextBox 19">
              <a:extLst>
                <a:ext uri="{FF2B5EF4-FFF2-40B4-BE49-F238E27FC236}">
                  <a16:creationId xmlns:a16="http://schemas.microsoft.com/office/drawing/2014/main" id="{D84713B1-35F1-4655-B94B-7163F78D437C}"/>
                </a:ext>
              </a:extLst>
            </p:cNvPr>
            <p:cNvSpPr txBox="1"/>
            <p:nvPr/>
          </p:nvSpPr>
          <p:spPr>
            <a:xfrm>
              <a:off x="1312487" y="3114934"/>
              <a:ext cx="1655536" cy="572464"/>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Scheduling</a:t>
              </a:r>
            </a:p>
          </p:txBody>
        </p:sp>
        <p:sp>
          <p:nvSpPr>
            <p:cNvPr id="21" name="TextBox 20">
              <a:extLst>
                <a:ext uri="{FF2B5EF4-FFF2-40B4-BE49-F238E27FC236}">
                  <a16:creationId xmlns:a16="http://schemas.microsoft.com/office/drawing/2014/main" id="{23797D90-CD2F-4E85-B5FD-7A39FEDA0657}"/>
                </a:ext>
              </a:extLst>
            </p:cNvPr>
            <p:cNvSpPr txBox="1"/>
            <p:nvPr/>
          </p:nvSpPr>
          <p:spPr>
            <a:xfrm>
              <a:off x="3831369" y="3114934"/>
              <a:ext cx="2055082" cy="849463"/>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Affinity/anti-affinity</a:t>
              </a:r>
            </a:p>
          </p:txBody>
        </p:sp>
        <p:sp>
          <p:nvSpPr>
            <p:cNvPr id="22" name="TextBox 21">
              <a:extLst>
                <a:ext uri="{FF2B5EF4-FFF2-40B4-BE49-F238E27FC236}">
                  <a16:creationId xmlns:a16="http://schemas.microsoft.com/office/drawing/2014/main" id="{68E7AB5C-8F46-44DD-AFF6-E6D9D3302120}"/>
                </a:ext>
              </a:extLst>
            </p:cNvPr>
            <p:cNvSpPr txBox="1"/>
            <p:nvPr/>
          </p:nvSpPr>
          <p:spPr>
            <a:xfrm>
              <a:off x="6749797" y="3114934"/>
              <a:ext cx="1655536" cy="849463"/>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Health monitoring</a:t>
              </a:r>
            </a:p>
          </p:txBody>
        </p:sp>
        <p:sp>
          <p:nvSpPr>
            <p:cNvPr id="23" name="TextBox 22">
              <a:extLst>
                <a:ext uri="{FF2B5EF4-FFF2-40B4-BE49-F238E27FC236}">
                  <a16:creationId xmlns:a16="http://schemas.microsoft.com/office/drawing/2014/main" id="{58FF037D-D899-4154-9BB0-7D9E53E9DAC9}"/>
                </a:ext>
              </a:extLst>
            </p:cNvPr>
            <p:cNvSpPr txBox="1"/>
            <p:nvPr/>
          </p:nvSpPr>
          <p:spPr>
            <a:xfrm>
              <a:off x="9468452" y="3114934"/>
              <a:ext cx="1655536" cy="572464"/>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Failover</a:t>
              </a:r>
            </a:p>
          </p:txBody>
        </p:sp>
      </p:grpSp>
      <p:grpSp>
        <p:nvGrpSpPr>
          <p:cNvPr id="41" name="Group 40">
            <a:extLst>
              <a:ext uri="{FF2B5EF4-FFF2-40B4-BE49-F238E27FC236}">
                <a16:creationId xmlns:a16="http://schemas.microsoft.com/office/drawing/2014/main" id="{F348CCF6-7869-48F6-9057-366E99DB8940}"/>
              </a:ext>
            </a:extLst>
          </p:cNvPr>
          <p:cNvGrpSpPr/>
          <p:nvPr/>
        </p:nvGrpSpPr>
        <p:grpSpPr>
          <a:xfrm>
            <a:off x="2537477" y="2614070"/>
            <a:ext cx="7117048" cy="0"/>
            <a:chOff x="2588358" y="2665991"/>
            <a:chExt cx="7259760" cy="0"/>
          </a:xfrm>
        </p:grpSpPr>
        <p:cxnSp>
          <p:nvCxnSpPr>
            <p:cNvPr id="9" name="Straight Connector 8">
              <a:extLst>
                <a:ext uri="{FF2B5EF4-FFF2-40B4-BE49-F238E27FC236}">
                  <a16:creationId xmlns:a16="http://schemas.microsoft.com/office/drawing/2014/main" id="{AFD90631-E99D-4233-BEF6-CFC2DB051CE7}"/>
                </a:ext>
              </a:extLst>
            </p:cNvPr>
            <p:cNvCxnSpPr>
              <a:cxnSpLocks/>
            </p:cNvCxnSpPr>
            <p:nvPr/>
          </p:nvCxnSpPr>
          <p:spPr>
            <a:xfrm>
              <a:off x="2588358" y="2665991"/>
              <a:ext cx="1822450"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FACC0E2-1FB7-4E5A-AE57-0D4858882EAE}"/>
                </a:ext>
              </a:extLst>
            </p:cNvPr>
            <p:cNvCxnSpPr>
              <a:cxnSpLocks/>
            </p:cNvCxnSpPr>
            <p:nvPr/>
          </p:nvCxnSpPr>
          <p:spPr>
            <a:xfrm>
              <a:off x="5307013" y="2665991"/>
              <a:ext cx="1822450"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9C7E98A-1D13-4AC7-A950-A23CAAEDD757}"/>
                </a:ext>
              </a:extLst>
            </p:cNvPr>
            <p:cNvCxnSpPr>
              <a:cxnSpLocks/>
            </p:cNvCxnSpPr>
            <p:nvPr/>
          </p:nvCxnSpPr>
          <p:spPr>
            <a:xfrm>
              <a:off x="8025668" y="2665991"/>
              <a:ext cx="1822450"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9E2F249-BD5F-41B6-A793-5179E3171090}"/>
              </a:ext>
            </a:extLst>
          </p:cNvPr>
          <p:cNvGrpSpPr/>
          <p:nvPr/>
        </p:nvGrpSpPr>
        <p:grpSpPr>
          <a:xfrm>
            <a:off x="1286687" y="5099247"/>
            <a:ext cx="9712773" cy="832764"/>
            <a:chOff x="1312487" y="5201000"/>
            <a:chExt cx="9907534" cy="849463"/>
          </a:xfrm>
        </p:grpSpPr>
        <p:sp>
          <p:nvSpPr>
            <p:cNvPr id="28" name="TextBox 27">
              <a:extLst>
                <a:ext uri="{FF2B5EF4-FFF2-40B4-BE49-F238E27FC236}">
                  <a16:creationId xmlns:a16="http://schemas.microsoft.com/office/drawing/2014/main" id="{12666537-16D8-4608-B995-6C33F79FE293}"/>
                </a:ext>
              </a:extLst>
            </p:cNvPr>
            <p:cNvSpPr txBox="1"/>
            <p:nvPr/>
          </p:nvSpPr>
          <p:spPr>
            <a:xfrm>
              <a:off x="1312487" y="5201000"/>
              <a:ext cx="1655536" cy="572464"/>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Scaling</a:t>
              </a:r>
            </a:p>
          </p:txBody>
        </p:sp>
        <p:sp>
          <p:nvSpPr>
            <p:cNvPr id="29" name="TextBox 28">
              <a:extLst>
                <a:ext uri="{FF2B5EF4-FFF2-40B4-BE49-F238E27FC236}">
                  <a16:creationId xmlns:a16="http://schemas.microsoft.com/office/drawing/2014/main" id="{9BC60C8A-08F0-414A-871A-37743B632CED}"/>
                </a:ext>
              </a:extLst>
            </p:cNvPr>
            <p:cNvSpPr txBox="1"/>
            <p:nvPr/>
          </p:nvSpPr>
          <p:spPr>
            <a:xfrm>
              <a:off x="3831369" y="5201000"/>
              <a:ext cx="2055082" cy="572464"/>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Networking</a:t>
              </a:r>
            </a:p>
          </p:txBody>
        </p:sp>
        <p:sp>
          <p:nvSpPr>
            <p:cNvPr id="30" name="TextBox 29">
              <a:extLst>
                <a:ext uri="{FF2B5EF4-FFF2-40B4-BE49-F238E27FC236}">
                  <a16:creationId xmlns:a16="http://schemas.microsoft.com/office/drawing/2014/main" id="{C45537F3-9C55-4BFD-BA97-7424AE52DC87}"/>
                </a:ext>
              </a:extLst>
            </p:cNvPr>
            <p:cNvSpPr txBox="1"/>
            <p:nvPr/>
          </p:nvSpPr>
          <p:spPr>
            <a:xfrm>
              <a:off x="6749797" y="5201000"/>
              <a:ext cx="1655536" cy="849463"/>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Service discovery </a:t>
              </a:r>
            </a:p>
          </p:txBody>
        </p:sp>
        <p:sp>
          <p:nvSpPr>
            <p:cNvPr id="31" name="TextBox 30">
              <a:extLst>
                <a:ext uri="{FF2B5EF4-FFF2-40B4-BE49-F238E27FC236}">
                  <a16:creationId xmlns:a16="http://schemas.microsoft.com/office/drawing/2014/main" id="{36207507-667B-40DD-AE22-3D00E1CEA6D9}"/>
                </a:ext>
              </a:extLst>
            </p:cNvPr>
            <p:cNvSpPr txBox="1"/>
            <p:nvPr/>
          </p:nvSpPr>
          <p:spPr>
            <a:xfrm>
              <a:off x="9372419" y="5201000"/>
              <a:ext cx="1847602" cy="849463"/>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Coordinated app upgrades</a:t>
              </a:r>
            </a:p>
          </p:txBody>
        </p:sp>
      </p:grpSp>
      <p:grpSp>
        <p:nvGrpSpPr>
          <p:cNvPr id="42" name="Group 41">
            <a:extLst>
              <a:ext uri="{FF2B5EF4-FFF2-40B4-BE49-F238E27FC236}">
                <a16:creationId xmlns:a16="http://schemas.microsoft.com/office/drawing/2014/main" id="{9AA7FF6B-AC81-4CF3-9D13-BFA582407ADE}"/>
              </a:ext>
            </a:extLst>
          </p:cNvPr>
          <p:cNvGrpSpPr/>
          <p:nvPr/>
        </p:nvGrpSpPr>
        <p:grpSpPr>
          <a:xfrm>
            <a:off x="2537477" y="4659128"/>
            <a:ext cx="7117048" cy="0"/>
            <a:chOff x="2588358" y="4752057"/>
            <a:chExt cx="7259760" cy="0"/>
          </a:xfrm>
        </p:grpSpPr>
        <p:cxnSp>
          <p:nvCxnSpPr>
            <p:cNvPr id="24" name="Straight Connector 23">
              <a:extLst>
                <a:ext uri="{FF2B5EF4-FFF2-40B4-BE49-F238E27FC236}">
                  <a16:creationId xmlns:a16="http://schemas.microsoft.com/office/drawing/2014/main" id="{10B6AA10-DB3E-4911-83A9-36FFE14102E5}"/>
                </a:ext>
              </a:extLst>
            </p:cNvPr>
            <p:cNvCxnSpPr>
              <a:cxnSpLocks/>
            </p:cNvCxnSpPr>
            <p:nvPr/>
          </p:nvCxnSpPr>
          <p:spPr>
            <a:xfrm>
              <a:off x="2588358" y="4752057"/>
              <a:ext cx="1822450"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C82BFC-E59C-44A1-BC03-9FC94BE71266}"/>
                </a:ext>
              </a:extLst>
            </p:cNvPr>
            <p:cNvCxnSpPr>
              <a:cxnSpLocks/>
            </p:cNvCxnSpPr>
            <p:nvPr/>
          </p:nvCxnSpPr>
          <p:spPr>
            <a:xfrm>
              <a:off x="5307013" y="4752057"/>
              <a:ext cx="1822450"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CD2CADE-38A0-4164-B6DC-AF2ABE976F40}"/>
                </a:ext>
              </a:extLst>
            </p:cNvPr>
            <p:cNvCxnSpPr>
              <a:cxnSpLocks/>
            </p:cNvCxnSpPr>
            <p:nvPr/>
          </p:nvCxnSpPr>
          <p:spPr>
            <a:xfrm>
              <a:off x="8025668" y="4752057"/>
              <a:ext cx="1822450"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AB176FD-1EF0-4C76-A5F0-B5F658BD56C3}"/>
              </a:ext>
            </a:extLst>
          </p:cNvPr>
          <p:cNvGrpSpPr/>
          <p:nvPr/>
        </p:nvGrpSpPr>
        <p:grpSpPr>
          <a:xfrm>
            <a:off x="1772918" y="2288805"/>
            <a:ext cx="650530" cy="650530"/>
            <a:chOff x="1808468" y="2334204"/>
            <a:chExt cx="663574" cy="663574"/>
          </a:xfrm>
        </p:grpSpPr>
        <p:sp>
          <p:nvSpPr>
            <p:cNvPr id="16" name="Oval 15">
              <a:extLst>
                <a:ext uri="{FF2B5EF4-FFF2-40B4-BE49-F238E27FC236}">
                  <a16:creationId xmlns:a16="http://schemas.microsoft.com/office/drawing/2014/main" id="{6CD501BF-E112-4EC8-A392-02C336AA755E}"/>
                </a:ext>
              </a:extLst>
            </p:cNvPr>
            <p:cNvSpPr/>
            <p:nvPr/>
          </p:nvSpPr>
          <p:spPr bwMode="auto">
            <a:xfrm rot="16200000">
              <a:off x="1808468" y="2334204"/>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10" name="Group 9">
              <a:extLst>
                <a:ext uri="{FF2B5EF4-FFF2-40B4-BE49-F238E27FC236}">
                  <a16:creationId xmlns:a16="http://schemas.microsoft.com/office/drawing/2014/main" id="{4E1638D9-6C2C-4993-8BCE-FCDF3A155AF5}"/>
                </a:ext>
              </a:extLst>
            </p:cNvPr>
            <p:cNvGrpSpPr/>
            <p:nvPr/>
          </p:nvGrpSpPr>
          <p:grpSpPr>
            <a:xfrm>
              <a:off x="1986878" y="2512613"/>
              <a:ext cx="306755" cy="306755"/>
              <a:chOff x="687388" y="1670050"/>
              <a:chExt cx="438150" cy="438150"/>
            </a:xfrm>
          </p:grpSpPr>
          <p:sp>
            <p:nvSpPr>
              <p:cNvPr id="4" name="Rectangle 5">
                <a:extLst>
                  <a:ext uri="{FF2B5EF4-FFF2-40B4-BE49-F238E27FC236}">
                    <a16:creationId xmlns:a16="http://schemas.microsoft.com/office/drawing/2014/main" id="{C16060E6-09CA-4E4C-B953-986F46AA45B0}"/>
                  </a:ext>
                </a:extLst>
              </p:cNvPr>
              <p:cNvSpPr>
                <a:spLocks noChangeArrowheads="1"/>
              </p:cNvSpPr>
              <p:nvPr/>
            </p:nvSpPr>
            <p:spPr bwMode="auto">
              <a:xfrm>
                <a:off x="687388" y="1730375"/>
                <a:ext cx="438150" cy="377825"/>
              </a:xfrm>
              <a:prstGeom prst="rect">
                <a:avLst/>
              </a:pr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 name="Line 6">
                <a:extLst>
                  <a:ext uri="{FF2B5EF4-FFF2-40B4-BE49-F238E27FC236}">
                    <a16:creationId xmlns:a16="http://schemas.microsoft.com/office/drawing/2014/main" id="{A550E33E-6BF7-42D5-8455-16A8E617CD5C}"/>
                  </a:ext>
                </a:extLst>
              </p:cNvPr>
              <p:cNvSpPr>
                <a:spLocks noChangeShapeType="1"/>
              </p:cNvSpPr>
              <p:nvPr/>
            </p:nvSpPr>
            <p:spPr bwMode="auto">
              <a:xfrm>
                <a:off x="776288" y="1670050"/>
                <a:ext cx="0" cy="1143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 name="Line 7">
                <a:extLst>
                  <a:ext uri="{FF2B5EF4-FFF2-40B4-BE49-F238E27FC236}">
                    <a16:creationId xmlns:a16="http://schemas.microsoft.com/office/drawing/2014/main" id="{565BAB52-EA1E-477F-8905-0E64A8FA0D83}"/>
                  </a:ext>
                </a:extLst>
              </p:cNvPr>
              <p:cNvSpPr>
                <a:spLocks noChangeShapeType="1"/>
              </p:cNvSpPr>
              <p:nvPr/>
            </p:nvSpPr>
            <p:spPr bwMode="auto">
              <a:xfrm>
                <a:off x="1033463" y="1670050"/>
                <a:ext cx="0" cy="1143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 name="Line 8">
                <a:extLst>
                  <a:ext uri="{FF2B5EF4-FFF2-40B4-BE49-F238E27FC236}">
                    <a16:creationId xmlns:a16="http://schemas.microsoft.com/office/drawing/2014/main" id="{8C88B650-D50F-4430-AFCE-33714898168F}"/>
                  </a:ext>
                </a:extLst>
              </p:cNvPr>
              <p:cNvSpPr>
                <a:spLocks noChangeShapeType="1"/>
              </p:cNvSpPr>
              <p:nvPr/>
            </p:nvSpPr>
            <p:spPr bwMode="auto">
              <a:xfrm>
                <a:off x="687388" y="1855788"/>
                <a:ext cx="438150" cy="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11" name="Group 10">
            <a:extLst>
              <a:ext uri="{FF2B5EF4-FFF2-40B4-BE49-F238E27FC236}">
                <a16:creationId xmlns:a16="http://schemas.microsoft.com/office/drawing/2014/main" id="{1ADD7E96-4441-4B18-8B33-4E6CAB9E198B}"/>
              </a:ext>
            </a:extLst>
          </p:cNvPr>
          <p:cNvGrpSpPr/>
          <p:nvPr/>
        </p:nvGrpSpPr>
        <p:grpSpPr>
          <a:xfrm>
            <a:off x="7103342" y="2288805"/>
            <a:ext cx="650530" cy="650530"/>
            <a:chOff x="7245779" y="2334204"/>
            <a:chExt cx="663574" cy="663574"/>
          </a:xfrm>
        </p:grpSpPr>
        <p:sp>
          <p:nvSpPr>
            <p:cNvPr id="12" name="Oval 11">
              <a:extLst>
                <a:ext uri="{FF2B5EF4-FFF2-40B4-BE49-F238E27FC236}">
                  <a16:creationId xmlns:a16="http://schemas.microsoft.com/office/drawing/2014/main" id="{56354680-8AB6-4592-A189-D03313D1E6E7}"/>
                </a:ext>
              </a:extLst>
            </p:cNvPr>
            <p:cNvSpPr/>
            <p:nvPr/>
          </p:nvSpPr>
          <p:spPr bwMode="auto">
            <a:xfrm rot="16200000">
              <a:off x="7245779" y="2334204"/>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37" name="Group 36">
              <a:extLst>
                <a:ext uri="{FF2B5EF4-FFF2-40B4-BE49-F238E27FC236}">
                  <a16:creationId xmlns:a16="http://schemas.microsoft.com/office/drawing/2014/main" id="{D4AA54B7-900A-40EA-9A7E-B5923149F67F}"/>
                </a:ext>
              </a:extLst>
            </p:cNvPr>
            <p:cNvGrpSpPr/>
            <p:nvPr/>
          </p:nvGrpSpPr>
          <p:grpSpPr>
            <a:xfrm>
              <a:off x="7402560" y="2527553"/>
              <a:ext cx="350012" cy="276875"/>
              <a:chOff x="629049" y="3399674"/>
              <a:chExt cx="505618" cy="399966"/>
            </a:xfrm>
          </p:grpSpPr>
          <p:sp>
            <p:nvSpPr>
              <p:cNvPr id="17" name="Freeform 12">
                <a:extLst>
                  <a:ext uri="{FF2B5EF4-FFF2-40B4-BE49-F238E27FC236}">
                    <a16:creationId xmlns:a16="http://schemas.microsoft.com/office/drawing/2014/main" id="{5D6C4900-B6EB-4FD7-8B59-250CCF979A44}"/>
                  </a:ext>
                </a:extLst>
              </p:cNvPr>
              <p:cNvSpPr>
                <a:spLocks/>
              </p:cNvSpPr>
              <p:nvPr/>
            </p:nvSpPr>
            <p:spPr bwMode="auto">
              <a:xfrm>
                <a:off x="629049" y="3399674"/>
                <a:ext cx="505618" cy="399966"/>
              </a:xfrm>
              <a:custGeom>
                <a:avLst/>
                <a:gdLst>
                  <a:gd name="T0" fmla="*/ 172 w 187"/>
                  <a:gd name="T1" fmla="*/ 147 h 147"/>
                  <a:gd name="T2" fmla="*/ 15 w 187"/>
                  <a:gd name="T3" fmla="*/ 147 h 147"/>
                  <a:gd name="T4" fmla="*/ 0 w 187"/>
                  <a:gd name="T5" fmla="*/ 132 h 147"/>
                  <a:gd name="T6" fmla="*/ 0 w 187"/>
                  <a:gd name="T7" fmla="*/ 16 h 147"/>
                  <a:gd name="T8" fmla="*/ 15 w 187"/>
                  <a:gd name="T9" fmla="*/ 0 h 147"/>
                  <a:gd name="T10" fmla="*/ 172 w 187"/>
                  <a:gd name="T11" fmla="*/ 0 h 147"/>
                  <a:gd name="T12" fmla="*/ 187 w 187"/>
                  <a:gd name="T13" fmla="*/ 16 h 147"/>
                  <a:gd name="T14" fmla="*/ 187 w 187"/>
                  <a:gd name="T15" fmla="*/ 132 h 147"/>
                  <a:gd name="T16" fmla="*/ 172 w 187"/>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47">
                    <a:moveTo>
                      <a:pt x="172" y="147"/>
                    </a:moveTo>
                    <a:cubicBezTo>
                      <a:pt x="15" y="147"/>
                      <a:pt x="15" y="147"/>
                      <a:pt x="15" y="147"/>
                    </a:cubicBezTo>
                    <a:cubicBezTo>
                      <a:pt x="7" y="147"/>
                      <a:pt x="0" y="141"/>
                      <a:pt x="0" y="132"/>
                    </a:cubicBezTo>
                    <a:cubicBezTo>
                      <a:pt x="0" y="16"/>
                      <a:pt x="0" y="16"/>
                      <a:pt x="0" y="16"/>
                    </a:cubicBezTo>
                    <a:cubicBezTo>
                      <a:pt x="0" y="7"/>
                      <a:pt x="7" y="0"/>
                      <a:pt x="15" y="0"/>
                    </a:cubicBezTo>
                    <a:cubicBezTo>
                      <a:pt x="172" y="0"/>
                      <a:pt x="172" y="0"/>
                      <a:pt x="172" y="0"/>
                    </a:cubicBezTo>
                    <a:cubicBezTo>
                      <a:pt x="180" y="0"/>
                      <a:pt x="187" y="7"/>
                      <a:pt x="187" y="16"/>
                    </a:cubicBezTo>
                    <a:cubicBezTo>
                      <a:pt x="187" y="132"/>
                      <a:pt x="187" y="132"/>
                      <a:pt x="187" y="132"/>
                    </a:cubicBezTo>
                    <a:cubicBezTo>
                      <a:pt x="187" y="141"/>
                      <a:pt x="180" y="147"/>
                      <a:pt x="172" y="147"/>
                    </a:cubicBezTo>
                    <a:close/>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 name="Freeform 14">
                <a:extLst>
                  <a:ext uri="{FF2B5EF4-FFF2-40B4-BE49-F238E27FC236}">
                    <a16:creationId xmlns:a16="http://schemas.microsoft.com/office/drawing/2014/main" id="{9465030D-7B08-4324-990D-276A632FBB31}"/>
                  </a:ext>
                </a:extLst>
              </p:cNvPr>
              <p:cNvSpPr>
                <a:spLocks/>
              </p:cNvSpPr>
              <p:nvPr/>
            </p:nvSpPr>
            <p:spPr bwMode="auto">
              <a:xfrm>
                <a:off x="696913" y="3535363"/>
                <a:ext cx="374650" cy="107950"/>
              </a:xfrm>
              <a:custGeom>
                <a:avLst/>
                <a:gdLst>
                  <a:gd name="T0" fmla="*/ 0 w 236"/>
                  <a:gd name="T1" fmla="*/ 50 h 68"/>
                  <a:gd name="T2" fmla="*/ 73 w 236"/>
                  <a:gd name="T3" fmla="*/ 50 h 68"/>
                  <a:gd name="T4" fmla="*/ 82 w 236"/>
                  <a:gd name="T5" fmla="*/ 40 h 68"/>
                  <a:gd name="T6" fmla="*/ 96 w 236"/>
                  <a:gd name="T7" fmla="*/ 68 h 68"/>
                  <a:gd name="T8" fmla="*/ 123 w 236"/>
                  <a:gd name="T9" fmla="*/ 0 h 68"/>
                  <a:gd name="T10" fmla="*/ 145 w 236"/>
                  <a:gd name="T11" fmla="*/ 68 h 68"/>
                  <a:gd name="T12" fmla="*/ 166 w 236"/>
                  <a:gd name="T13" fmla="*/ 40 h 68"/>
                  <a:gd name="T14" fmla="*/ 177 w 236"/>
                  <a:gd name="T15" fmla="*/ 50 h 68"/>
                  <a:gd name="T16" fmla="*/ 236 w 236"/>
                  <a:gd name="T17"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68">
                    <a:moveTo>
                      <a:pt x="0" y="50"/>
                    </a:moveTo>
                    <a:lnTo>
                      <a:pt x="73" y="50"/>
                    </a:lnTo>
                    <a:lnTo>
                      <a:pt x="82" y="40"/>
                    </a:lnTo>
                    <a:lnTo>
                      <a:pt x="96" y="68"/>
                    </a:lnTo>
                    <a:lnTo>
                      <a:pt x="123" y="0"/>
                    </a:lnTo>
                    <a:lnTo>
                      <a:pt x="145" y="68"/>
                    </a:lnTo>
                    <a:lnTo>
                      <a:pt x="166" y="40"/>
                    </a:lnTo>
                    <a:lnTo>
                      <a:pt x="177" y="50"/>
                    </a:lnTo>
                    <a:lnTo>
                      <a:pt x="236" y="50"/>
                    </a:ln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14" name="Group 13">
            <a:extLst>
              <a:ext uri="{FF2B5EF4-FFF2-40B4-BE49-F238E27FC236}">
                <a16:creationId xmlns:a16="http://schemas.microsoft.com/office/drawing/2014/main" id="{6D11389B-4514-48A9-90B2-EAD203125671}"/>
              </a:ext>
            </a:extLst>
          </p:cNvPr>
          <p:cNvGrpSpPr/>
          <p:nvPr/>
        </p:nvGrpSpPr>
        <p:grpSpPr>
          <a:xfrm>
            <a:off x="9768553" y="2288805"/>
            <a:ext cx="650530" cy="650530"/>
            <a:chOff x="9964433" y="2334204"/>
            <a:chExt cx="663574" cy="663574"/>
          </a:xfrm>
        </p:grpSpPr>
        <p:sp>
          <p:nvSpPr>
            <p:cNvPr id="13" name="Oval 12">
              <a:extLst>
                <a:ext uri="{FF2B5EF4-FFF2-40B4-BE49-F238E27FC236}">
                  <a16:creationId xmlns:a16="http://schemas.microsoft.com/office/drawing/2014/main" id="{A17B5E94-1806-40BF-B52C-648571C6E591}"/>
                </a:ext>
              </a:extLst>
            </p:cNvPr>
            <p:cNvSpPr/>
            <p:nvPr/>
          </p:nvSpPr>
          <p:spPr bwMode="auto">
            <a:xfrm rot="16200000">
              <a:off x="9964433" y="2334204"/>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51" name="Group 50">
              <a:extLst>
                <a:ext uri="{FF2B5EF4-FFF2-40B4-BE49-F238E27FC236}">
                  <a16:creationId xmlns:a16="http://schemas.microsoft.com/office/drawing/2014/main" id="{50BAC7A7-8CAA-49C5-8098-D6DA5CF9A281}"/>
                </a:ext>
              </a:extLst>
            </p:cNvPr>
            <p:cNvGrpSpPr/>
            <p:nvPr/>
          </p:nvGrpSpPr>
          <p:grpSpPr>
            <a:xfrm>
              <a:off x="10105421" y="2524823"/>
              <a:ext cx="381597" cy="282336"/>
              <a:chOff x="791765" y="3814239"/>
              <a:chExt cx="308968" cy="228600"/>
            </a:xfrm>
          </p:grpSpPr>
          <p:sp>
            <p:nvSpPr>
              <p:cNvPr id="44" name="Rectangle: Rounded Corners 43">
                <a:extLst>
                  <a:ext uri="{FF2B5EF4-FFF2-40B4-BE49-F238E27FC236}">
                    <a16:creationId xmlns:a16="http://schemas.microsoft.com/office/drawing/2014/main" id="{BBAA0A7E-5A80-4411-9049-63D9C1F5204D}"/>
                  </a:ext>
                </a:extLst>
              </p:cNvPr>
              <p:cNvSpPr/>
              <p:nvPr/>
            </p:nvSpPr>
            <p:spPr bwMode="auto">
              <a:xfrm>
                <a:off x="894755" y="3814239"/>
                <a:ext cx="205978" cy="152400"/>
              </a:xfrm>
              <a:prstGeom prst="roundRect">
                <a:avLst>
                  <a:gd name="adj" fmla="val 8724"/>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Rectangle: Rounded Corners 46">
                <a:extLst>
                  <a:ext uri="{FF2B5EF4-FFF2-40B4-BE49-F238E27FC236}">
                    <a16:creationId xmlns:a16="http://schemas.microsoft.com/office/drawing/2014/main" id="{D110A79B-AC85-42DD-ACE2-D64AF46AA43E}"/>
                  </a:ext>
                </a:extLst>
              </p:cNvPr>
              <p:cNvSpPr/>
              <p:nvPr/>
            </p:nvSpPr>
            <p:spPr bwMode="auto">
              <a:xfrm>
                <a:off x="791765" y="3890439"/>
                <a:ext cx="205978" cy="152400"/>
              </a:xfrm>
              <a:prstGeom prst="roundRect">
                <a:avLst>
                  <a:gd name="adj" fmla="val 8724"/>
                </a:avLst>
              </a:prstGeom>
              <a:no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8" name="Group 17">
            <a:extLst>
              <a:ext uri="{FF2B5EF4-FFF2-40B4-BE49-F238E27FC236}">
                <a16:creationId xmlns:a16="http://schemas.microsoft.com/office/drawing/2014/main" id="{1111FE9F-C538-4127-BD96-B49836A7BE4E}"/>
              </a:ext>
            </a:extLst>
          </p:cNvPr>
          <p:cNvGrpSpPr/>
          <p:nvPr/>
        </p:nvGrpSpPr>
        <p:grpSpPr>
          <a:xfrm>
            <a:off x="1772918" y="4333863"/>
            <a:ext cx="650530" cy="650530"/>
            <a:chOff x="1808468" y="4420270"/>
            <a:chExt cx="663574" cy="663574"/>
          </a:xfrm>
        </p:grpSpPr>
        <p:sp>
          <p:nvSpPr>
            <p:cNvPr id="32" name="Oval 31">
              <a:extLst>
                <a:ext uri="{FF2B5EF4-FFF2-40B4-BE49-F238E27FC236}">
                  <a16:creationId xmlns:a16="http://schemas.microsoft.com/office/drawing/2014/main" id="{F1F7C31C-7070-46DB-8F66-D92F2F8BB1C4}"/>
                </a:ext>
              </a:extLst>
            </p:cNvPr>
            <p:cNvSpPr/>
            <p:nvPr/>
          </p:nvSpPr>
          <p:spPr bwMode="auto">
            <a:xfrm rot="16200000">
              <a:off x="1808468" y="4420270"/>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60" name="Group 59">
              <a:extLst>
                <a:ext uri="{FF2B5EF4-FFF2-40B4-BE49-F238E27FC236}">
                  <a16:creationId xmlns:a16="http://schemas.microsoft.com/office/drawing/2014/main" id="{63E5FC84-07C2-4CF2-BF7C-603470124FB0}"/>
                </a:ext>
              </a:extLst>
            </p:cNvPr>
            <p:cNvGrpSpPr/>
            <p:nvPr/>
          </p:nvGrpSpPr>
          <p:grpSpPr>
            <a:xfrm>
              <a:off x="1991229" y="4600527"/>
              <a:ext cx="311675" cy="303058"/>
              <a:chOff x="3287713" y="3454400"/>
              <a:chExt cx="344488" cy="334963"/>
            </a:xfrm>
          </p:grpSpPr>
          <p:sp>
            <p:nvSpPr>
              <p:cNvPr id="61" name="Freeform 34">
                <a:extLst>
                  <a:ext uri="{FF2B5EF4-FFF2-40B4-BE49-F238E27FC236}">
                    <a16:creationId xmlns:a16="http://schemas.microsoft.com/office/drawing/2014/main" id="{DE79610B-7755-4F88-A717-9E31E4DFB606}"/>
                  </a:ext>
                </a:extLst>
              </p:cNvPr>
              <p:cNvSpPr>
                <a:spLocks/>
              </p:cNvSpPr>
              <p:nvPr/>
            </p:nvSpPr>
            <p:spPr bwMode="auto">
              <a:xfrm>
                <a:off x="3373438" y="3544888"/>
                <a:ext cx="158750" cy="158750"/>
              </a:xfrm>
              <a:custGeom>
                <a:avLst/>
                <a:gdLst>
                  <a:gd name="T0" fmla="*/ 100 w 100"/>
                  <a:gd name="T1" fmla="*/ 100 h 100"/>
                  <a:gd name="T2" fmla="*/ 100 w 100"/>
                  <a:gd name="T3" fmla="*/ 0 h 100"/>
                  <a:gd name="T4" fmla="*/ 0 w 100"/>
                  <a:gd name="T5" fmla="*/ 0 h 100"/>
                </a:gdLst>
                <a:ahLst/>
                <a:cxnLst>
                  <a:cxn ang="0">
                    <a:pos x="T0" y="T1"/>
                  </a:cxn>
                  <a:cxn ang="0">
                    <a:pos x="T2" y="T3"/>
                  </a:cxn>
                  <a:cxn ang="0">
                    <a:pos x="T4" y="T5"/>
                  </a:cxn>
                </a:cxnLst>
                <a:rect l="0" t="0" r="r" b="b"/>
                <a:pathLst>
                  <a:path w="100" h="100">
                    <a:moveTo>
                      <a:pt x="100" y="100"/>
                    </a:moveTo>
                    <a:lnTo>
                      <a:pt x="100" y="0"/>
                    </a:lnTo>
                    <a:lnTo>
                      <a:pt x="0" y="0"/>
                    </a:ln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2" name="Freeform 35">
                <a:extLst>
                  <a:ext uri="{FF2B5EF4-FFF2-40B4-BE49-F238E27FC236}">
                    <a16:creationId xmlns:a16="http://schemas.microsoft.com/office/drawing/2014/main" id="{8D02AC7E-292E-4C72-A98D-C8F86A41D903}"/>
                  </a:ext>
                </a:extLst>
              </p:cNvPr>
              <p:cNvSpPr>
                <a:spLocks/>
              </p:cNvSpPr>
              <p:nvPr/>
            </p:nvSpPr>
            <p:spPr bwMode="auto">
              <a:xfrm>
                <a:off x="3298826" y="3454400"/>
                <a:ext cx="333375" cy="325438"/>
              </a:xfrm>
              <a:custGeom>
                <a:avLst/>
                <a:gdLst>
                  <a:gd name="T0" fmla="*/ 28 w 116"/>
                  <a:gd name="T1" fmla="*/ 114 h 114"/>
                  <a:gd name="T2" fmla="*/ 111 w 116"/>
                  <a:gd name="T3" fmla="*/ 114 h 114"/>
                  <a:gd name="T4" fmla="*/ 116 w 116"/>
                  <a:gd name="T5" fmla="*/ 110 h 114"/>
                  <a:gd name="T6" fmla="*/ 116 w 116"/>
                  <a:gd name="T7" fmla="*/ 4 h 114"/>
                  <a:gd name="T8" fmla="*/ 111 w 116"/>
                  <a:gd name="T9" fmla="*/ 0 h 114"/>
                  <a:gd name="T10" fmla="*/ 5 w 116"/>
                  <a:gd name="T11" fmla="*/ 0 h 114"/>
                  <a:gd name="T12" fmla="*/ 0 w 116"/>
                  <a:gd name="T13" fmla="*/ 4 h 114"/>
                  <a:gd name="T14" fmla="*/ 0 w 116"/>
                  <a:gd name="T15" fmla="*/ 87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14">
                    <a:moveTo>
                      <a:pt x="28" y="114"/>
                    </a:moveTo>
                    <a:cubicBezTo>
                      <a:pt x="111" y="114"/>
                      <a:pt x="111" y="114"/>
                      <a:pt x="111" y="114"/>
                    </a:cubicBezTo>
                    <a:cubicBezTo>
                      <a:pt x="114" y="114"/>
                      <a:pt x="116" y="112"/>
                      <a:pt x="116" y="110"/>
                    </a:cubicBezTo>
                    <a:cubicBezTo>
                      <a:pt x="116" y="4"/>
                      <a:pt x="116" y="4"/>
                      <a:pt x="116" y="4"/>
                    </a:cubicBezTo>
                    <a:cubicBezTo>
                      <a:pt x="116" y="2"/>
                      <a:pt x="114" y="0"/>
                      <a:pt x="111" y="0"/>
                    </a:cubicBezTo>
                    <a:cubicBezTo>
                      <a:pt x="5" y="0"/>
                      <a:pt x="5" y="0"/>
                      <a:pt x="5" y="0"/>
                    </a:cubicBezTo>
                    <a:cubicBezTo>
                      <a:pt x="2" y="0"/>
                      <a:pt x="0" y="2"/>
                      <a:pt x="0" y="4"/>
                    </a:cubicBezTo>
                    <a:cubicBezTo>
                      <a:pt x="0" y="87"/>
                      <a:pt x="0" y="87"/>
                      <a:pt x="0" y="87"/>
                    </a:cubicBez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3" name="Line 36">
                <a:extLst>
                  <a:ext uri="{FF2B5EF4-FFF2-40B4-BE49-F238E27FC236}">
                    <a16:creationId xmlns:a16="http://schemas.microsoft.com/office/drawing/2014/main" id="{27BEF296-6A20-4CD5-8198-09C3C26409F1}"/>
                  </a:ext>
                </a:extLst>
              </p:cNvPr>
              <p:cNvSpPr>
                <a:spLocks noChangeShapeType="1"/>
              </p:cNvSpPr>
              <p:nvPr/>
            </p:nvSpPr>
            <p:spPr bwMode="auto">
              <a:xfrm flipH="1">
                <a:off x="3287713" y="3544888"/>
                <a:ext cx="244475" cy="244475"/>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35" name="Group 34">
            <a:extLst>
              <a:ext uri="{FF2B5EF4-FFF2-40B4-BE49-F238E27FC236}">
                <a16:creationId xmlns:a16="http://schemas.microsoft.com/office/drawing/2014/main" id="{3B3E9A2E-2983-45DC-83FC-9E64C93397E3}"/>
              </a:ext>
            </a:extLst>
          </p:cNvPr>
          <p:cNvGrpSpPr/>
          <p:nvPr/>
        </p:nvGrpSpPr>
        <p:grpSpPr>
          <a:xfrm>
            <a:off x="4438130" y="4333863"/>
            <a:ext cx="650530" cy="650530"/>
            <a:chOff x="4527124" y="4420270"/>
            <a:chExt cx="663574" cy="663574"/>
          </a:xfrm>
        </p:grpSpPr>
        <p:sp>
          <p:nvSpPr>
            <p:cNvPr id="27" name="Oval 26">
              <a:extLst>
                <a:ext uri="{FF2B5EF4-FFF2-40B4-BE49-F238E27FC236}">
                  <a16:creationId xmlns:a16="http://schemas.microsoft.com/office/drawing/2014/main" id="{0D14117C-83E6-4B25-90C6-0F8DF14DB159}"/>
                </a:ext>
              </a:extLst>
            </p:cNvPr>
            <p:cNvSpPr/>
            <p:nvPr/>
          </p:nvSpPr>
          <p:spPr bwMode="auto">
            <a:xfrm rot="16200000">
              <a:off x="4527124" y="4420270"/>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78" name="Group 77">
              <a:extLst>
                <a:ext uri="{FF2B5EF4-FFF2-40B4-BE49-F238E27FC236}">
                  <a16:creationId xmlns:a16="http://schemas.microsoft.com/office/drawing/2014/main" id="{442B04EE-5040-4092-9324-AA011697FB0E}"/>
                </a:ext>
              </a:extLst>
            </p:cNvPr>
            <p:cNvGrpSpPr/>
            <p:nvPr/>
          </p:nvGrpSpPr>
          <p:grpSpPr>
            <a:xfrm>
              <a:off x="4662517" y="4590639"/>
              <a:ext cx="392768" cy="322891"/>
              <a:chOff x="5048251" y="6030913"/>
              <a:chExt cx="523875" cy="434976"/>
            </a:xfrm>
          </p:grpSpPr>
          <p:sp>
            <p:nvSpPr>
              <p:cNvPr id="65" name="Oval 18">
                <a:extLst>
                  <a:ext uri="{FF2B5EF4-FFF2-40B4-BE49-F238E27FC236}">
                    <a16:creationId xmlns:a16="http://schemas.microsoft.com/office/drawing/2014/main" id="{995BEDB4-28B8-4A83-835A-5031C85A04F7}"/>
                  </a:ext>
                </a:extLst>
              </p:cNvPr>
              <p:cNvSpPr>
                <a:spLocks noChangeArrowheads="1"/>
              </p:cNvSpPr>
              <p:nvPr/>
            </p:nvSpPr>
            <p:spPr bwMode="auto">
              <a:xfrm>
                <a:off x="5313363" y="6213476"/>
                <a:ext cx="76200" cy="73025"/>
              </a:xfrm>
              <a:prstGeom prst="ellipse">
                <a:avLst/>
              </a:pr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6" name="Oval 19">
                <a:extLst>
                  <a:ext uri="{FF2B5EF4-FFF2-40B4-BE49-F238E27FC236}">
                    <a16:creationId xmlns:a16="http://schemas.microsoft.com/office/drawing/2014/main" id="{18DBFD95-F7A9-4238-8C9F-895F28ED64C8}"/>
                  </a:ext>
                </a:extLst>
              </p:cNvPr>
              <p:cNvSpPr>
                <a:spLocks noChangeArrowheads="1"/>
              </p:cNvSpPr>
              <p:nvPr/>
            </p:nvSpPr>
            <p:spPr bwMode="auto">
              <a:xfrm>
                <a:off x="5497513" y="6213476"/>
                <a:ext cx="74613" cy="73025"/>
              </a:xfrm>
              <a:prstGeom prst="ellipse">
                <a:avLst/>
              </a:pr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7" name="Oval 20">
                <a:extLst>
                  <a:ext uri="{FF2B5EF4-FFF2-40B4-BE49-F238E27FC236}">
                    <a16:creationId xmlns:a16="http://schemas.microsoft.com/office/drawing/2014/main" id="{3946CBCF-524C-48F0-AEEF-16BB7BF7BCAB}"/>
                  </a:ext>
                </a:extLst>
              </p:cNvPr>
              <p:cNvSpPr>
                <a:spLocks noChangeArrowheads="1"/>
              </p:cNvSpPr>
              <p:nvPr/>
            </p:nvSpPr>
            <p:spPr bwMode="auto">
              <a:xfrm>
                <a:off x="5048251" y="6213476"/>
                <a:ext cx="74613" cy="73025"/>
              </a:xfrm>
              <a:prstGeom prst="ellipse">
                <a:avLst/>
              </a:pr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8" name="Line 21">
                <a:extLst>
                  <a:ext uri="{FF2B5EF4-FFF2-40B4-BE49-F238E27FC236}">
                    <a16:creationId xmlns:a16="http://schemas.microsoft.com/office/drawing/2014/main" id="{FDE0A68D-FF6F-4B52-93D1-A6F4892EE49D}"/>
                  </a:ext>
                </a:extLst>
              </p:cNvPr>
              <p:cNvSpPr>
                <a:spLocks noChangeShapeType="1"/>
              </p:cNvSpPr>
              <p:nvPr/>
            </p:nvSpPr>
            <p:spPr bwMode="auto">
              <a:xfrm flipH="1">
                <a:off x="5389563" y="6249988"/>
                <a:ext cx="107950" cy="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9" name="Line 22">
                <a:extLst>
                  <a:ext uri="{FF2B5EF4-FFF2-40B4-BE49-F238E27FC236}">
                    <a16:creationId xmlns:a16="http://schemas.microsoft.com/office/drawing/2014/main" id="{2C8E0C91-4BB2-4007-B923-2D8EB0A0158B}"/>
                  </a:ext>
                </a:extLst>
              </p:cNvPr>
              <p:cNvSpPr>
                <a:spLocks noChangeShapeType="1"/>
              </p:cNvSpPr>
              <p:nvPr/>
            </p:nvSpPr>
            <p:spPr bwMode="auto">
              <a:xfrm flipH="1">
                <a:off x="5122863" y="6249988"/>
                <a:ext cx="190500" cy="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0" name="Freeform 23">
                <a:extLst>
                  <a:ext uri="{FF2B5EF4-FFF2-40B4-BE49-F238E27FC236}">
                    <a16:creationId xmlns:a16="http://schemas.microsoft.com/office/drawing/2014/main" id="{028889CD-603E-41CF-AD4C-23689C29E2EA}"/>
                  </a:ext>
                </a:extLst>
              </p:cNvPr>
              <p:cNvSpPr>
                <a:spLocks/>
              </p:cNvSpPr>
              <p:nvPr/>
            </p:nvSpPr>
            <p:spPr bwMode="auto">
              <a:xfrm>
                <a:off x="5426076" y="6338888"/>
                <a:ext cx="85725" cy="87313"/>
              </a:xfrm>
              <a:custGeom>
                <a:avLst/>
                <a:gdLst>
                  <a:gd name="T0" fmla="*/ 4 w 30"/>
                  <a:gd name="T1" fmla="*/ 22 h 31"/>
                  <a:gd name="T2" fmla="*/ 8 w 30"/>
                  <a:gd name="T3" fmla="*/ 4 h 31"/>
                  <a:gd name="T4" fmla="*/ 27 w 30"/>
                  <a:gd name="T5" fmla="*/ 9 h 31"/>
                  <a:gd name="T6" fmla="*/ 22 w 30"/>
                  <a:gd name="T7" fmla="*/ 27 h 31"/>
                  <a:gd name="T8" fmla="*/ 4 w 30"/>
                  <a:gd name="T9" fmla="*/ 22 h 31"/>
                </a:gdLst>
                <a:ahLst/>
                <a:cxnLst>
                  <a:cxn ang="0">
                    <a:pos x="T0" y="T1"/>
                  </a:cxn>
                  <a:cxn ang="0">
                    <a:pos x="T2" y="T3"/>
                  </a:cxn>
                  <a:cxn ang="0">
                    <a:pos x="T4" y="T5"/>
                  </a:cxn>
                  <a:cxn ang="0">
                    <a:pos x="T6" y="T7"/>
                  </a:cxn>
                  <a:cxn ang="0">
                    <a:pos x="T8" y="T9"/>
                  </a:cxn>
                </a:cxnLst>
                <a:rect l="0" t="0" r="r" b="b"/>
                <a:pathLst>
                  <a:path w="30" h="31">
                    <a:moveTo>
                      <a:pt x="4" y="22"/>
                    </a:moveTo>
                    <a:cubicBezTo>
                      <a:pt x="0" y="16"/>
                      <a:pt x="2" y="8"/>
                      <a:pt x="8" y="4"/>
                    </a:cubicBezTo>
                    <a:cubicBezTo>
                      <a:pt x="15" y="0"/>
                      <a:pt x="23" y="2"/>
                      <a:pt x="27" y="9"/>
                    </a:cubicBezTo>
                    <a:cubicBezTo>
                      <a:pt x="30" y="15"/>
                      <a:pt x="28" y="23"/>
                      <a:pt x="22" y="27"/>
                    </a:cubicBezTo>
                    <a:cubicBezTo>
                      <a:pt x="16" y="31"/>
                      <a:pt x="8" y="29"/>
                      <a:pt x="4" y="22"/>
                    </a:cubicBezTo>
                    <a:close/>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1" name="Freeform 24">
                <a:extLst>
                  <a:ext uri="{FF2B5EF4-FFF2-40B4-BE49-F238E27FC236}">
                    <a16:creationId xmlns:a16="http://schemas.microsoft.com/office/drawing/2014/main" id="{95833587-FBA6-4C57-A0DC-88662DFBA0DC}"/>
                  </a:ext>
                </a:extLst>
              </p:cNvPr>
              <p:cNvSpPr>
                <a:spLocks/>
              </p:cNvSpPr>
              <p:nvPr/>
            </p:nvSpPr>
            <p:spPr bwMode="auto">
              <a:xfrm>
                <a:off x="5162551" y="6381751"/>
                <a:ext cx="84138" cy="84138"/>
              </a:xfrm>
              <a:custGeom>
                <a:avLst/>
                <a:gdLst>
                  <a:gd name="T0" fmla="*/ 5 w 30"/>
                  <a:gd name="T1" fmla="*/ 6 h 30"/>
                  <a:gd name="T2" fmla="*/ 24 w 30"/>
                  <a:gd name="T3" fmla="*/ 5 h 30"/>
                  <a:gd name="T4" fmla="*/ 25 w 30"/>
                  <a:gd name="T5" fmla="*/ 24 h 30"/>
                  <a:gd name="T6" fmla="*/ 6 w 30"/>
                  <a:gd name="T7" fmla="*/ 25 h 30"/>
                  <a:gd name="T8" fmla="*/ 5 w 30"/>
                  <a:gd name="T9" fmla="*/ 6 h 30"/>
                </a:gdLst>
                <a:ahLst/>
                <a:cxnLst>
                  <a:cxn ang="0">
                    <a:pos x="T0" y="T1"/>
                  </a:cxn>
                  <a:cxn ang="0">
                    <a:pos x="T2" y="T3"/>
                  </a:cxn>
                  <a:cxn ang="0">
                    <a:pos x="T4" y="T5"/>
                  </a:cxn>
                  <a:cxn ang="0">
                    <a:pos x="T6" y="T7"/>
                  </a:cxn>
                  <a:cxn ang="0">
                    <a:pos x="T8" y="T9"/>
                  </a:cxn>
                </a:cxnLst>
                <a:rect l="0" t="0" r="r" b="b"/>
                <a:pathLst>
                  <a:path w="30" h="30">
                    <a:moveTo>
                      <a:pt x="5" y="6"/>
                    </a:moveTo>
                    <a:cubicBezTo>
                      <a:pt x="10" y="1"/>
                      <a:pt x="18" y="0"/>
                      <a:pt x="24" y="5"/>
                    </a:cubicBezTo>
                    <a:cubicBezTo>
                      <a:pt x="29" y="10"/>
                      <a:pt x="30" y="18"/>
                      <a:pt x="25" y="24"/>
                    </a:cubicBezTo>
                    <a:cubicBezTo>
                      <a:pt x="20" y="29"/>
                      <a:pt x="12" y="30"/>
                      <a:pt x="6" y="25"/>
                    </a:cubicBezTo>
                    <a:cubicBezTo>
                      <a:pt x="1" y="20"/>
                      <a:pt x="0" y="12"/>
                      <a:pt x="5" y="6"/>
                    </a:cubicBezTo>
                    <a:close/>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2" name="Freeform 25">
                <a:extLst>
                  <a:ext uri="{FF2B5EF4-FFF2-40B4-BE49-F238E27FC236}">
                    <a16:creationId xmlns:a16="http://schemas.microsoft.com/office/drawing/2014/main" id="{0A8F1C76-2815-4AB8-8BE4-B1427C766B4B}"/>
                  </a:ext>
                </a:extLst>
              </p:cNvPr>
              <p:cNvSpPr>
                <a:spLocks/>
              </p:cNvSpPr>
              <p:nvPr/>
            </p:nvSpPr>
            <p:spPr bwMode="auto">
              <a:xfrm>
                <a:off x="5426076" y="6067426"/>
                <a:ext cx="85725" cy="82550"/>
              </a:xfrm>
              <a:custGeom>
                <a:avLst/>
                <a:gdLst>
                  <a:gd name="T0" fmla="*/ 5 w 30"/>
                  <a:gd name="T1" fmla="*/ 6 h 29"/>
                  <a:gd name="T2" fmla="*/ 24 w 30"/>
                  <a:gd name="T3" fmla="*/ 5 h 29"/>
                  <a:gd name="T4" fmla="*/ 25 w 30"/>
                  <a:gd name="T5" fmla="*/ 23 h 29"/>
                  <a:gd name="T6" fmla="*/ 7 w 30"/>
                  <a:gd name="T7" fmla="*/ 25 h 29"/>
                  <a:gd name="T8" fmla="*/ 5 w 30"/>
                  <a:gd name="T9" fmla="*/ 6 h 29"/>
                </a:gdLst>
                <a:ahLst/>
                <a:cxnLst>
                  <a:cxn ang="0">
                    <a:pos x="T0" y="T1"/>
                  </a:cxn>
                  <a:cxn ang="0">
                    <a:pos x="T2" y="T3"/>
                  </a:cxn>
                  <a:cxn ang="0">
                    <a:pos x="T4" y="T5"/>
                  </a:cxn>
                  <a:cxn ang="0">
                    <a:pos x="T6" y="T7"/>
                  </a:cxn>
                  <a:cxn ang="0">
                    <a:pos x="T8" y="T9"/>
                  </a:cxn>
                </a:cxnLst>
                <a:rect l="0" t="0" r="r" b="b"/>
                <a:pathLst>
                  <a:path w="30" h="29">
                    <a:moveTo>
                      <a:pt x="5" y="6"/>
                    </a:moveTo>
                    <a:cubicBezTo>
                      <a:pt x="10" y="0"/>
                      <a:pt x="18" y="0"/>
                      <a:pt x="24" y="5"/>
                    </a:cubicBezTo>
                    <a:cubicBezTo>
                      <a:pt x="29" y="9"/>
                      <a:pt x="30" y="18"/>
                      <a:pt x="25" y="23"/>
                    </a:cubicBezTo>
                    <a:cubicBezTo>
                      <a:pt x="21" y="29"/>
                      <a:pt x="12" y="29"/>
                      <a:pt x="7" y="25"/>
                    </a:cubicBezTo>
                    <a:cubicBezTo>
                      <a:pt x="1" y="20"/>
                      <a:pt x="0" y="12"/>
                      <a:pt x="5" y="6"/>
                    </a:cubicBezTo>
                    <a:close/>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3" name="Line 26">
                <a:extLst>
                  <a:ext uri="{FF2B5EF4-FFF2-40B4-BE49-F238E27FC236}">
                    <a16:creationId xmlns:a16="http://schemas.microsoft.com/office/drawing/2014/main" id="{C308D3FE-2D15-405D-98C0-07D77BE38879}"/>
                  </a:ext>
                </a:extLst>
              </p:cNvPr>
              <p:cNvSpPr>
                <a:spLocks noChangeShapeType="1"/>
              </p:cNvSpPr>
              <p:nvPr/>
            </p:nvSpPr>
            <p:spPr bwMode="auto">
              <a:xfrm flipV="1">
                <a:off x="5230813" y="6281738"/>
                <a:ext cx="96838" cy="11430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4" name="Freeform 27">
                <a:extLst>
                  <a:ext uri="{FF2B5EF4-FFF2-40B4-BE49-F238E27FC236}">
                    <a16:creationId xmlns:a16="http://schemas.microsoft.com/office/drawing/2014/main" id="{0791D972-4C90-41F6-9D1A-275A7600D101}"/>
                  </a:ext>
                </a:extLst>
              </p:cNvPr>
              <p:cNvSpPr>
                <a:spLocks/>
              </p:cNvSpPr>
              <p:nvPr/>
            </p:nvSpPr>
            <p:spPr bwMode="auto">
              <a:xfrm>
                <a:off x="5162551" y="6030913"/>
                <a:ext cx="84138" cy="82550"/>
              </a:xfrm>
              <a:custGeom>
                <a:avLst/>
                <a:gdLst>
                  <a:gd name="T0" fmla="*/ 5 w 30"/>
                  <a:gd name="T1" fmla="*/ 23 h 29"/>
                  <a:gd name="T2" fmla="*/ 24 w 30"/>
                  <a:gd name="T3" fmla="*/ 25 h 29"/>
                  <a:gd name="T4" fmla="*/ 25 w 30"/>
                  <a:gd name="T5" fmla="*/ 6 h 29"/>
                  <a:gd name="T6" fmla="*/ 6 w 30"/>
                  <a:gd name="T7" fmla="*/ 4 h 29"/>
                  <a:gd name="T8" fmla="*/ 5 w 30"/>
                  <a:gd name="T9" fmla="*/ 23 h 29"/>
                </a:gdLst>
                <a:ahLst/>
                <a:cxnLst>
                  <a:cxn ang="0">
                    <a:pos x="T0" y="T1"/>
                  </a:cxn>
                  <a:cxn ang="0">
                    <a:pos x="T2" y="T3"/>
                  </a:cxn>
                  <a:cxn ang="0">
                    <a:pos x="T4" y="T5"/>
                  </a:cxn>
                  <a:cxn ang="0">
                    <a:pos x="T6" y="T7"/>
                  </a:cxn>
                  <a:cxn ang="0">
                    <a:pos x="T8" y="T9"/>
                  </a:cxn>
                </a:cxnLst>
                <a:rect l="0" t="0" r="r" b="b"/>
                <a:pathLst>
                  <a:path w="30" h="29">
                    <a:moveTo>
                      <a:pt x="5" y="23"/>
                    </a:moveTo>
                    <a:cubicBezTo>
                      <a:pt x="10" y="29"/>
                      <a:pt x="18" y="29"/>
                      <a:pt x="24" y="25"/>
                    </a:cubicBezTo>
                    <a:cubicBezTo>
                      <a:pt x="29" y="20"/>
                      <a:pt x="30" y="12"/>
                      <a:pt x="25" y="6"/>
                    </a:cubicBezTo>
                    <a:cubicBezTo>
                      <a:pt x="20" y="0"/>
                      <a:pt x="12" y="0"/>
                      <a:pt x="6" y="4"/>
                    </a:cubicBezTo>
                    <a:cubicBezTo>
                      <a:pt x="1" y="9"/>
                      <a:pt x="0" y="18"/>
                      <a:pt x="5" y="23"/>
                    </a:cubicBezTo>
                    <a:close/>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5" name="Line 28">
                <a:extLst>
                  <a:ext uri="{FF2B5EF4-FFF2-40B4-BE49-F238E27FC236}">
                    <a16:creationId xmlns:a16="http://schemas.microsoft.com/office/drawing/2014/main" id="{421C6D16-7C87-46A2-83EE-CA1D85E1F5F3}"/>
                  </a:ext>
                </a:extLst>
              </p:cNvPr>
              <p:cNvSpPr>
                <a:spLocks noChangeShapeType="1"/>
              </p:cNvSpPr>
              <p:nvPr/>
            </p:nvSpPr>
            <p:spPr bwMode="auto">
              <a:xfrm>
                <a:off x="5381626" y="6278563"/>
                <a:ext cx="61913" cy="7620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6" name="Line 29">
                <a:extLst>
                  <a:ext uri="{FF2B5EF4-FFF2-40B4-BE49-F238E27FC236}">
                    <a16:creationId xmlns:a16="http://schemas.microsoft.com/office/drawing/2014/main" id="{07476225-6029-49B9-BC9F-AEF0E9960B63}"/>
                  </a:ext>
                </a:extLst>
              </p:cNvPr>
              <p:cNvSpPr>
                <a:spLocks noChangeShapeType="1"/>
              </p:cNvSpPr>
              <p:nvPr/>
            </p:nvSpPr>
            <p:spPr bwMode="auto">
              <a:xfrm>
                <a:off x="5230813" y="6102351"/>
                <a:ext cx="96838" cy="115888"/>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7" name="Line 30">
                <a:extLst>
                  <a:ext uri="{FF2B5EF4-FFF2-40B4-BE49-F238E27FC236}">
                    <a16:creationId xmlns:a16="http://schemas.microsoft.com/office/drawing/2014/main" id="{D4F5DF33-2BFC-4A47-8701-C959187421E2}"/>
                  </a:ext>
                </a:extLst>
              </p:cNvPr>
              <p:cNvSpPr>
                <a:spLocks noChangeShapeType="1"/>
              </p:cNvSpPr>
              <p:nvPr/>
            </p:nvSpPr>
            <p:spPr bwMode="auto">
              <a:xfrm flipV="1">
                <a:off x="5378451" y="6138863"/>
                <a:ext cx="68263" cy="79375"/>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36" name="Group 35">
            <a:extLst>
              <a:ext uri="{FF2B5EF4-FFF2-40B4-BE49-F238E27FC236}">
                <a16:creationId xmlns:a16="http://schemas.microsoft.com/office/drawing/2014/main" id="{A16049C4-3AC1-4FA5-886C-75B1AA58354D}"/>
              </a:ext>
            </a:extLst>
          </p:cNvPr>
          <p:cNvGrpSpPr/>
          <p:nvPr/>
        </p:nvGrpSpPr>
        <p:grpSpPr>
          <a:xfrm>
            <a:off x="7103342" y="4333863"/>
            <a:ext cx="650530" cy="650530"/>
            <a:chOff x="7245779" y="4420270"/>
            <a:chExt cx="663574" cy="663574"/>
          </a:xfrm>
        </p:grpSpPr>
        <p:sp>
          <p:nvSpPr>
            <p:cNvPr id="25" name="Oval 24">
              <a:extLst>
                <a:ext uri="{FF2B5EF4-FFF2-40B4-BE49-F238E27FC236}">
                  <a16:creationId xmlns:a16="http://schemas.microsoft.com/office/drawing/2014/main" id="{792E54F4-3F5B-451E-BE63-9A5E7D521E83}"/>
                </a:ext>
              </a:extLst>
            </p:cNvPr>
            <p:cNvSpPr/>
            <p:nvPr/>
          </p:nvSpPr>
          <p:spPr bwMode="auto">
            <a:xfrm rot="16200000">
              <a:off x="7245779" y="4420270"/>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85" name="Group 84">
              <a:extLst>
                <a:ext uri="{FF2B5EF4-FFF2-40B4-BE49-F238E27FC236}">
                  <a16:creationId xmlns:a16="http://schemas.microsoft.com/office/drawing/2014/main" id="{CC0149FE-FF67-4B99-90A0-61EC8BA7ACD0}"/>
                </a:ext>
              </a:extLst>
            </p:cNvPr>
            <p:cNvGrpSpPr/>
            <p:nvPr/>
          </p:nvGrpSpPr>
          <p:grpSpPr>
            <a:xfrm>
              <a:off x="7400015" y="4574506"/>
              <a:ext cx="355101" cy="355101"/>
              <a:chOff x="5775325" y="6122988"/>
              <a:chExt cx="436563" cy="436563"/>
            </a:xfrm>
          </p:grpSpPr>
          <p:sp>
            <p:nvSpPr>
              <p:cNvPr id="82" name="Freeform 34">
                <a:extLst>
                  <a:ext uri="{FF2B5EF4-FFF2-40B4-BE49-F238E27FC236}">
                    <a16:creationId xmlns:a16="http://schemas.microsoft.com/office/drawing/2014/main" id="{C6C65524-CC17-4A05-86D8-B8C09A145324}"/>
                  </a:ext>
                </a:extLst>
              </p:cNvPr>
              <p:cNvSpPr>
                <a:spLocks/>
              </p:cNvSpPr>
              <p:nvPr/>
            </p:nvSpPr>
            <p:spPr bwMode="auto">
              <a:xfrm>
                <a:off x="5775325" y="6122988"/>
                <a:ext cx="239713" cy="239713"/>
              </a:xfrm>
              <a:custGeom>
                <a:avLst/>
                <a:gdLst>
                  <a:gd name="T0" fmla="*/ 69 w 84"/>
                  <a:gd name="T1" fmla="*/ 69 h 84"/>
                  <a:gd name="T2" fmla="*/ 15 w 84"/>
                  <a:gd name="T3" fmla="*/ 69 h 84"/>
                  <a:gd name="T4" fmla="*/ 15 w 84"/>
                  <a:gd name="T5" fmla="*/ 15 h 84"/>
                  <a:gd name="T6" fmla="*/ 69 w 84"/>
                  <a:gd name="T7" fmla="*/ 15 h 84"/>
                  <a:gd name="T8" fmla="*/ 69 w 84"/>
                  <a:gd name="T9" fmla="*/ 69 h 84"/>
                </a:gdLst>
                <a:ahLst/>
                <a:cxnLst>
                  <a:cxn ang="0">
                    <a:pos x="T0" y="T1"/>
                  </a:cxn>
                  <a:cxn ang="0">
                    <a:pos x="T2" y="T3"/>
                  </a:cxn>
                  <a:cxn ang="0">
                    <a:pos x="T4" y="T5"/>
                  </a:cxn>
                  <a:cxn ang="0">
                    <a:pos x="T6" y="T7"/>
                  </a:cxn>
                  <a:cxn ang="0">
                    <a:pos x="T8" y="T9"/>
                  </a:cxn>
                </a:cxnLst>
                <a:rect l="0" t="0" r="r" b="b"/>
                <a:pathLst>
                  <a:path w="84" h="84">
                    <a:moveTo>
                      <a:pt x="69" y="69"/>
                    </a:moveTo>
                    <a:cubicBezTo>
                      <a:pt x="54" y="84"/>
                      <a:pt x="30" y="84"/>
                      <a:pt x="15" y="69"/>
                    </a:cubicBezTo>
                    <a:cubicBezTo>
                      <a:pt x="0" y="54"/>
                      <a:pt x="0" y="30"/>
                      <a:pt x="15" y="15"/>
                    </a:cubicBezTo>
                    <a:cubicBezTo>
                      <a:pt x="30" y="0"/>
                      <a:pt x="54" y="0"/>
                      <a:pt x="69" y="15"/>
                    </a:cubicBezTo>
                    <a:cubicBezTo>
                      <a:pt x="84" y="30"/>
                      <a:pt x="84" y="54"/>
                      <a:pt x="69" y="69"/>
                    </a:cubicBez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3" name="Freeform 35">
                <a:extLst>
                  <a:ext uri="{FF2B5EF4-FFF2-40B4-BE49-F238E27FC236}">
                    <a16:creationId xmlns:a16="http://schemas.microsoft.com/office/drawing/2014/main" id="{40C05945-CBDF-4C50-B465-D8BF53740756}"/>
                  </a:ext>
                </a:extLst>
              </p:cNvPr>
              <p:cNvSpPr>
                <a:spLocks/>
              </p:cNvSpPr>
              <p:nvPr/>
            </p:nvSpPr>
            <p:spPr bwMode="auto">
              <a:xfrm>
                <a:off x="5992813" y="6338888"/>
                <a:ext cx="219075" cy="220663"/>
              </a:xfrm>
              <a:custGeom>
                <a:avLst/>
                <a:gdLst>
                  <a:gd name="T0" fmla="*/ 4 w 77"/>
                  <a:gd name="T1" fmla="*/ 17 h 77"/>
                  <a:gd name="T2" fmla="*/ 59 w 77"/>
                  <a:gd name="T3" fmla="*/ 73 h 77"/>
                  <a:gd name="T4" fmla="*/ 73 w 77"/>
                  <a:gd name="T5" fmla="*/ 73 h 77"/>
                  <a:gd name="T6" fmla="*/ 73 w 77"/>
                  <a:gd name="T7" fmla="*/ 73 h 77"/>
                  <a:gd name="T8" fmla="*/ 73 w 77"/>
                  <a:gd name="T9" fmla="*/ 59 h 77"/>
                  <a:gd name="T10" fmla="*/ 17 w 77"/>
                  <a:gd name="T11" fmla="*/ 4 h 77"/>
                  <a:gd name="T12" fmla="*/ 4 w 77"/>
                  <a:gd name="T13" fmla="*/ 4 h 77"/>
                  <a:gd name="T14" fmla="*/ 4 w 77"/>
                  <a:gd name="T15" fmla="*/ 4 h 77"/>
                  <a:gd name="T16" fmla="*/ 4 w 77"/>
                  <a:gd name="T17" fmla="*/ 1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7">
                    <a:moveTo>
                      <a:pt x="4" y="17"/>
                    </a:moveTo>
                    <a:cubicBezTo>
                      <a:pt x="59" y="73"/>
                      <a:pt x="59" y="73"/>
                      <a:pt x="59" y="73"/>
                    </a:cubicBezTo>
                    <a:cubicBezTo>
                      <a:pt x="63" y="77"/>
                      <a:pt x="69" y="77"/>
                      <a:pt x="73" y="73"/>
                    </a:cubicBezTo>
                    <a:cubicBezTo>
                      <a:pt x="73" y="73"/>
                      <a:pt x="73" y="73"/>
                      <a:pt x="73" y="73"/>
                    </a:cubicBezTo>
                    <a:cubicBezTo>
                      <a:pt x="77" y="69"/>
                      <a:pt x="77" y="63"/>
                      <a:pt x="73" y="59"/>
                    </a:cubicBezTo>
                    <a:cubicBezTo>
                      <a:pt x="17" y="4"/>
                      <a:pt x="17" y="4"/>
                      <a:pt x="17" y="4"/>
                    </a:cubicBezTo>
                    <a:cubicBezTo>
                      <a:pt x="14" y="0"/>
                      <a:pt x="7" y="0"/>
                      <a:pt x="4" y="4"/>
                    </a:cubicBezTo>
                    <a:cubicBezTo>
                      <a:pt x="4" y="4"/>
                      <a:pt x="4" y="4"/>
                      <a:pt x="4" y="4"/>
                    </a:cubicBezTo>
                    <a:cubicBezTo>
                      <a:pt x="0" y="7"/>
                      <a:pt x="0" y="14"/>
                      <a:pt x="4" y="17"/>
                    </a:cubicBez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4" name="Line 36">
                <a:extLst>
                  <a:ext uri="{FF2B5EF4-FFF2-40B4-BE49-F238E27FC236}">
                    <a16:creationId xmlns:a16="http://schemas.microsoft.com/office/drawing/2014/main" id="{51F0ADBE-E3F4-4AC9-8A9B-DE4B1E6FE75D}"/>
                  </a:ext>
                </a:extLst>
              </p:cNvPr>
              <p:cNvSpPr>
                <a:spLocks noChangeShapeType="1"/>
              </p:cNvSpPr>
              <p:nvPr/>
            </p:nvSpPr>
            <p:spPr bwMode="auto">
              <a:xfrm>
                <a:off x="5972175" y="6319838"/>
                <a:ext cx="31750" cy="3175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38" name="Group 37">
            <a:extLst>
              <a:ext uri="{FF2B5EF4-FFF2-40B4-BE49-F238E27FC236}">
                <a16:creationId xmlns:a16="http://schemas.microsoft.com/office/drawing/2014/main" id="{3D119E9C-1AF1-46B0-8658-2775B05B5BF8}"/>
              </a:ext>
            </a:extLst>
          </p:cNvPr>
          <p:cNvGrpSpPr/>
          <p:nvPr/>
        </p:nvGrpSpPr>
        <p:grpSpPr>
          <a:xfrm>
            <a:off x="9768553" y="4333863"/>
            <a:ext cx="650530" cy="650530"/>
            <a:chOff x="9964433" y="4420270"/>
            <a:chExt cx="663574" cy="663574"/>
          </a:xfrm>
        </p:grpSpPr>
        <p:sp>
          <p:nvSpPr>
            <p:cNvPr id="26" name="Oval 25">
              <a:extLst>
                <a:ext uri="{FF2B5EF4-FFF2-40B4-BE49-F238E27FC236}">
                  <a16:creationId xmlns:a16="http://schemas.microsoft.com/office/drawing/2014/main" id="{5C717866-FF71-4CD0-8F15-90840C259C0D}"/>
                </a:ext>
              </a:extLst>
            </p:cNvPr>
            <p:cNvSpPr/>
            <p:nvPr/>
          </p:nvSpPr>
          <p:spPr bwMode="auto">
            <a:xfrm rot="16200000">
              <a:off x="9964433" y="4420270"/>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95" name="Group 94">
              <a:extLst>
                <a:ext uri="{FF2B5EF4-FFF2-40B4-BE49-F238E27FC236}">
                  <a16:creationId xmlns:a16="http://schemas.microsoft.com/office/drawing/2014/main" id="{DCAB48A5-41DE-42DA-A46F-84B908D3225D}"/>
                </a:ext>
              </a:extLst>
            </p:cNvPr>
            <p:cNvGrpSpPr/>
            <p:nvPr/>
          </p:nvGrpSpPr>
          <p:grpSpPr>
            <a:xfrm>
              <a:off x="10109185" y="4604869"/>
              <a:ext cx="374079" cy="294377"/>
              <a:chOff x="6515100" y="6343650"/>
              <a:chExt cx="461963" cy="363537"/>
            </a:xfrm>
          </p:grpSpPr>
          <p:sp>
            <p:nvSpPr>
              <p:cNvPr id="89" name="Freeform 40">
                <a:extLst>
                  <a:ext uri="{FF2B5EF4-FFF2-40B4-BE49-F238E27FC236}">
                    <a16:creationId xmlns:a16="http://schemas.microsoft.com/office/drawing/2014/main" id="{82D27643-4334-475C-B880-1C41D2286159}"/>
                  </a:ext>
                </a:extLst>
              </p:cNvPr>
              <p:cNvSpPr>
                <a:spLocks/>
              </p:cNvSpPr>
              <p:nvPr/>
            </p:nvSpPr>
            <p:spPr bwMode="auto">
              <a:xfrm>
                <a:off x="6526213" y="6343650"/>
                <a:ext cx="450850" cy="363537"/>
              </a:xfrm>
              <a:custGeom>
                <a:avLst/>
                <a:gdLst>
                  <a:gd name="T0" fmla="*/ 155 w 158"/>
                  <a:gd name="T1" fmla="*/ 127 h 127"/>
                  <a:gd name="T2" fmla="*/ 4 w 158"/>
                  <a:gd name="T3" fmla="*/ 127 h 127"/>
                  <a:gd name="T4" fmla="*/ 0 w 158"/>
                  <a:gd name="T5" fmla="*/ 124 h 127"/>
                  <a:gd name="T6" fmla="*/ 0 w 158"/>
                  <a:gd name="T7" fmla="*/ 3 h 127"/>
                  <a:gd name="T8" fmla="*/ 4 w 158"/>
                  <a:gd name="T9" fmla="*/ 0 h 127"/>
                  <a:gd name="T10" fmla="*/ 155 w 158"/>
                  <a:gd name="T11" fmla="*/ 0 h 127"/>
                  <a:gd name="T12" fmla="*/ 158 w 158"/>
                  <a:gd name="T13" fmla="*/ 3 h 127"/>
                  <a:gd name="T14" fmla="*/ 158 w 158"/>
                  <a:gd name="T15" fmla="*/ 124 h 127"/>
                  <a:gd name="T16" fmla="*/ 155 w 158"/>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27">
                    <a:moveTo>
                      <a:pt x="155" y="127"/>
                    </a:moveTo>
                    <a:cubicBezTo>
                      <a:pt x="4" y="127"/>
                      <a:pt x="4" y="127"/>
                      <a:pt x="4" y="127"/>
                    </a:cubicBezTo>
                    <a:cubicBezTo>
                      <a:pt x="2" y="127"/>
                      <a:pt x="0" y="125"/>
                      <a:pt x="0" y="124"/>
                    </a:cubicBezTo>
                    <a:cubicBezTo>
                      <a:pt x="0" y="3"/>
                      <a:pt x="0" y="3"/>
                      <a:pt x="0" y="3"/>
                    </a:cubicBezTo>
                    <a:cubicBezTo>
                      <a:pt x="0" y="1"/>
                      <a:pt x="2" y="0"/>
                      <a:pt x="4" y="0"/>
                    </a:cubicBezTo>
                    <a:cubicBezTo>
                      <a:pt x="155" y="0"/>
                      <a:pt x="155" y="0"/>
                      <a:pt x="155" y="0"/>
                    </a:cubicBezTo>
                    <a:cubicBezTo>
                      <a:pt x="157" y="0"/>
                      <a:pt x="158" y="1"/>
                      <a:pt x="158" y="3"/>
                    </a:cubicBezTo>
                    <a:cubicBezTo>
                      <a:pt x="158" y="124"/>
                      <a:pt x="158" y="124"/>
                      <a:pt x="158" y="124"/>
                    </a:cubicBezTo>
                    <a:cubicBezTo>
                      <a:pt x="158" y="125"/>
                      <a:pt x="157" y="127"/>
                      <a:pt x="155" y="127"/>
                    </a:cubicBez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0" name="Line 41">
                <a:extLst>
                  <a:ext uri="{FF2B5EF4-FFF2-40B4-BE49-F238E27FC236}">
                    <a16:creationId xmlns:a16="http://schemas.microsoft.com/office/drawing/2014/main" id="{C5DD7E38-7B79-45C9-B4AB-6A9567C61351}"/>
                  </a:ext>
                </a:extLst>
              </p:cNvPr>
              <p:cNvSpPr>
                <a:spLocks noChangeShapeType="1"/>
              </p:cNvSpPr>
              <p:nvPr/>
            </p:nvSpPr>
            <p:spPr bwMode="auto">
              <a:xfrm>
                <a:off x="6529388" y="6435725"/>
                <a:ext cx="447675" cy="0"/>
              </a:xfrm>
              <a:prstGeom prst="line">
                <a:avLst/>
              </a:prstGeom>
              <a:noFill/>
              <a:ln w="28575" cap="rnd">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4" name="Line 45">
                <a:extLst>
                  <a:ext uri="{FF2B5EF4-FFF2-40B4-BE49-F238E27FC236}">
                    <a16:creationId xmlns:a16="http://schemas.microsoft.com/office/drawing/2014/main" id="{28D1F195-DFEA-4EDA-AB4E-8F5C2AD6C53E}"/>
                  </a:ext>
                </a:extLst>
              </p:cNvPr>
              <p:cNvSpPr>
                <a:spLocks noChangeShapeType="1"/>
              </p:cNvSpPr>
              <p:nvPr/>
            </p:nvSpPr>
            <p:spPr bwMode="auto">
              <a:xfrm>
                <a:off x="6515100" y="6503988"/>
                <a:ext cx="0" cy="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96" name="Group 95">
              <a:extLst>
                <a:ext uri="{FF2B5EF4-FFF2-40B4-BE49-F238E27FC236}">
                  <a16:creationId xmlns:a16="http://schemas.microsoft.com/office/drawing/2014/main" id="{BEE1A249-FB7D-427C-B9B6-728EB7AE300D}"/>
                </a:ext>
              </a:extLst>
            </p:cNvPr>
            <p:cNvGrpSpPr/>
            <p:nvPr/>
          </p:nvGrpSpPr>
          <p:grpSpPr>
            <a:xfrm flipV="1">
              <a:off x="10237557" y="4729950"/>
              <a:ext cx="117335" cy="109913"/>
              <a:chOff x="10860573" y="4995622"/>
              <a:chExt cx="119693" cy="151971"/>
            </a:xfrm>
          </p:grpSpPr>
          <p:sp>
            <p:nvSpPr>
              <p:cNvPr id="97" name="Line 7">
                <a:extLst>
                  <a:ext uri="{FF2B5EF4-FFF2-40B4-BE49-F238E27FC236}">
                    <a16:creationId xmlns:a16="http://schemas.microsoft.com/office/drawing/2014/main" id="{0EC21DE8-DDEE-4E16-9BEC-67803B7A8AE4}"/>
                  </a:ext>
                </a:extLst>
              </p:cNvPr>
              <p:cNvSpPr>
                <a:spLocks noChangeShapeType="1"/>
              </p:cNvSpPr>
              <p:nvPr/>
            </p:nvSpPr>
            <p:spPr bwMode="auto">
              <a:xfrm>
                <a:off x="10922437" y="4995622"/>
                <a:ext cx="0" cy="151971"/>
              </a:xfrm>
              <a:prstGeom prst="line">
                <a:avLst/>
              </a:prstGeom>
              <a:noFill/>
              <a:ln w="28575" cap="rnd">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8" name="Line 8">
                <a:extLst>
                  <a:ext uri="{FF2B5EF4-FFF2-40B4-BE49-F238E27FC236}">
                    <a16:creationId xmlns:a16="http://schemas.microsoft.com/office/drawing/2014/main" id="{26E340C5-6764-4F8B-8A1D-8B75A8281F73}"/>
                  </a:ext>
                </a:extLst>
              </p:cNvPr>
              <p:cNvSpPr>
                <a:spLocks noChangeShapeType="1"/>
              </p:cNvSpPr>
              <p:nvPr/>
            </p:nvSpPr>
            <p:spPr bwMode="auto">
              <a:xfrm>
                <a:off x="10860573" y="5089763"/>
                <a:ext cx="61864" cy="57830"/>
              </a:xfrm>
              <a:prstGeom prst="line">
                <a:avLst/>
              </a:prstGeom>
              <a:noFill/>
              <a:ln w="28575" cap="rnd">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9" name="Line 9">
                <a:extLst>
                  <a:ext uri="{FF2B5EF4-FFF2-40B4-BE49-F238E27FC236}">
                    <a16:creationId xmlns:a16="http://schemas.microsoft.com/office/drawing/2014/main" id="{92CD7234-50D8-4F09-ADE4-BE3A73F36DF3}"/>
                  </a:ext>
                </a:extLst>
              </p:cNvPr>
              <p:cNvSpPr>
                <a:spLocks noChangeShapeType="1"/>
              </p:cNvSpPr>
              <p:nvPr/>
            </p:nvSpPr>
            <p:spPr bwMode="auto">
              <a:xfrm flipH="1">
                <a:off x="10922437" y="5089763"/>
                <a:ext cx="57829" cy="57830"/>
              </a:xfrm>
              <a:prstGeom prst="line">
                <a:avLst/>
              </a:prstGeom>
              <a:noFill/>
              <a:ln w="28575" cap="rnd">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3" name="Group 2">
            <a:extLst>
              <a:ext uri="{FF2B5EF4-FFF2-40B4-BE49-F238E27FC236}">
                <a16:creationId xmlns:a16="http://schemas.microsoft.com/office/drawing/2014/main" id="{F571C4A2-1E64-42C8-96E8-B9971FCC912C}"/>
              </a:ext>
            </a:extLst>
          </p:cNvPr>
          <p:cNvGrpSpPr/>
          <p:nvPr/>
        </p:nvGrpSpPr>
        <p:grpSpPr>
          <a:xfrm>
            <a:off x="4438130" y="2288805"/>
            <a:ext cx="650530" cy="650530"/>
            <a:chOff x="4527124" y="2334204"/>
            <a:chExt cx="663574" cy="663574"/>
          </a:xfrm>
        </p:grpSpPr>
        <p:sp>
          <p:nvSpPr>
            <p:cNvPr id="15" name="Oval 14">
              <a:extLst>
                <a:ext uri="{FF2B5EF4-FFF2-40B4-BE49-F238E27FC236}">
                  <a16:creationId xmlns:a16="http://schemas.microsoft.com/office/drawing/2014/main" id="{E644952C-3770-482A-B6CF-0CB3C07D7DA4}"/>
                </a:ext>
              </a:extLst>
            </p:cNvPr>
            <p:cNvSpPr/>
            <p:nvPr/>
          </p:nvSpPr>
          <p:spPr bwMode="auto">
            <a:xfrm rot="16200000">
              <a:off x="4527124" y="2334204"/>
              <a:ext cx="663574" cy="663574"/>
            </a:xfrm>
            <a:prstGeom prst="ellipse">
              <a:avLst/>
            </a:prstGeom>
            <a:solidFill>
              <a:schemeClr val="bg1"/>
            </a:solidFill>
            <a:ln w="285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108" name="Group 107">
              <a:extLst>
                <a:ext uri="{FF2B5EF4-FFF2-40B4-BE49-F238E27FC236}">
                  <a16:creationId xmlns:a16="http://schemas.microsoft.com/office/drawing/2014/main" id="{B74A5924-FD6C-40C2-B7F0-9592C15A0635}"/>
                </a:ext>
              </a:extLst>
            </p:cNvPr>
            <p:cNvGrpSpPr/>
            <p:nvPr/>
          </p:nvGrpSpPr>
          <p:grpSpPr>
            <a:xfrm>
              <a:off x="4677196" y="2485020"/>
              <a:ext cx="363431" cy="361942"/>
              <a:chOff x="255588" y="3119438"/>
              <a:chExt cx="387350" cy="385763"/>
            </a:xfrm>
          </p:grpSpPr>
          <p:sp>
            <p:nvSpPr>
              <p:cNvPr id="103" name="Oval 49">
                <a:extLst>
                  <a:ext uri="{FF2B5EF4-FFF2-40B4-BE49-F238E27FC236}">
                    <a16:creationId xmlns:a16="http://schemas.microsoft.com/office/drawing/2014/main" id="{CBA9913B-C996-4ED4-AE22-6946FD06730B}"/>
                  </a:ext>
                </a:extLst>
              </p:cNvPr>
              <p:cNvSpPr>
                <a:spLocks noChangeArrowheads="1"/>
              </p:cNvSpPr>
              <p:nvPr/>
            </p:nvSpPr>
            <p:spPr bwMode="auto">
              <a:xfrm>
                <a:off x="255588" y="3119438"/>
                <a:ext cx="387350" cy="385763"/>
              </a:xfrm>
              <a:prstGeom prst="ellipse">
                <a:avLst/>
              </a:pr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4" name="Freeform 50">
                <a:extLst>
                  <a:ext uri="{FF2B5EF4-FFF2-40B4-BE49-F238E27FC236}">
                    <a16:creationId xmlns:a16="http://schemas.microsoft.com/office/drawing/2014/main" id="{C1ED9E15-E2C2-4A92-93CD-39AA2C7230F1}"/>
                  </a:ext>
                </a:extLst>
              </p:cNvPr>
              <p:cNvSpPr>
                <a:spLocks/>
              </p:cNvSpPr>
              <p:nvPr/>
            </p:nvSpPr>
            <p:spPr bwMode="auto">
              <a:xfrm>
                <a:off x="279400" y="3221038"/>
                <a:ext cx="265113" cy="258763"/>
              </a:xfrm>
              <a:custGeom>
                <a:avLst/>
                <a:gdLst>
                  <a:gd name="T0" fmla="*/ 93 w 93"/>
                  <a:gd name="T1" fmla="*/ 90 h 90"/>
                  <a:gd name="T2" fmla="*/ 86 w 93"/>
                  <a:gd name="T3" fmla="*/ 86 h 90"/>
                  <a:gd name="T4" fmla="*/ 86 w 93"/>
                  <a:gd name="T5" fmla="*/ 68 h 90"/>
                  <a:gd name="T6" fmla="*/ 87 w 93"/>
                  <a:gd name="T7" fmla="*/ 52 h 90"/>
                  <a:gd name="T8" fmla="*/ 82 w 93"/>
                  <a:gd name="T9" fmla="*/ 51 h 90"/>
                  <a:gd name="T10" fmla="*/ 72 w 93"/>
                  <a:gd name="T11" fmla="*/ 53 h 90"/>
                  <a:gd name="T12" fmla="*/ 61 w 93"/>
                  <a:gd name="T13" fmla="*/ 59 h 90"/>
                  <a:gd name="T14" fmla="*/ 55 w 93"/>
                  <a:gd name="T15" fmla="*/ 65 h 90"/>
                  <a:gd name="T16" fmla="*/ 47 w 93"/>
                  <a:gd name="T17" fmla="*/ 67 h 90"/>
                  <a:gd name="T18" fmla="*/ 37 w 93"/>
                  <a:gd name="T19" fmla="*/ 48 h 90"/>
                  <a:gd name="T20" fmla="*/ 38 w 93"/>
                  <a:gd name="T21" fmla="*/ 34 h 90"/>
                  <a:gd name="T22" fmla="*/ 38 w 93"/>
                  <a:gd name="T23" fmla="*/ 28 h 90"/>
                  <a:gd name="T24" fmla="*/ 33 w 93"/>
                  <a:gd name="T25" fmla="*/ 12 h 90"/>
                  <a:gd name="T26" fmla="*/ 33 w 93"/>
                  <a:gd name="T27" fmla="*/ 8 h 90"/>
                  <a:gd name="T28" fmla="*/ 5 w 93"/>
                  <a:gd name="T29" fmla="*/ 5 h 90"/>
                  <a:gd name="T30" fmla="*/ 0 w 93"/>
                  <a:gd name="T3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90">
                    <a:moveTo>
                      <a:pt x="93" y="90"/>
                    </a:moveTo>
                    <a:cubicBezTo>
                      <a:pt x="92" y="90"/>
                      <a:pt x="87" y="87"/>
                      <a:pt x="86" y="86"/>
                    </a:cubicBezTo>
                    <a:cubicBezTo>
                      <a:pt x="84" y="84"/>
                      <a:pt x="84" y="79"/>
                      <a:pt x="86" y="68"/>
                    </a:cubicBezTo>
                    <a:cubicBezTo>
                      <a:pt x="87" y="63"/>
                      <a:pt x="88" y="54"/>
                      <a:pt x="87" y="52"/>
                    </a:cubicBezTo>
                    <a:cubicBezTo>
                      <a:pt x="85" y="49"/>
                      <a:pt x="84" y="50"/>
                      <a:pt x="82" y="51"/>
                    </a:cubicBezTo>
                    <a:cubicBezTo>
                      <a:pt x="80" y="52"/>
                      <a:pt x="77" y="53"/>
                      <a:pt x="72" y="53"/>
                    </a:cubicBezTo>
                    <a:cubicBezTo>
                      <a:pt x="65" y="52"/>
                      <a:pt x="64" y="55"/>
                      <a:pt x="61" y="59"/>
                    </a:cubicBezTo>
                    <a:cubicBezTo>
                      <a:pt x="60" y="61"/>
                      <a:pt x="58" y="63"/>
                      <a:pt x="55" y="65"/>
                    </a:cubicBezTo>
                    <a:cubicBezTo>
                      <a:pt x="52" y="68"/>
                      <a:pt x="49" y="68"/>
                      <a:pt x="47" y="67"/>
                    </a:cubicBezTo>
                    <a:cubicBezTo>
                      <a:pt x="43" y="65"/>
                      <a:pt x="39" y="59"/>
                      <a:pt x="37" y="48"/>
                    </a:cubicBezTo>
                    <a:cubicBezTo>
                      <a:pt x="35" y="41"/>
                      <a:pt x="37" y="37"/>
                      <a:pt x="38" y="34"/>
                    </a:cubicBezTo>
                    <a:cubicBezTo>
                      <a:pt x="40" y="30"/>
                      <a:pt x="40" y="30"/>
                      <a:pt x="38" y="28"/>
                    </a:cubicBezTo>
                    <a:cubicBezTo>
                      <a:pt x="30" y="21"/>
                      <a:pt x="31" y="17"/>
                      <a:pt x="33" y="12"/>
                    </a:cubicBezTo>
                    <a:cubicBezTo>
                      <a:pt x="33" y="10"/>
                      <a:pt x="34" y="9"/>
                      <a:pt x="33" y="8"/>
                    </a:cubicBezTo>
                    <a:cubicBezTo>
                      <a:pt x="29" y="0"/>
                      <a:pt x="11" y="3"/>
                      <a:pt x="5" y="5"/>
                    </a:cubicBezTo>
                    <a:cubicBezTo>
                      <a:pt x="4" y="5"/>
                      <a:pt x="1" y="2"/>
                      <a:pt x="0" y="0"/>
                    </a:cubicBezTo>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5" name="Freeform 51">
                <a:extLst>
                  <a:ext uri="{FF2B5EF4-FFF2-40B4-BE49-F238E27FC236}">
                    <a16:creationId xmlns:a16="http://schemas.microsoft.com/office/drawing/2014/main" id="{C7B22FC3-159B-4A90-875E-BA438169149C}"/>
                  </a:ext>
                </a:extLst>
              </p:cNvPr>
              <p:cNvSpPr>
                <a:spLocks/>
              </p:cNvSpPr>
              <p:nvPr/>
            </p:nvSpPr>
            <p:spPr bwMode="auto">
              <a:xfrm>
                <a:off x="508000" y="3138488"/>
                <a:ext cx="106363" cy="114300"/>
              </a:xfrm>
              <a:custGeom>
                <a:avLst/>
                <a:gdLst>
                  <a:gd name="T0" fmla="*/ 37 w 37"/>
                  <a:gd name="T1" fmla="*/ 25 h 40"/>
                  <a:gd name="T2" fmla="*/ 26 w 37"/>
                  <a:gd name="T3" fmla="*/ 30 h 40"/>
                  <a:gd name="T4" fmla="*/ 20 w 37"/>
                  <a:gd name="T5" fmla="*/ 37 h 40"/>
                  <a:gd name="T6" fmla="*/ 12 w 37"/>
                  <a:gd name="T7" fmla="*/ 39 h 40"/>
                  <a:gd name="T8" fmla="*/ 1 w 37"/>
                  <a:gd name="T9" fmla="*/ 19 h 40"/>
                  <a:gd name="T10" fmla="*/ 3 w 37"/>
                  <a:gd name="T11" fmla="*/ 5 h 40"/>
                  <a:gd name="T12" fmla="*/ 3 w 3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7" h="40">
                    <a:moveTo>
                      <a:pt x="37" y="25"/>
                    </a:moveTo>
                    <a:cubicBezTo>
                      <a:pt x="30" y="24"/>
                      <a:pt x="28" y="26"/>
                      <a:pt x="26" y="30"/>
                    </a:cubicBezTo>
                    <a:cubicBezTo>
                      <a:pt x="24" y="33"/>
                      <a:pt x="22" y="35"/>
                      <a:pt x="20" y="37"/>
                    </a:cubicBezTo>
                    <a:cubicBezTo>
                      <a:pt x="17" y="40"/>
                      <a:pt x="14" y="39"/>
                      <a:pt x="12" y="39"/>
                    </a:cubicBezTo>
                    <a:cubicBezTo>
                      <a:pt x="7" y="37"/>
                      <a:pt x="4" y="31"/>
                      <a:pt x="1" y="19"/>
                    </a:cubicBezTo>
                    <a:cubicBezTo>
                      <a:pt x="0" y="13"/>
                      <a:pt x="2" y="9"/>
                      <a:pt x="3" y="5"/>
                    </a:cubicBezTo>
                    <a:cubicBezTo>
                      <a:pt x="5" y="2"/>
                      <a:pt x="5" y="1"/>
                      <a:pt x="3" y="0"/>
                    </a:cubicBezTo>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spTree>
    <p:extLst>
      <p:ext uri="{BB962C8B-B14F-4D97-AF65-F5344CB8AC3E}">
        <p14:creationId xmlns:p14="http://schemas.microsoft.com/office/powerpoint/2010/main" val="3506254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22" presetClass="entr" presetSubtype="1"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up)">
                                      <p:cBhvr>
                                        <p:cTn id="24" dur="500"/>
                                        <p:tgtEl>
                                          <p:spTgt spid="39"/>
                                        </p:tgtEl>
                                      </p:cBhvr>
                                    </p:animEffect>
                                  </p:childTnLst>
                                </p:cTn>
                              </p:par>
                            </p:childTnLst>
                          </p:cTn>
                        </p:par>
                        <p:par>
                          <p:cTn id="25" fill="hold">
                            <p:stCondLst>
                              <p:cond delay="2750"/>
                            </p:stCondLst>
                            <p:childTnLst>
                              <p:par>
                                <p:cTn id="26" presetID="2" presetClass="entr" presetSubtype="4" decel="10000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ppt_x"/>
                                          </p:val>
                                        </p:tav>
                                        <p:tav tm="100000">
                                          <p:val>
                                            <p:strVal val="#ppt_x"/>
                                          </p:val>
                                        </p:tav>
                                      </p:tavLst>
                                    </p:anim>
                                    <p:anim calcmode="lin" valueType="num">
                                      <p:cBhvr additive="base">
                                        <p:cTn id="29" dur="10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decel="100000" fill="hold" nodeType="withEffect">
                                  <p:stCondLst>
                                    <p:cond delay="25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1000" fill="hold"/>
                                        <p:tgtEl>
                                          <p:spTgt spid="35"/>
                                        </p:tgtEl>
                                        <p:attrNameLst>
                                          <p:attrName>ppt_x</p:attrName>
                                        </p:attrNameLst>
                                      </p:cBhvr>
                                      <p:tavLst>
                                        <p:tav tm="0">
                                          <p:val>
                                            <p:strVal val="#ppt_x"/>
                                          </p:val>
                                        </p:tav>
                                        <p:tav tm="100000">
                                          <p:val>
                                            <p:strVal val="#ppt_x"/>
                                          </p:val>
                                        </p:tav>
                                      </p:tavLst>
                                    </p:anim>
                                    <p:anim calcmode="lin" valueType="num">
                                      <p:cBhvr additive="base">
                                        <p:cTn id="33" dur="1000" fill="hold"/>
                                        <p:tgtEl>
                                          <p:spTgt spid="35"/>
                                        </p:tgtEl>
                                        <p:attrNameLst>
                                          <p:attrName>ppt_y</p:attrName>
                                        </p:attrNameLst>
                                      </p:cBhvr>
                                      <p:tavLst>
                                        <p:tav tm="0">
                                          <p:val>
                                            <p:strVal val="1+#ppt_h/2"/>
                                          </p:val>
                                        </p:tav>
                                        <p:tav tm="100000">
                                          <p:val>
                                            <p:strVal val="#ppt_y"/>
                                          </p:val>
                                        </p:tav>
                                      </p:tavLst>
                                    </p:anim>
                                  </p:childTnLst>
                                </p:cTn>
                              </p:par>
                              <p:par>
                                <p:cTn id="34" presetID="2" presetClass="entr" presetSubtype="4" decel="100000" fill="hold" nodeType="withEffect">
                                  <p:stCondLst>
                                    <p:cond delay="50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1000" fill="hold"/>
                                        <p:tgtEl>
                                          <p:spTgt spid="36"/>
                                        </p:tgtEl>
                                        <p:attrNameLst>
                                          <p:attrName>ppt_x</p:attrName>
                                        </p:attrNameLst>
                                      </p:cBhvr>
                                      <p:tavLst>
                                        <p:tav tm="0">
                                          <p:val>
                                            <p:strVal val="#ppt_x"/>
                                          </p:val>
                                        </p:tav>
                                        <p:tav tm="100000">
                                          <p:val>
                                            <p:strVal val="#ppt_x"/>
                                          </p:val>
                                        </p:tav>
                                      </p:tavLst>
                                    </p:anim>
                                    <p:anim calcmode="lin" valueType="num">
                                      <p:cBhvr additive="base">
                                        <p:cTn id="37" dur="1000" fill="hold"/>
                                        <p:tgtEl>
                                          <p:spTgt spid="36"/>
                                        </p:tgtEl>
                                        <p:attrNameLst>
                                          <p:attrName>ppt_y</p:attrName>
                                        </p:attrNameLst>
                                      </p:cBhvr>
                                      <p:tavLst>
                                        <p:tav tm="0">
                                          <p:val>
                                            <p:strVal val="1+#ppt_h/2"/>
                                          </p:val>
                                        </p:tav>
                                        <p:tav tm="100000">
                                          <p:val>
                                            <p:strVal val="#ppt_y"/>
                                          </p:val>
                                        </p:tav>
                                      </p:tavLst>
                                    </p:anim>
                                  </p:childTnLst>
                                </p:cTn>
                              </p:par>
                              <p:par>
                                <p:cTn id="38" presetID="2" presetClass="entr" presetSubtype="4" decel="100000" fill="hold" nodeType="withEffect">
                                  <p:stCondLst>
                                    <p:cond delay="75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1000" fill="hold"/>
                                        <p:tgtEl>
                                          <p:spTgt spid="38"/>
                                        </p:tgtEl>
                                        <p:attrNameLst>
                                          <p:attrName>ppt_x</p:attrName>
                                        </p:attrNameLst>
                                      </p:cBhvr>
                                      <p:tavLst>
                                        <p:tav tm="0">
                                          <p:val>
                                            <p:strVal val="#ppt_x"/>
                                          </p:val>
                                        </p:tav>
                                        <p:tav tm="100000">
                                          <p:val>
                                            <p:strVal val="#ppt_x"/>
                                          </p:val>
                                        </p:tav>
                                      </p:tavLst>
                                    </p:anim>
                                    <p:anim calcmode="lin" valueType="num">
                                      <p:cBhvr additive="base">
                                        <p:cTn id="41" dur="1000" fill="hold"/>
                                        <p:tgtEl>
                                          <p:spTgt spid="38"/>
                                        </p:tgtEl>
                                        <p:attrNameLst>
                                          <p:attrName>ppt_y</p:attrName>
                                        </p:attrNameLst>
                                      </p:cBhvr>
                                      <p:tavLst>
                                        <p:tav tm="0">
                                          <p:val>
                                            <p:strVal val="1+#ppt_h/2"/>
                                          </p:val>
                                        </p:tav>
                                        <p:tav tm="100000">
                                          <p:val>
                                            <p:strVal val="#ppt_y"/>
                                          </p:val>
                                        </p:tav>
                                      </p:tavLst>
                                    </p:anim>
                                  </p:childTnLst>
                                </p:cTn>
                              </p:par>
                            </p:childTnLst>
                          </p:cTn>
                        </p:par>
                        <p:par>
                          <p:cTn id="42" fill="hold">
                            <p:stCondLst>
                              <p:cond delay="4500"/>
                            </p:stCondLst>
                            <p:childTnLst>
                              <p:par>
                                <p:cTn id="43" presetID="22" presetClass="entr" presetSubtype="1"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up)">
                                      <p:cBhvr>
                                        <p:cTn id="45" dur="500"/>
                                        <p:tgtEl>
                                          <p:spTgt spid="40"/>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left)">
                                      <p:cBhvr>
                                        <p:cTn id="49" dur="500"/>
                                        <p:tgtEl>
                                          <p:spTgt spid="41"/>
                                        </p:tgtEl>
                                      </p:cBhvr>
                                    </p:animEffect>
                                  </p:childTnLst>
                                </p:cTn>
                              </p:par>
                              <p:par>
                                <p:cTn id="50" presetID="22" presetClass="entr" presetSubtype="8" fill="hold" nodeType="withEffect">
                                  <p:stCondLst>
                                    <p:cond delay="25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2E9AFE-E3C7-4401-AB3E-5C1316D65949}"/>
              </a:ext>
            </a:extLst>
          </p:cNvPr>
          <p:cNvSpPr>
            <a:spLocks noGrp="1"/>
          </p:cNvSpPr>
          <p:nvPr>
            <p:ph type="title"/>
          </p:nvPr>
        </p:nvSpPr>
        <p:spPr>
          <a:xfrm>
            <a:off x="268080" y="737809"/>
            <a:ext cx="11655840" cy="899537"/>
          </a:xfrm>
        </p:spPr>
        <p:txBody>
          <a:bodyPr/>
          <a:lstStyle/>
          <a:p>
            <a:pPr algn="ctr"/>
            <a:r>
              <a:rPr lang="en-US" sz="4705">
                <a:solidFill>
                  <a:schemeClr val="accent1"/>
                </a:solidFill>
                <a:latin typeface="Segoe UI Semibold" panose="020B0702040204020203" pitchFamily="34" charset="0"/>
                <a:cs typeface="Segoe UI Semibold" panose="020B0702040204020203" pitchFamily="34" charset="0"/>
              </a:rPr>
              <a:t>Kubernetes</a:t>
            </a:r>
            <a:r>
              <a:rPr lang="en-US" sz="4705"/>
              <a:t>: the de-facto orchestrator</a:t>
            </a:r>
          </a:p>
        </p:txBody>
      </p:sp>
      <p:grpSp>
        <p:nvGrpSpPr>
          <p:cNvPr id="2" name="Group 1">
            <a:extLst>
              <a:ext uri="{FF2B5EF4-FFF2-40B4-BE49-F238E27FC236}">
                <a16:creationId xmlns:a16="http://schemas.microsoft.com/office/drawing/2014/main" id="{00AEB431-FEBD-4190-92C3-8079EDC46EAA}"/>
              </a:ext>
            </a:extLst>
          </p:cNvPr>
          <p:cNvGrpSpPr/>
          <p:nvPr/>
        </p:nvGrpSpPr>
        <p:grpSpPr>
          <a:xfrm>
            <a:off x="5087522" y="1883998"/>
            <a:ext cx="2016957" cy="2016957"/>
            <a:chOff x="5189537" y="1921279"/>
            <a:chExt cx="2057401" cy="2057401"/>
          </a:xfrm>
        </p:grpSpPr>
        <p:sp>
          <p:nvSpPr>
            <p:cNvPr id="24" name="Oval 23">
              <a:extLst>
                <a:ext uri="{FF2B5EF4-FFF2-40B4-BE49-F238E27FC236}">
                  <a16:creationId xmlns:a16="http://schemas.microsoft.com/office/drawing/2014/main" id="{56D9882B-F624-41FC-BE26-291327E38F64}"/>
                </a:ext>
              </a:extLst>
            </p:cNvPr>
            <p:cNvSpPr/>
            <p:nvPr/>
          </p:nvSpPr>
          <p:spPr bwMode="auto">
            <a:xfrm>
              <a:off x="5189537" y="1921279"/>
              <a:ext cx="2057401" cy="2057401"/>
            </a:xfrm>
            <a:prstGeom prst="ellipse">
              <a:avLst/>
            </a:prstGeom>
            <a:solidFill>
              <a:schemeClr val="bg1"/>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8" name="Picture 77">
              <a:extLst>
                <a:ext uri="{FF2B5EF4-FFF2-40B4-BE49-F238E27FC236}">
                  <a16:creationId xmlns:a16="http://schemas.microsoft.com/office/drawing/2014/main" id="{563E0A81-86EB-42EE-AE11-075BB16853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3059" y="2294801"/>
              <a:ext cx="1310356" cy="1310356"/>
            </a:xfrm>
            <a:prstGeom prst="rect">
              <a:avLst/>
            </a:prstGeom>
          </p:spPr>
        </p:pic>
      </p:grpSp>
      <p:grpSp>
        <p:nvGrpSpPr>
          <p:cNvPr id="3" name="Group 2">
            <a:extLst>
              <a:ext uri="{FF2B5EF4-FFF2-40B4-BE49-F238E27FC236}">
                <a16:creationId xmlns:a16="http://schemas.microsoft.com/office/drawing/2014/main" id="{D96B87E0-F743-487F-968A-0B0C6A32FBFF}"/>
              </a:ext>
            </a:extLst>
          </p:cNvPr>
          <p:cNvGrpSpPr/>
          <p:nvPr/>
        </p:nvGrpSpPr>
        <p:grpSpPr>
          <a:xfrm>
            <a:off x="2247705" y="4677510"/>
            <a:ext cx="7696590" cy="144024"/>
            <a:chOff x="2292775" y="4770807"/>
            <a:chExt cx="7850923" cy="146912"/>
          </a:xfrm>
        </p:grpSpPr>
        <p:sp>
          <p:nvSpPr>
            <p:cNvPr id="79" name="Oval 78">
              <a:extLst>
                <a:ext uri="{FF2B5EF4-FFF2-40B4-BE49-F238E27FC236}">
                  <a16:creationId xmlns:a16="http://schemas.microsoft.com/office/drawing/2014/main" id="{D478514A-6F2C-45EE-8FB5-0602D05AE148}"/>
                </a:ext>
              </a:extLst>
            </p:cNvPr>
            <p:cNvSpPr/>
            <p:nvPr/>
          </p:nvSpPr>
          <p:spPr bwMode="auto">
            <a:xfrm rot="16200000">
              <a:off x="2292775" y="4770807"/>
              <a:ext cx="146912" cy="146912"/>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80" name="Oval 79">
              <a:extLst>
                <a:ext uri="{FF2B5EF4-FFF2-40B4-BE49-F238E27FC236}">
                  <a16:creationId xmlns:a16="http://schemas.microsoft.com/office/drawing/2014/main" id="{160F294B-147F-423C-B1A6-FD840ABBE5C1}"/>
                </a:ext>
              </a:extLst>
            </p:cNvPr>
            <p:cNvSpPr/>
            <p:nvPr/>
          </p:nvSpPr>
          <p:spPr bwMode="auto">
            <a:xfrm rot="16200000">
              <a:off x="6144780" y="4770807"/>
              <a:ext cx="146912" cy="146912"/>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81" name="Oval 80">
              <a:extLst>
                <a:ext uri="{FF2B5EF4-FFF2-40B4-BE49-F238E27FC236}">
                  <a16:creationId xmlns:a16="http://schemas.microsoft.com/office/drawing/2014/main" id="{4D101180-6444-4381-8D8A-04962DDB4FE0}"/>
                </a:ext>
              </a:extLst>
            </p:cNvPr>
            <p:cNvSpPr/>
            <p:nvPr/>
          </p:nvSpPr>
          <p:spPr bwMode="auto">
            <a:xfrm rot="16200000">
              <a:off x="9996786" y="4770807"/>
              <a:ext cx="146912" cy="146912"/>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82" name="Straight Connector 81">
              <a:extLst>
                <a:ext uri="{FF2B5EF4-FFF2-40B4-BE49-F238E27FC236}">
                  <a16:creationId xmlns:a16="http://schemas.microsoft.com/office/drawing/2014/main" id="{DBF17C14-C573-496E-88FD-5D79A03E3C48}"/>
                </a:ext>
              </a:extLst>
            </p:cNvPr>
            <p:cNvCxnSpPr>
              <a:cxnSpLocks/>
            </p:cNvCxnSpPr>
            <p:nvPr/>
          </p:nvCxnSpPr>
          <p:spPr>
            <a:xfrm>
              <a:off x="2607176" y="4844263"/>
              <a:ext cx="337011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6745952-8D1D-43F8-8F9A-80D1D090FD13}"/>
                </a:ext>
              </a:extLst>
            </p:cNvPr>
            <p:cNvCxnSpPr>
              <a:cxnSpLocks/>
            </p:cNvCxnSpPr>
            <p:nvPr/>
          </p:nvCxnSpPr>
          <p:spPr>
            <a:xfrm>
              <a:off x="6459181" y="4844263"/>
              <a:ext cx="337011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9F42CF26-1FAB-47A4-AD99-68F0CA4031C1}"/>
              </a:ext>
            </a:extLst>
          </p:cNvPr>
          <p:cNvGrpSpPr/>
          <p:nvPr/>
        </p:nvGrpSpPr>
        <p:grpSpPr>
          <a:xfrm>
            <a:off x="932342" y="5065397"/>
            <a:ext cx="10637141" cy="1179750"/>
            <a:chOff x="951037" y="5166472"/>
            <a:chExt cx="10850438" cy="1203406"/>
          </a:xfrm>
        </p:grpSpPr>
        <p:sp>
          <p:nvSpPr>
            <p:cNvPr id="84" name="TextBox 83">
              <a:extLst>
                <a:ext uri="{FF2B5EF4-FFF2-40B4-BE49-F238E27FC236}">
                  <a16:creationId xmlns:a16="http://schemas.microsoft.com/office/drawing/2014/main" id="{EA38544F-1E11-4A73-9D1E-9EFD848A2A24}"/>
                </a:ext>
              </a:extLst>
            </p:cNvPr>
            <p:cNvSpPr txBox="1"/>
            <p:nvPr/>
          </p:nvSpPr>
          <p:spPr>
            <a:xfrm>
              <a:off x="951037" y="5166472"/>
              <a:ext cx="2830388" cy="1203406"/>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Portable</a:t>
              </a:r>
              <a:r>
                <a:rPr kumimoji="0" lang="en-US" sz="1765"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 </a:t>
              </a:r>
            </a:p>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Public, private, hybrid, multi-cloud</a:t>
              </a:r>
            </a:p>
          </p:txBody>
        </p:sp>
        <p:sp>
          <p:nvSpPr>
            <p:cNvPr id="85" name="TextBox 84">
              <a:extLst>
                <a:ext uri="{FF2B5EF4-FFF2-40B4-BE49-F238E27FC236}">
                  <a16:creationId xmlns:a16="http://schemas.microsoft.com/office/drawing/2014/main" id="{29D9331E-11DB-4554-834C-84BC8E63A6B1}"/>
                </a:ext>
              </a:extLst>
            </p:cNvPr>
            <p:cNvSpPr txBox="1"/>
            <p:nvPr/>
          </p:nvSpPr>
          <p:spPr>
            <a:xfrm>
              <a:off x="4803042" y="5166472"/>
              <a:ext cx="2830388" cy="1203406"/>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Extensible</a:t>
              </a:r>
              <a:r>
                <a:rPr kumimoji="0" lang="en-US" sz="1765"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 </a:t>
              </a:r>
            </a:p>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Modular, pluggable, </a:t>
              </a:r>
              <a:r>
                <a:rPr kumimoji="0" lang="en-US" sz="1765" b="0" i="0" u="none" strike="noStrike" kern="1200" cap="none" spc="0" normalizeH="0" baseline="0" noProof="0" err="1">
                  <a:ln>
                    <a:noFill/>
                  </a:ln>
                  <a:solidFill>
                    <a:srgbClr val="1A1A1A"/>
                  </a:solidFill>
                  <a:effectLst/>
                  <a:uLnTx/>
                  <a:uFillTx/>
                  <a:latin typeface="Segoe UI"/>
                  <a:ea typeface="+mn-ea"/>
                  <a:cs typeface="Segoe UI Semibold" panose="020B0702040204020203" pitchFamily="34" charset="0"/>
                </a:rPr>
                <a:t>hookable</a:t>
              </a: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 composable</a:t>
              </a:r>
            </a:p>
          </p:txBody>
        </p:sp>
        <p:sp>
          <p:nvSpPr>
            <p:cNvPr id="86" name="TextBox 85">
              <a:extLst>
                <a:ext uri="{FF2B5EF4-FFF2-40B4-BE49-F238E27FC236}">
                  <a16:creationId xmlns:a16="http://schemas.microsoft.com/office/drawing/2014/main" id="{0AF7AA07-5ED3-4799-8E6C-A254FD764C28}"/>
                </a:ext>
              </a:extLst>
            </p:cNvPr>
            <p:cNvSpPr txBox="1"/>
            <p:nvPr/>
          </p:nvSpPr>
          <p:spPr>
            <a:xfrm>
              <a:off x="8339007" y="5166472"/>
              <a:ext cx="3462468" cy="1203406"/>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Self-healing </a:t>
              </a:r>
            </a:p>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Auto-placement, auto-restart, auto-replication, auto-scaling</a:t>
              </a:r>
            </a:p>
          </p:txBody>
        </p:sp>
      </p:grpSp>
      <p:cxnSp>
        <p:nvCxnSpPr>
          <p:cNvPr id="87" name="Straight Connector 86">
            <a:extLst>
              <a:ext uri="{FF2B5EF4-FFF2-40B4-BE49-F238E27FC236}">
                <a16:creationId xmlns:a16="http://schemas.microsoft.com/office/drawing/2014/main" id="{C75C28E9-845C-43D5-8F1B-B30F63852D40}"/>
              </a:ext>
            </a:extLst>
          </p:cNvPr>
          <p:cNvCxnSpPr>
            <a:cxnSpLocks/>
          </p:cNvCxnSpPr>
          <p:nvPr/>
        </p:nvCxnSpPr>
        <p:spPr>
          <a:xfrm flipV="1">
            <a:off x="6096000" y="4026259"/>
            <a:ext cx="0" cy="525948"/>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826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up)">
                                      <p:cBhvr>
                                        <p:cTn id="13" dur="500"/>
                                        <p:tgtEl>
                                          <p:spTgt spid="87"/>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1000"/>
                                        <p:tgtEl>
                                          <p:spTgt spid="3"/>
                                        </p:tgtEl>
                                      </p:cBhvr>
                                    </p:animEffect>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2E9AFE-E3C7-4401-AB3E-5C1316D65949}"/>
              </a:ext>
            </a:extLst>
          </p:cNvPr>
          <p:cNvSpPr>
            <a:spLocks noGrp="1"/>
          </p:cNvSpPr>
          <p:nvPr>
            <p:ph type="title"/>
          </p:nvPr>
        </p:nvSpPr>
        <p:spPr>
          <a:xfrm>
            <a:off x="268080" y="737809"/>
            <a:ext cx="11655840" cy="899537"/>
          </a:xfrm>
        </p:spPr>
        <p:txBody>
          <a:bodyPr/>
          <a:lstStyle/>
          <a:p>
            <a:pPr algn="ctr"/>
            <a:r>
              <a:rPr lang="en-US" sz="4705">
                <a:solidFill>
                  <a:schemeClr val="accent1"/>
                </a:solidFill>
                <a:latin typeface="Segoe UI Semibold" panose="020B0702040204020203" pitchFamily="34" charset="0"/>
                <a:cs typeface="Segoe UI Semibold" panose="020B0702040204020203" pitchFamily="34" charset="0"/>
              </a:rPr>
              <a:t>Kubernetes</a:t>
            </a:r>
            <a:r>
              <a:rPr lang="en-US" sz="4705"/>
              <a:t>: empowering you to do more</a:t>
            </a:r>
          </a:p>
        </p:txBody>
      </p:sp>
      <p:grpSp>
        <p:nvGrpSpPr>
          <p:cNvPr id="2" name="Group 1">
            <a:extLst>
              <a:ext uri="{FF2B5EF4-FFF2-40B4-BE49-F238E27FC236}">
                <a16:creationId xmlns:a16="http://schemas.microsoft.com/office/drawing/2014/main" id="{692AB38E-A84F-4340-953A-10A57AB7D019}"/>
              </a:ext>
            </a:extLst>
          </p:cNvPr>
          <p:cNvGrpSpPr/>
          <p:nvPr/>
        </p:nvGrpSpPr>
        <p:grpSpPr>
          <a:xfrm>
            <a:off x="2019153" y="4677510"/>
            <a:ext cx="8153696" cy="144024"/>
            <a:chOff x="2059640" y="4770807"/>
            <a:chExt cx="8317195" cy="146912"/>
          </a:xfrm>
        </p:grpSpPr>
        <p:cxnSp>
          <p:nvCxnSpPr>
            <p:cNvPr id="82" name="Straight Connector 81">
              <a:extLst>
                <a:ext uri="{FF2B5EF4-FFF2-40B4-BE49-F238E27FC236}">
                  <a16:creationId xmlns:a16="http://schemas.microsoft.com/office/drawing/2014/main" id="{DBF17C14-C573-496E-88FD-5D79A03E3C48}"/>
                </a:ext>
              </a:extLst>
            </p:cNvPr>
            <p:cNvCxnSpPr>
              <a:cxnSpLocks/>
            </p:cNvCxnSpPr>
            <p:nvPr/>
          </p:nvCxnSpPr>
          <p:spPr>
            <a:xfrm>
              <a:off x="2294683" y="4844263"/>
              <a:ext cx="2400253"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D478514A-6F2C-45EE-8FB5-0602D05AE148}"/>
                </a:ext>
              </a:extLst>
            </p:cNvPr>
            <p:cNvSpPr/>
            <p:nvPr/>
          </p:nvSpPr>
          <p:spPr bwMode="auto">
            <a:xfrm rot="16200000">
              <a:off x="2059640" y="4770807"/>
              <a:ext cx="146912" cy="146912"/>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80" name="Oval 79">
              <a:extLst>
                <a:ext uri="{FF2B5EF4-FFF2-40B4-BE49-F238E27FC236}">
                  <a16:creationId xmlns:a16="http://schemas.microsoft.com/office/drawing/2014/main" id="{160F294B-147F-423C-B1A6-FD840ABBE5C1}"/>
                </a:ext>
              </a:extLst>
            </p:cNvPr>
            <p:cNvSpPr/>
            <p:nvPr/>
          </p:nvSpPr>
          <p:spPr bwMode="auto">
            <a:xfrm rot="16200000">
              <a:off x="4783067" y="4770807"/>
              <a:ext cx="146912" cy="146912"/>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81" name="Oval 80">
              <a:extLst>
                <a:ext uri="{FF2B5EF4-FFF2-40B4-BE49-F238E27FC236}">
                  <a16:creationId xmlns:a16="http://schemas.microsoft.com/office/drawing/2014/main" id="{4D101180-6444-4381-8D8A-04962DDB4FE0}"/>
                </a:ext>
              </a:extLst>
            </p:cNvPr>
            <p:cNvSpPr/>
            <p:nvPr/>
          </p:nvSpPr>
          <p:spPr bwMode="auto">
            <a:xfrm rot="16200000">
              <a:off x="10229923" y="4770807"/>
              <a:ext cx="146912" cy="146912"/>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4" name="Oval 13">
              <a:extLst>
                <a:ext uri="{FF2B5EF4-FFF2-40B4-BE49-F238E27FC236}">
                  <a16:creationId xmlns:a16="http://schemas.microsoft.com/office/drawing/2014/main" id="{1BB26B60-224D-41C3-8EFF-740E8A492E30}"/>
                </a:ext>
              </a:extLst>
            </p:cNvPr>
            <p:cNvSpPr/>
            <p:nvPr/>
          </p:nvSpPr>
          <p:spPr bwMode="auto">
            <a:xfrm rot="16200000">
              <a:off x="7506494" y="4770807"/>
              <a:ext cx="146912" cy="146912"/>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17" name="Straight Connector 16">
              <a:extLst>
                <a:ext uri="{FF2B5EF4-FFF2-40B4-BE49-F238E27FC236}">
                  <a16:creationId xmlns:a16="http://schemas.microsoft.com/office/drawing/2014/main" id="{97ECDE0C-0C72-4C85-A8B9-E35B4C254181}"/>
                </a:ext>
              </a:extLst>
            </p:cNvPr>
            <p:cNvCxnSpPr>
              <a:cxnSpLocks/>
            </p:cNvCxnSpPr>
            <p:nvPr/>
          </p:nvCxnSpPr>
          <p:spPr>
            <a:xfrm>
              <a:off x="5018110" y="4844263"/>
              <a:ext cx="2400253"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689E3A-2A61-4401-A202-16FFC27D7981}"/>
                </a:ext>
              </a:extLst>
            </p:cNvPr>
            <p:cNvCxnSpPr>
              <a:cxnSpLocks/>
            </p:cNvCxnSpPr>
            <p:nvPr/>
          </p:nvCxnSpPr>
          <p:spPr>
            <a:xfrm>
              <a:off x="7741537" y="4844263"/>
              <a:ext cx="2400253"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9DD65320-41B4-41F2-B077-579F6A2AADA5}"/>
              </a:ext>
            </a:extLst>
          </p:cNvPr>
          <p:cNvGrpSpPr/>
          <p:nvPr/>
        </p:nvGrpSpPr>
        <p:grpSpPr>
          <a:xfrm>
            <a:off x="874982" y="5117943"/>
            <a:ext cx="10283640" cy="1104319"/>
            <a:chOff x="892527" y="5220071"/>
            <a:chExt cx="10489848" cy="1126463"/>
          </a:xfrm>
        </p:grpSpPr>
        <p:sp>
          <p:nvSpPr>
            <p:cNvPr id="84" name="TextBox 83">
              <a:extLst>
                <a:ext uri="{FF2B5EF4-FFF2-40B4-BE49-F238E27FC236}">
                  <a16:creationId xmlns:a16="http://schemas.microsoft.com/office/drawing/2014/main" id="{EA38544F-1E11-4A73-9D1E-9EFD848A2A24}"/>
                </a:ext>
              </a:extLst>
            </p:cNvPr>
            <p:cNvSpPr txBox="1"/>
            <p:nvPr/>
          </p:nvSpPr>
          <p:spPr>
            <a:xfrm>
              <a:off x="892527" y="5220071"/>
              <a:ext cx="2481138" cy="1126462"/>
            </a:xfrm>
            <a:prstGeom prst="rect">
              <a:avLst/>
            </a:prstGeom>
            <a:noFill/>
          </p:spPr>
          <p:txBody>
            <a:bodyPr wrap="square" lIns="143428" tIns="143428" rIns="143428" bIns="143428" rtlCol="0" anchor="ctr">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Deploy your applications quickly and predictably</a:t>
              </a:r>
            </a:p>
          </p:txBody>
        </p:sp>
        <p:sp>
          <p:nvSpPr>
            <p:cNvPr id="19" name="TextBox 18">
              <a:extLst>
                <a:ext uri="{FF2B5EF4-FFF2-40B4-BE49-F238E27FC236}">
                  <a16:creationId xmlns:a16="http://schemas.microsoft.com/office/drawing/2014/main" id="{C3C171FE-C1C0-4476-9063-29D5A00748EE}"/>
                </a:ext>
              </a:extLst>
            </p:cNvPr>
            <p:cNvSpPr txBox="1"/>
            <p:nvPr/>
          </p:nvSpPr>
          <p:spPr>
            <a:xfrm>
              <a:off x="3878114" y="5220071"/>
              <a:ext cx="1956818" cy="1126462"/>
            </a:xfrm>
            <a:prstGeom prst="rect">
              <a:avLst/>
            </a:prstGeom>
            <a:noFill/>
          </p:spPr>
          <p:txBody>
            <a:bodyPr wrap="square" lIns="143428" tIns="143428" rIns="143428" bIns="143428" rtlCol="0" anchor="ctr">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Scale your applications on the fly</a:t>
              </a:r>
            </a:p>
          </p:txBody>
        </p:sp>
        <p:sp>
          <p:nvSpPr>
            <p:cNvPr id="20" name="TextBox 19">
              <a:extLst>
                <a:ext uri="{FF2B5EF4-FFF2-40B4-BE49-F238E27FC236}">
                  <a16:creationId xmlns:a16="http://schemas.microsoft.com/office/drawing/2014/main" id="{5FB808B3-89CC-4F16-9CCA-86C8DE0C8B6A}"/>
                </a:ext>
              </a:extLst>
            </p:cNvPr>
            <p:cNvSpPr txBox="1"/>
            <p:nvPr/>
          </p:nvSpPr>
          <p:spPr>
            <a:xfrm>
              <a:off x="6434998" y="5220072"/>
              <a:ext cx="2289902" cy="1126462"/>
            </a:xfrm>
            <a:prstGeom prst="rect">
              <a:avLst/>
            </a:prstGeom>
            <a:noFill/>
          </p:spPr>
          <p:txBody>
            <a:bodyPr wrap="square" lIns="143428" tIns="143428" rIns="143428" bIns="143428" rtlCol="0" anchor="ctr">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Roll out </a:t>
              </a:r>
              <a:b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b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new features seamlessly</a:t>
              </a:r>
            </a:p>
          </p:txBody>
        </p:sp>
        <p:sp>
          <p:nvSpPr>
            <p:cNvPr id="21" name="TextBox 20">
              <a:extLst>
                <a:ext uri="{FF2B5EF4-FFF2-40B4-BE49-F238E27FC236}">
                  <a16:creationId xmlns:a16="http://schemas.microsoft.com/office/drawing/2014/main" id="{6353A574-95E6-480C-A8FE-09B97B1441E1}"/>
                </a:ext>
              </a:extLst>
            </p:cNvPr>
            <p:cNvSpPr txBox="1"/>
            <p:nvPr/>
          </p:nvSpPr>
          <p:spPr>
            <a:xfrm>
              <a:off x="9224383" y="5220071"/>
              <a:ext cx="2157992" cy="1126462"/>
            </a:xfrm>
            <a:prstGeom prst="rect">
              <a:avLst/>
            </a:prstGeom>
            <a:noFill/>
          </p:spPr>
          <p:txBody>
            <a:bodyPr wrap="square" lIns="143428" tIns="143428" rIns="143428" bIns="143428" rtlCol="0" anchor="ctr">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Limit hardware usage to required resources only</a:t>
              </a:r>
            </a:p>
          </p:txBody>
        </p:sp>
      </p:grpSp>
      <p:grpSp>
        <p:nvGrpSpPr>
          <p:cNvPr id="22" name="Group 21">
            <a:extLst>
              <a:ext uri="{FF2B5EF4-FFF2-40B4-BE49-F238E27FC236}">
                <a16:creationId xmlns:a16="http://schemas.microsoft.com/office/drawing/2014/main" id="{D859A39E-C7C3-4F9A-BC25-8F2AB62370BE}"/>
              </a:ext>
            </a:extLst>
          </p:cNvPr>
          <p:cNvGrpSpPr/>
          <p:nvPr/>
        </p:nvGrpSpPr>
        <p:grpSpPr>
          <a:xfrm>
            <a:off x="5087522" y="1883998"/>
            <a:ext cx="2016957" cy="2016957"/>
            <a:chOff x="5189537" y="1921279"/>
            <a:chExt cx="2057401" cy="2057401"/>
          </a:xfrm>
        </p:grpSpPr>
        <p:sp>
          <p:nvSpPr>
            <p:cNvPr id="23" name="Oval 22">
              <a:extLst>
                <a:ext uri="{FF2B5EF4-FFF2-40B4-BE49-F238E27FC236}">
                  <a16:creationId xmlns:a16="http://schemas.microsoft.com/office/drawing/2014/main" id="{ECC8E89F-DA90-40C5-9C01-A7BF6919A43C}"/>
                </a:ext>
              </a:extLst>
            </p:cNvPr>
            <p:cNvSpPr/>
            <p:nvPr/>
          </p:nvSpPr>
          <p:spPr bwMode="auto">
            <a:xfrm>
              <a:off x="5189537" y="1921279"/>
              <a:ext cx="2057401" cy="2057401"/>
            </a:xfrm>
            <a:prstGeom prst="ellipse">
              <a:avLst/>
            </a:prstGeom>
            <a:solidFill>
              <a:schemeClr val="bg1"/>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6" name="Picture 25">
              <a:extLst>
                <a:ext uri="{FF2B5EF4-FFF2-40B4-BE49-F238E27FC236}">
                  <a16:creationId xmlns:a16="http://schemas.microsoft.com/office/drawing/2014/main" id="{8C2E732F-EEB5-48F1-82C0-57B0D65568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3059" y="2294801"/>
              <a:ext cx="1310356" cy="1310356"/>
            </a:xfrm>
            <a:prstGeom prst="rect">
              <a:avLst/>
            </a:prstGeom>
          </p:spPr>
        </p:pic>
      </p:grpSp>
      <p:cxnSp>
        <p:nvCxnSpPr>
          <p:cNvPr id="27" name="Straight Connector 26">
            <a:extLst>
              <a:ext uri="{FF2B5EF4-FFF2-40B4-BE49-F238E27FC236}">
                <a16:creationId xmlns:a16="http://schemas.microsoft.com/office/drawing/2014/main" id="{99DB20B9-F0B9-44A5-A22B-4DED76781587}"/>
              </a:ext>
            </a:extLst>
          </p:cNvPr>
          <p:cNvCxnSpPr>
            <a:cxnSpLocks/>
          </p:cNvCxnSpPr>
          <p:nvPr/>
        </p:nvCxnSpPr>
        <p:spPr>
          <a:xfrm flipV="1">
            <a:off x="6096000" y="4026259"/>
            <a:ext cx="0" cy="525948"/>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696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1000"/>
                                        <p:tgtEl>
                                          <p:spTgt spid="2"/>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2356927"/>
          </a:xfrm>
        </p:spPr>
        <p:txBody>
          <a:bodyPr/>
          <a:lstStyle/>
          <a:p>
            <a:r>
              <a:rPr lang="en-US" dirty="0">
                <a:solidFill>
                  <a:schemeClr val="tx1"/>
                </a:solidFill>
              </a:rPr>
              <a:t>Container Orchestration: Kubernetes</a:t>
            </a:r>
          </a:p>
        </p:txBody>
      </p:sp>
    </p:spTree>
    <p:extLst>
      <p:ext uri="{BB962C8B-B14F-4D97-AF65-F5344CB8AC3E}">
        <p14:creationId xmlns:p14="http://schemas.microsoft.com/office/powerpoint/2010/main" val="1842767935"/>
      </p:ext>
    </p:extLst>
  </p:cSld>
  <p:clrMapOvr>
    <a:masterClrMapping/>
  </p:clrMapOvr>
  <p:transition>
    <p:fade/>
  </p:transition>
</p:sld>
</file>

<file path=ppt/slides/slide2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solidFill>
                  <a:schemeClr val="accent1"/>
                </a:solidFill>
              </a:rPr>
              <a:t>What is Kubernetes?</a:t>
            </a:r>
          </a:p>
        </p:txBody>
      </p:sp>
      <p:sp>
        <p:nvSpPr>
          <p:cNvPr id="4" name="Text Placeholder 3"/>
          <p:cNvSpPr>
            <a:spLocks noGrp="1"/>
          </p:cNvSpPr>
          <p:nvPr>
            <p:ph type="body" sz="quarter" idx="10"/>
          </p:nvPr>
        </p:nvSpPr>
        <p:spPr>
          <a:xfrm>
            <a:off x="269303" y="1187962"/>
            <a:ext cx="11655078" cy="5431074"/>
          </a:xfrm>
        </p:spPr>
        <p:txBody>
          <a:bodyPr/>
          <a:lstStyle/>
          <a:p>
            <a:pPr marL="0" indent="0">
              <a:buNone/>
            </a:pPr>
            <a:r>
              <a:rPr lang="en-US" i="1"/>
              <a:t>Open source container orchestrator that automates deployment, scaling, and management of applications</a:t>
            </a:r>
            <a:br>
              <a:rPr lang="en-US" i="1"/>
            </a:br>
            <a:endParaRPr lang="en-US" i="1"/>
          </a:p>
          <a:p>
            <a:r>
              <a:rPr lang="en-US"/>
              <a:t>Features include:</a:t>
            </a:r>
          </a:p>
          <a:p>
            <a:pPr lvl="1"/>
            <a:r>
              <a:rPr lang="en-US" sz="2353"/>
              <a:t>Automatic bin-packing</a:t>
            </a:r>
          </a:p>
          <a:p>
            <a:pPr lvl="1"/>
            <a:r>
              <a:rPr lang="en-US" sz="2353"/>
              <a:t>Self-healing</a:t>
            </a:r>
          </a:p>
          <a:p>
            <a:pPr lvl="1"/>
            <a:r>
              <a:rPr lang="en-US" sz="2353"/>
              <a:t>Horizontal scaling</a:t>
            </a:r>
          </a:p>
          <a:p>
            <a:pPr lvl="1"/>
            <a:r>
              <a:rPr lang="en-US" sz="2353"/>
              <a:t>Service discovery and load balancing</a:t>
            </a:r>
          </a:p>
          <a:p>
            <a:pPr lvl="1"/>
            <a:r>
              <a:rPr lang="en-US" sz="2353"/>
              <a:t>Automated rollouts and rollbacks</a:t>
            </a:r>
          </a:p>
          <a:p>
            <a:pPr lvl="1"/>
            <a:r>
              <a:rPr lang="en-US" sz="2353"/>
              <a:t>Secret and configuration management</a:t>
            </a:r>
          </a:p>
          <a:p>
            <a:pPr lvl="1"/>
            <a:r>
              <a:rPr lang="en-US" sz="2353"/>
              <a:t>Storage orchestration</a:t>
            </a:r>
          </a:p>
          <a:p>
            <a:pPr lvl="1"/>
            <a:r>
              <a:rPr lang="en-US" sz="2353"/>
              <a:t>Batch execution</a:t>
            </a:r>
          </a:p>
        </p:txBody>
      </p:sp>
      <p:pic>
        <p:nvPicPr>
          <p:cNvPr id="6" name="Picture 5"/>
          <p:cNvPicPr>
            <a:picLocks noChangeAspect="1"/>
          </p:cNvPicPr>
          <p:nvPr/>
        </p:nvPicPr>
        <p:blipFill>
          <a:blip r:embed="rId3"/>
          <a:stretch>
            <a:fillRect/>
          </a:stretch>
        </p:blipFill>
        <p:spPr>
          <a:xfrm>
            <a:off x="7035731" y="2748223"/>
            <a:ext cx="3209820" cy="3209820"/>
          </a:xfrm>
          <a:prstGeom prst="rect">
            <a:avLst/>
          </a:prstGeom>
        </p:spPr>
      </p:pic>
    </p:spTree>
    <p:extLst>
      <p:ext uri="{BB962C8B-B14F-4D97-AF65-F5344CB8AC3E}">
        <p14:creationId xmlns:p14="http://schemas.microsoft.com/office/powerpoint/2010/main" val="1580859817"/>
      </p:ext>
    </p:extLst>
  </p:cSld>
  <p:clrMapOvr>
    <a:masterClrMapping/>
  </p:clrMapOvr>
</p:sld>
</file>

<file path=ppt/slides/slide3.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solidFill>
                  <a:schemeClr val="accent4"/>
                </a:solidFill>
              </a:rPr>
              <a:t>Hello!</a:t>
            </a:r>
          </a:p>
        </p:txBody>
      </p:sp>
      <p:sp>
        <p:nvSpPr>
          <p:cNvPr id="6" name="Text Placeholder 5"/>
          <p:cNvSpPr>
            <a:spLocks noGrp="1"/>
          </p:cNvSpPr>
          <p:nvPr>
            <p:ph type="body" sz="quarter" idx="10"/>
          </p:nvPr>
        </p:nvSpPr>
        <p:spPr>
          <a:xfrm>
            <a:off x="586390" y="1434370"/>
            <a:ext cx="6794713" cy="4262705"/>
          </a:xfrm>
        </p:spPr>
        <p:txBody>
          <a:bodyPr/>
          <a:lstStyle/>
          <a:p>
            <a:pPr lvl="0">
              <a:spcBef>
                <a:spcPts val="600"/>
              </a:spcBef>
            </a:pPr>
            <a:r>
              <a:rPr lang="en-US" b="1" dirty="0">
                <a:solidFill>
                  <a:schemeClr val="accent4"/>
                </a:solidFill>
              </a:rPr>
              <a:t>I am Jessica Deen</a:t>
            </a:r>
          </a:p>
          <a:p>
            <a:pPr lvl="0">
              <a:spcBef>
                <a:spcPts val="600"/>
              </a:spcBef>
            </a:pPr>
            <a:endParaRPr lang="en-US" b="1" dirty="0"/>
          </a:p>
          <a:p>
            <a:pPr lvl="0">
              <a:spcBef>
                <a:spcPts val="600"/>
              </a:spcBef>
              <a:buClr>
                <a:schemeClr val="dk1"/>
              </a:buClr>
              <a:buSzPts val="1100"/>
            </a:pPr>
            <a:r>
              <a:rPr lang="en-US" dirty="0"/>
              <a:t>I am here because I </a:t>
            </a:r>
            <a:r>
              <a:rPr lang="en-US" dirty="0">
                <a:solidFill>
                  <a:schemeClr val="accent4"/>
                </a:solidFill>
              </a:rPr>
              <a:t>love</a:t>
            </a:r>
            <a:r>
              <a:rPr lang="en-US" dirty="0"/>
              <a:t> technology and community.</a:t>
            </a:r>
          </a:p>
          <a:p>
            <a:pPr lvl="0">
              <a:spcBef>
                <a:spcPts val="600"/>
              </a:spcBef>
              <a:buClr>
                <a:schemeClr val="dk1"/>
              </a:buClr>
              <a:buSzPts val="1100"/>
            </a:pPr>
            <a:r>
              <a:rPr lang="en-US" dirty="0"/>
              <a:t>I focus </a:t>
            </a:r>
            <a:r>
              <a:rPr lang="en-US" dirty="0">
                <a:solidFill>
                  <a:schemeClr val="accent4"/>
                </a:solidFill>
              </a:rPr>
              <a:t>heavily</a:t>
            </a:r>
            <a:r>
              <a:rPr lang="en-US" dirty="0"/>
              <a:t> on Linux, OSS, DevOps and Containers. </a:t>
            </a:r>
          </a:p>
          <a:p>
            <a:pPr lvl="0">
              <a:spcBef>
                <a:spcPts val="600"/>
              </a:spcBef>
              <a:buClr>
                <a:schemeClr val="dk1"/>
              </a:buClr>
              <a:buSzPts val="1100"/>
            </a:pPr>
            <a:r>
              <a:rPr lang="en-US" dirty="0"/>
              <a:t>I love Disney and CrossFit/Fitness.</a:t>
            </a:r>
          </a:p>
          <a:p>
            <a:pPr lvl="0">
              <a:spcBef>
                <a:spcPts val="600"/>
              </a:spcBef>
              <a:buClr>
                <a:schemeClr val="dk1"/>
              </a:buClr>
              <a:buSzPts val="1100"/>
            </a:pPr>
            <a:r>
              <a:rPr lang="en-US" dirty="0"/>
              <a:t>You can find me at </a:t>
            </a:r>
            <a:r>
              <a:rPr lang="en-US" dirty="0">
                <a:solidFill>
                  <a:schemeClr val="accent4"/>
                </a:solidFill>
              </a:rPr>
              <a:t>@jldeen</a:t>
            </a:r>
            <a:r>
              <a:rPr lang="en-US" dirty="0"/>
              <a:t> on GitHub, Twitter, and Instagram.</a:t>
            </a:r>
          </a:p>
        </p:txBody>
      </p:sp>
      <p:pic>
        <p:nvPicPr>
          <p:cNvPr id="4" name="Picture 3">
            <a:extLst>
              <a:ext uri="{FF2B5EF4-FFF2-40B4-BE49-F238E27FC236}">
                <a16:creationId xmlns:a16="http://schemas.microsoft.com/office/drawing/2014/main" id="{E12FE8DA-0E9C-6F42-B220-A05BE39482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3204" y="487"/>
            <a:ext cx="4568797" cy="6857513"/>
          </a:xfrm>
          <a:prstGeom prst="rect">
            <a:avLst/>
          </a:prstGeom>
        </p:spPr>
      </p:pic>
    </p:spTree>
    <p:extLst>
      <p:ext uri="{BB962C8B-B14F-4D97-AF65-F5344CB8AC3E}">
        <p14:creationId xmlns:p14="http://schemas.microsoft.com/office/powerpoint/2010/main" val="28231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0.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miley Face 24"/>
          <p:cNvSpPr/>
          <p:nvPr/>
        </p:nvSpPr>
        <p:spPr bwMode="auto">
          <a:xfrm>
            <a:off x="880380" y="5330639"/>
            <a:ext cx="504538" cy="486903"/>
          </a:xfrm>
          <a:prstGeom prst="smileyFace">
            <a:avLst>
              <a:gd name="adj" fmla="val -615"/>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lang="en-US">
                <a:solidFill>
                  <a:schemeClr val="accent1"/>
                </a:solidFill>
              </a:rPr>
              <a:t>Kubernetes - Agility</a:t>
            </a:r>
          </a:p>
        </p:txBody>
      </p:sp>
      <p:grpSp>
        <p:nvGrpSpPr>
          <p:cNvPr id="13" name="Group 12"/>
          <p:cNvGrpSpPr/>
          <p:nvPr/>
        </p:nvGrpSpPr>
        <p:grpSpPr>
          <a:xfrm>
            <a:off x="3398292" y="5154928"/>
            <a:ext cx="4780927" cy="838324"/>
            <a:chOff x="3335867" y="5266267"/>
            <a:chExt cx="4876795" cy="855134"/>
          </a:xfrm>
        </p:grpSpPr>
        <p:sp>
          <p:nvSpPr>
            <p:cNvPr id="4" name="Bevel 3"/>
            <p:cNvSpPr/>
            <p:nvPr/>
          </p:nvSpPr>
          <p:spPr bwMode="auto">
            <a:xfrm>
              <a:off x="3335867"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Bevel 5"/>
            <p:cNvSpPr/>
            <p:nvPr/>
          </p:nvSpPr>
          <p:spPr bwMode="auto">
            <a:xfrm>
              <a:off x="3953933"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Bevel 6"/>
            <p:cNvSpPr/>
            <p:nvPr/>
          </p:nvSpPr>
          <p:spPr bwMode="auto">
            <a:xfrm>
              <a:off x="4571999"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Bevel 7"/>
            <p:cNvSpPr/>
            <p:nvPr/>
          </p:nvSpPr>
          <p:spPr bwMode="auto">
            <a:xfrm>
              <a:off x="5190065"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Bevel 8"/>
            <p:cNvSpPr/>
            <p:nvPr/>
          </p:nvSpPr>
          <p:spPr bwMode="auto">
            <a:xfrm>
              <a:off x="5808131"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Bevel 9"/>
            <p:cNvSpPr/>
            <p:nvPr/>
          </p:nvSpPr>
          <p:spPr bwMode="auto">
            <a:xfrm>
              <a:off x="6426197"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Bevel 10"/>
            <p:cNvSpPr/>
            <p:nvPr/>
          </p:nvSpPr>
          <p:spPr bwMode="auto">
            <a:xfrm>
              <a:off x="7044263"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Bevel 11"/>
            <p:cNvSpPr/>
            <p:nvPr/>
          </p:nvSpPr>
          <p:spPr bwMode="auto">
            <a:xfrm>
              <a:off x="7662329"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 name="Rounded Rectangle 13"/>
          <p:cNvSpPr/>
          <p:nvPr/>
        </p:nvSpPr>
        <p:spPr bwMode="auto">
          <a:xfrm>
            <a:off x="2371790" y="1814001"/>
            <a:ext cx="6968043" cy="3237090"/>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Block Arc 25"/>
          <p:cNvSpPr/>
          <p:nvPr/>
        </p:nvSpPr>
        <p:spPr bwMode="auto">
          <a:xfrm flipV="1">
            <a:off x="1005485" y="5507124"/>
            <a:ext cx="262781" cy="221462"/>
          </a:xfrm>
          <a:prstGeom prst="blockArc">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p:cNvGrpSpPr/>
          <p:nvPr/>
        </p:nvGrpSpPr>
        <p:grpSpPr>
          <a:xfrm>
            <a:off x="438136" y="4643990"/>
            <a:ext cx="638238" cy="411338"/>
            <a:chOff x="5687375" y="3561167"/>
            <a:chExt cx="1064092" cy="714925"/>
          </a:xfrm>
        </p:grpSpPr>
        <p:sp>
          <p:nvSpPr>
            <p:cNvPr id="36" name="Rounded Rectangle 35"/>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Rounded Rectangle 36"/>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8" name="Group 37"/>
          <p:cNvGrpSpPr/>
          <p:nvPr/>
        </p:nvGrpSpPr>
        <p:grpSpPr>
          <a:xfrm>
            <a:off x="438136" y="4070530"/>
            <a:ext cx="638238" cy="411338"/>
            <a:chOff x="5687375" y="3561167"/>
            <a:chExt cx="1064092" cy="714925"/>
          </a:xfrm>
        </p:grpSpPr>
        <p:sp>
          <p:nvSpPr>
            <p:cNvPr id="39" name="Rounded Rectangle 38"/>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Rounded Rectangle 39"/>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1" name="Group 40"/>
          <p:cNvGrpSpPr/>
          <p:nvPr/>
        </p:nvGrpSpPr>
        <p:grpSpPr>
          <a:xfrm>
            <a:off x="441097" y="3497070"/>
            <a:ext cx="638238" cy="411338"/>
            <a:chOff x="5687375" y="3561167"/>
            <a:chExt cx="1064092" cy="714925"/>
          </a:xfrm>
        </p:grpSpPr>
        <p:sp>
          <p:nvSpPr>
            <p:cNvPr id="42" name="Rounded Rectangle 41"/>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Rounded Rectangle 42"/>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4" name="Group 43"/>
          <p:cNvGrpSpPr/>
          <p:nvPr/>
        </p:nvGrpSpPr>
        <p:grpSpPr>
          <a:xfrm>
            <a:off x="438136" y="2927244"/>
            <a:ext cx="638238" cy="411338"/>
            <a:chOff x="5687375" y="3561167"/>
            <a:chExt cx="1064092" cy="714925"/>
          </a:xfrm>
        </p:grpSpPr>
        <p:sp>
          <p:nvSpPr>
            <p:cNvPr id="45" name="Rounded Rectangle 44"/>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Rounded Rectangle 45"/>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7" name="Group 46"/>
          <p:cNvGrpSpPr/>
          <p:nvPr/>
        </p:nvGrpSpPr>
        <p:grpSpPr>
          <a:xfrm>
            <a:off x="438136" y="2353784"/>
            <a:ext cx="638238" cy="411338"/>
            <a:chOff x="5687375" y="3561167"/>
            <a:chExt cx="1064092" cy="714925"/>
          </a:xfrm>
        </p:grpSpPr>
        <p:sp>
          <p:nvSpPr>
            <p:cNvPr id="48" name="Rounded Rectangle 47"/>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Rounded Rectangle 48"/>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0" name="Group 49"/>
          <p:cNvGrpSpPr/>
          <p:nvPr/>
        </p:nvGrpSpPr>
        <p:grpSpPr>
          <a:xfrm>
            <a:off x="441097" y="1780324"/>
            <a:ext cx="638238" cy="411338"/>
            <a:chOff x="5687375" y="3561167"/>
            <a:chExt cx="1064092" cy="714925"/>
          </a:xfrm>
        </p:grpSpPr>
        <p:sp>
          <p:nvSpPr>
            <p:cNvPr id="51" name="Rounded Rectangle 5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Rounded Rectangle 5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3" name="Group 52"/>
          <p:cNvGrpSpPr/>
          <p:nvPr/>
        </p:nvGrpSpPr>
        <p:grpSpPr>
          <a:xfrm>
            <a:off x="1183938" y="4643990"/>
            <a:ext cx="638238" cy="411338"/>
            <a:chOff x="5687375" y="3561167"/>
            <a:chExt cx="1064092" cy="714925"/>
          </a:xfrm>
        </p:grpSpPr>
        <p:sp>
          <p:nvSpPr>
            <p:cNvPr id="54" name="Rounded Rectangle 5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Rounded Rectangle 5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6" name="Group 55"/>
          <p:cNvGrpSpPr/>
          <p:nvPr/>
        </p:nvGrpSpPr>
        <p:grpSpPr>
          <a:xfrm>
            <a:off x="1183938" y="4070530"/>
            <a:ext cx="638238" cy="411338"/>
            <a:chOff x="5687375" y="3561167"/>
            <a:chExt cx="1064092" cy="714925"/>
          </a:xfrm>
        </p:grpSpPr>
        <p:sp>
          <p:nvSpPr>
            <p:cNvPr id="57" name="Rounded Rectangle 56"/>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Rounded Rectangle 57"/>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9" name="Group 58"/>
          <p:cNvGrpSpPr/>
          <p:nvPr/>
        </p:nvGrpSpPr>
        <p:grpSpPr>
          <a:xfrm>
            <a:off x="1186899" y="3497070"/>
            <a:ext cx="638238" cy="411338"/>
            <a:chOff x="5687375" y="3561167"/>
            <a:chExt cx="1064092" cy="714925"/>
          </a:xfrm>
        </p:grpSpPr>
        <p:sp>
          <p:nvSpPr>
            <p:cNvPr id="60" name="Rounded Rectangle 59"/>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ounded Rectangle 60"/>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2" name="Group 61"/>
          <p:cNvGrpSpPr/>
          <p:nvPr/>
        </p:nvGrpSpPr>
        <p:grpSpPr>
          <a:xfrm>
            <a:off x="1183938" y="2927244"/>
            <a:ext cx="638238" cy="411338"/>
            <a:chOff x="5687375" y="3561167"/>
            <a:chExt cx="1064092" cy="714925"/>
          </a:xfrm>
        </p:grpSpPr>
        <p:sp>
          <p:nvSpPr>
            <p:cNvPr id="63" name="Rounded Rectangle 62"/>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ounded Rectangle 63"/>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5" name="Group 64"/>
          <p:cNvGrpSpPr/>
          <p:nvPr/>
        </p:nvGrpSpPr>
        <p:grpSpPr>
          <a:xfrm>
            <a:off x="1183938" y="2353784"/>
            <a:ext cx="638238" cy="411338"/>
            <a:chOff x="5687375" y="3561167"/>
            <a:chExt cx="1064092" cy="714925"/>
          </a:xfrm>
        </p:grpSpPr>
        <p:sp>
          <p:nvSpPr>
            <p:cNvPr id="66" name="Rounded Rectangle 65"/>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ounded Rectangle 66"/>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8" name="Group 67"/>
          <p:cNvGrpSpPr/>
          <p:nvPr/>
        </p:nvGrpSpPr>
        <p:grpSpPr>
          <a:xfrm>
            <a:off x="1186899" y="1780324"/>
            <a:ext cx="638238" cy="411338"/>
            <a:chOff x="5687375" y="3561167"/>
            <a:chExt cx="1064092" cy="714925"/>
          </a:xfrm>
        </p:grpSpPr>
        <p:sp>
          <p:nvSpPr>
            <p:cNvPr id="69" name="Rounded Rectangle 68"/>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Rounded Rectangle 69"/>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1" name="TextBox 70"/>
          <p:cNvSpPr txBox="1"/>
          <p:nvPr/>
        </p:nvSpPr>
        <p:spPr>
          <a:xfrm>
            <a:off x="4025448" y="1238879"/>
            <a:ext cx="3660725"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Container Orchestrator</a:t>
            </a:r>
            <a:endParaRPr kumimoji="0" lang="en-US" sz="2353"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endParaRPr>
          </a:p>
        </p:txBody>
      </p:sp>
      <p:sp>
        <p:nvSpPr>
          <p:cNvPr id="72" name="TextBox 71"/>
          <p:cNvSpPr txBox="1"/>
          <p:nvPr/>
        </p:nvSpPr>
        <p:spPr>
          <a:xfrm>
            <a:off x="10178355" y="5266329"/>
            <a:ext cx="1416705"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Servers</a:t>
            </a:r>
          </a:p>
        </p:txBody>
      </p:sp>
      <p:sp>
        <p:nvSpPr>
          <p:cNvPr id="74" name="TextBox 73"/>
          <p:cNvSpPr txBox="1"/>
          <p:nvPr/>
        </p:nvSpPr>
        <p:spPr>
          <a:xfrm>
            <a:off x="9983478" y="3124785"/>
            <a:ext cx="1806457"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Containers</a:t>
            </a:r>
          </a:p>
        </p:txBody>
      </p:sp>
      <p:cxnSp>
        <p:nvCxnSpPr>
          <p:cNvPr id="75" name="Straight Arrow Connector 74"/>
          <p:cNvCxnSpPr>
            <a:stCxn id="74" idx="1"/>
            <a:endCxn id="14" idx="3"/>
          </p:cNvCxnSpPr>
          <p:nvPr/>
        </p:nvCxnSpPr>
        <p:spPr>
          <a:xfrm flipH="1">
            <a:off x="9339832" y="3432546"/>
            <a:ext cx="643646"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8785135" y="5574090"/>
            <a:ext cx="1393219"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04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1.xml><?xml version="1.0" encoding="utf-8"?>
<p:sld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miley Face 24"/>
          <p:cNvSpPr/>
          <p:nvPr/>
        </p:nvSpPr>
        <p:spPr bwMode="auto">
          <a:xfrm>
            <a:off x="880380" y="5330639"/>
            <a:ext cx="504538" cy="486903"/>
          </a:xfrm>
          <a:prstGeom prst="smileyFace">
            <a:avLst>
              <a:gd name="adj" fmla="val -61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solidFill>
                <a:srgbClr val="0078D4"/>
              </a:soli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lang="en-US">
                <a:solidFill>
                  <a:schemeClr val="accent1"/>
                </a:solidFill>
              </a:rPr>
              <a:t>Kubernetes - Agility</a:t>
            </a:r>
          </a:p>
        </p:txBody>
      </p:sp>
      <p:sp>
        <p:nvSpPr>
          <p:cNvPr id="26" name="Block Arc 25"/>
          <p:cNvSpPr/>
          <p:nvPr/>
        </p:nvSpPr>
        <p:spPr bwMode="auto">
          <a:xfrm flipV="1">
            <a:off x="1005485" y="5507124"/>
            <a:ext cx="262781" cy="221462"/>
          </a:xfrm>
          <a:prstGeom prst="blockArc">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1" name="Group 70"/>
          <p:cNvGrpSpPr/>
          <p:nvPr/>
        </p:nvGrpSpPr>
        <p:grpSpPr>
          <a:xfrm>
            <a:off x="3398292" y="5154928"/>
            <a:ext cx="4780927" cy="838324"/>
            <a:chOff x="3335867" y="5266267"/>
            <a:chExt cx="4876795" cy="855134"/>
          </a:xfrm>
        </p:grpSpPr>
        <p:sp>
          <p:nvSpPr>
            <p:cNvPr id="72" name="Bevel 71"/>
            <p:cNvSpPr/>
            <p:nvPr/>
          </p:nvSpPr>
          <p:spPr bwMode="auto">
            <a:xfrm>
              <a:off x="3335867"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Bevel 72"/>
            <p:cNvSpPr/>
            <p:nvPr/>
          </p:nvSpPr>
          <p:spPr bwMode="auto">
            <a:xfrm>
              <a:off x="3953933"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Bevel 73"/>
            <p:cNvSpPr/>
            <p:nvPr/>
          </p:nvSpPr>
          <p:spPr bwMode="auto">
            <a:xfrm>
              <a:off x="4571999"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 name="Bevel 74"/>
            <p:cNvSpPr/>
            <p:nvPr/>
          </p:nvSpPr>
          <p:spPr bwMode="auto">
            <a:xfrm>
              <a:off x="5190065"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Bevel 75"/>
            <p:cNvSpPr/>
            <p:nvPr/>
          </p:nvSpPr>
          <p:spPr bwMode="auto">
            <a:xfrm>
              <a:off x="5808131"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Bevel 76"/>
            <p:cNvSpPr/>
            <p:nvPr/>
          </p:nvSpPr>
          <p:spPr bwMode="auto">
            <a:xfrm>
              <a:off x="6426197"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Bevel 77"/>
            <p:cNvSpPr/>
            <p:nvPr/>
          </p:nvSpPr>
          <p:spPr bwMode="auto">
            <a:xfrm>
              <a:off x="7044263"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 name="Bevel 78"/>
            <p:cNvSpPr/>
            <p:nvPr/>
          </p:nvSpPr>
          <p:spPr bwMode="auto">
            <a:xfrm>
              <a:off x="7662329"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0" name="Rounded Rectangle 79"/>
          <p:cNvSpPr/>
          <p:nvPr/>
        </p:nvSpPr>
        <p:spPr bwMode="auto">
          <a:xfrm>
            <a:off x="2371790" y="1814001"/>
            <a:ext cx="6968043" cy="3237090"/>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7" name="Group 26"/>
          <p:cNvGrpSpPr/>
          <p:nvPr/>
        </p:nvGrpSpPr>
        <p:grpSpPr>
          <a:xfrm>
            <a:off x="5023798" y="3879599"/>
            <a:ext cx="638238" cy="411338"/>
            <a:chOff x="5687375" y="3561167"/>
            <a:chExt cx="1064092" cy="714925"/>
          </a:xfrm>
        </p:grpSpPr>
        <p:sp>
          <p:nvSpPr>
            <p:cNvPr id="28" name="Rounded Rectangle 27"/>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ounded Rectangle 28"/>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0" name="Group 29"/>
          <p:cNvGrpSpPr/>
          <p:nvPr/>
        </p:nvGrpSpPr>
        <p:grpSpPr>
          <a:xfrm>
            <a:off x="3541472" y="3885413"/>
            <a:ext cx="638238" cy="411338"/>
            <a:chOff x="5687375" y="3561167"/>
            <a:chExt cx="1064092" cy="714925"/>
          </a:xfrm>
        </p:grpSpPr>
        <p:sp>
          <p:nvSpPr>
            <p:cNvPr id="31" name="Rounded Rectangle 3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Rounded Rectangle 3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3" name="Group 32"/>
          <p:cNvGrpSpPr/>
          <p:nvPr/>
        </p:nvGrpSpPr>
        <p:grpSpPr>
          <a:xfrm>
            <a:off x="7977077" y="4394775"/>
            <a:ext cx="638238" cy="411338"/>
            <a:chOff x="5687375" y="3561167"/>
            <a:chExt cx="1064092" cy="714925"/>
          </a:xfrm>
        </p:grpSpPr>
        <p:sp>
          <p:nvSpPr>
            <p:cNvPr id="34" name="Rounded Rectangle 3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ounded Rectangle 3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4" name="Group 43"/>
          <p:cNvGrpSpPr/>
          <p:nvPr/>
        </p:nvGrpSpPr>
        <p:grpSpPr>
          <a:xfrm>
            <a:off x="6509719" y="4401559"/>
            <a:ext cx="638238" cy="411338"/>
            <a:chOff x="5687375" y="3561167"/>
            <a:chExt cx="1064092" cy="714925"/>
          </a:xfrm>
        </p:grpSpPr>
        <p:sp>
          <p:nvSpPr>
            <p:cNvPr id="45" name="Rounded Rectangle 44"/>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Rounded Rectangle 45"/>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7" name="Group 46"/>
          <p:cNvGrpSpPr/>
          <p:nvPr/>
        </p:nvGrpSpPr>
        <p:grpSpPr>
          <a:xfrm>
            <a:off x="5024036" y="4401559"/>
            <a:ext cx="638238" cy="411338"/>
            <a:chOff x="5687375" y="3561167"/>
            <a:chExt cx="1064092" cy="714925"/>
          </a:xfrm>
        </p:grpSpPr>
        <p:sp>
          <p:nvSpPr>
            <p:cNvPr id="48" name="Rounded Rectangle 47"/>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Rounded Rectangle 48"/>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0" name="Group 49"/>
          <p:cNvGrpSpPr/>
          <p:nvPr/>
        </p:nvGrpSpPr>
        <p:grpSpPr>
          <a:xfrm>
            <a:off x="3538353" y="4394775"/>
            <a:ext cx="638238" cy="411338"/>
            <a:chOff x="5687375" y="3561167"/>
            <a:chExt cx="1064092" cy="714925"/>
          </a:xfrm>
        </p:grpSpPr>
        <p:sp>
          <p:nvSpPr>
            <p:cNvPr id="51" name="Rounded Rectangle 5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Rounded Rectangle 5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3" name="Group 52"/>
          <p:cNvGrpSpPr/>
          <p:nvPr/>
        </p:nvGrpSpPr>
        <p:grpSpPr>
          <a:xfrm>
            <a:off x="4282635" y="3882619"/>
            <a:ext cx="638238" cy="411338"/>
            <a:chOff x="5687375" y="3561167"/>
            <a:chExt cx="1064092" cy="714925"/>
          </a:xfrm>
        </p:grpSpPr>
        <p:sp>
          <p:nvSpPr>
            <p:cNvPr id="54" name="Rounded Rectangle 5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Rounded Rectangle 5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6" name="Group 55"/>
          <p:cNvGrpSpPr/>
          <p:nvPr/>
        </p:nvGrpSpPr>
        <p:grpSpPr>
          <a:xfrm>
            <a:off x="2798549" y="3879599"/>
            <a:ext cx="638238" cy="411338"/>
            <a:chOff x="5687375" y="3561167"/>
            <a:chExt cx="1064092" cy="714925"/>
          </a:xfrm>
        </p:grpSpPr>
        <p:sp>
          <p:nvSpPr>
            <p:cNvPr id="57" name="Rounded Rectangle 56"/>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Rounded Rectangle 57"/>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9" name="Group 58"/>
          <p:cNvGrpSpPr/>
          <p:nvPr/>
        </p:nvGrpSpPr>
        <p:grpSpPr>
          <a:xfrm>
            <a:off x="7252561" y="4394775"/>
            <a:ext cx="638238" cy="411338"/>
            <a:chOff x="5687375" y="3561167"/>
            <a:chExt cx="1064092" cy="714925"/>
          </a:xfrm>
        </p:grpSpPr>
        <p:sp>
          <p:nvSpPr>
            <p:cNvPr id="60" name="Rounded Rectangle 59"/>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ounded Rectangle 60"/>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2" name="Group 61"/>
          <p:cNvGrpSpPr/>
          <p:nvPr/>
        </p:nvGrpSpPr>
        <p:grpSpPr>
          <a:xfrm>
            <a:off x="5766878" y="4401559"/>
            <a:ext cx="638238" cy="411338"/>
            <a:chOff x="5687375" y="3561167"/>
            <a:chExt cx="1064092" cy="714925"/>
          </a:xfrm>
        </p:grpSpPr>
        <p:sp>
          <p:nvSpPr>
            <p:cNvPr id="63" name="Rounded Rectangle 62"/>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ounded Rectangle 63"/>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5" name="Group 64"/>
          <p:cNvGrpSpPr/>
          <p:nvPr/>
        </p:nvGrpSpPr>
        <p:grpSpPr>
          <a:xfrm>
            <a:off x="4281195" y="4394775"/>
            <a:ext cx="638238" cy="411338"/>
            <a:chOff x="5687375" y="3561167"/>
            <a:chExt cx="1064092" cy="714925"/>
          </a:xfrm>
        </p:grpSpPr>
        <p:sp>
          <p:nvSpPr>
            <p:cNvPr id="66" name="Rounded Rectangle 65"/>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ounded Rectangle 66"/>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8" name="Group 67"/>
          <p:cNvGrpSpPr/>
          <p:nvPr/>
        </p:nvGrpSpPr>
        <p:grpSpPr>
          <a:xfrm>
            <a:off x="2795512" y="4394775"/>
            <a:ext cx="638238" cy="411338"/>
            <a:chOff x="5687375" y="3561167"/>
            <a:chExt cx="1064092" cy="714925"/>
          </a:xfrm>
        </p:grpSpPr>
        <p:sp>
          <p:nvSpPr>
            <p:cNvPr id="69" name="Rounded Rectangle 68"/>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Rounded Rectangle 69"/>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1" name="TextBox 80"/>
          <p:cNvSpPr txBox="1"/>
          <p:nvPr/>
        </p:nvSpPr>
        <p:spPr>
          <a:xfrm>
            <a:off x="4025448" y="1238879"/>
            <a:ext cx="3660725"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Container Orchestrator</a:t>
            </a:r>
            <a:endParaRPr kumimoji="0" lang="en-US" sz="2353"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endParaRPr>
          </a:p>
        </p:txBody>
      </p:sp>
      <p:sp>
        <p:nvSpPr>
          <p:cNvPr id="89" name="TextBox 88"/>
          <p:cNvSpPr txBox="1"/>
          <p:nvPr/>
        </p:nvSpPr>
        <p:spPr>
          <a:xfrm>
            <a:off x="10178355" y="5266329"/>
            <a:ext cx="1416705"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Servers</a:t>
            </a:r>
          </a:p>
        </p:txBody>
      </p:sp>
      <p:sp>
        <p:nvSpPr>
          <p:cNvPr id="90" name="TextBox 89"/>
          <p:cNvSpPr txBox="1"/>
          <p:nvPr/>
        </p:nvSpPr>
        <p:spPr>
          <a:xfrm>
            <a:off x="9983478" y="3124785"/>
            <a:ext cx="1806457"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Containers</a:t>
            </a:r>
          </a:p>
        </p:txBody>
      </p:sp>
      <p:cxnSp>
        <p:nvCxnSpPr>
          <p:cNvPr id="91" name="Straight Arrow Connector 90"/>
          <p:cNvCxnSpPr/>
          <p:nvPr/>
        </p:nvCxnSpPr>
        <p:spPr>
          <a:xfrm flipH="1">
            <a:off x="9339832" y="3432546"/>
            <a:ext cx="643646"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8785135" y="5574090"/>
            <a:ext cx="1393219"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78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p:transition spd="slow">
        <p:fade/>
      </p:transition>
    </mc:Fallback>
  </mc:AlternateContent>
</p:sld>
</file>

<file path=ppt/slides/slide32.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miley Face 24"/>
          <p:cNvSpPr/>
          <p:nvPr/>
        </p:nvSpPr>
        <p:spPr bwMode="auto">
          <a:xfrm>
            <a:off x="880380" y="5330639"/>
            <a:ext cx="504538" cy="486903"/>
          </a:xfrm>
          <a:prstGeom prst="smileyFace">
            <a:avLst>
              <a:gd name="adj" fmla="val -61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lang="en-US">
                <a:solidFill>
                  <a:schemeClr val="accent1"/>
                </a:solidFill>
              </a:rPr>
              <a:t>Kubernetes - Scalability</a:t>
            </a:r>
          </a:p>
        </p:txBody>
      </p:sp>
      <p:sp>
        <p:nvSpPr>
          <p:cNvPr id="26" name="Block Arc 25"/>
          <p:cNvSpPr/>
          <p:nvPr/>
        </p:nvSpPr>
        <p:spPr bwMode="auto">
          <a:xfrm flipV="1">
            <a:off x="1005485" y="5507124"/>
            <a:ext cx="262781" cy="221462"/>
          </a:xfrm>
          <a:prstGeom prst="blockArc">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1" name="Group 70"/>
          <p:cNvGrpSpPr/>
          <p:nvPr/>
        </p:nvGrpSpPr>
        <p:grpSpPr>
          <a:xfrm>
            <a:off x="3398292" y="5154928"/>
            <a:ext cx="4780927" cy="838324"/>
            <a:chOff x="3335867" y="5266267"/>
            <a:chExt cx="4876795" cy="855134"/>
          </a:xfrm>
        </p:grpSpPr>
        <p:sp>
          <p:nvSpPr>
            <p:cNvPr id="72" name="Bevel 71"/>
            <p:cNvSpPr/>
            <p:nvPr/>
          </p:nvSpPr>
          <p:spPr bwMode="auto">
            <a:xfrm>
              <a:off x="3335867"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Bevel 72"/>
            <p:cNvSpPr/>
            <p:nvPr/>
          </p:nvSpPr>
          <p:spPr bwMode="auto">
            <a:xfrm>
              <a:off x="3953933"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Bevel 73"/>
            <p:cNvSpPr/>
            <p:nvPr/>
          </p:nvSpPr>
          <p:spPr bwMode="auto">
            <a:xfrm>
              <a:off x="4571999"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 name="Bevel 74"/>
            <p:cNvSpPr/>
            <p:nvPr/>
          </p:nvSpPr>
          <p:spPr bwMode="auto">
            <a:xfrm>
              <a:off x="5190065"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Bevel 75"/>
            <p:cNvSpPr/>
            <p:nvPr/>
          </p:nvSpPr>
          <p:spPr bwMode="auto">
            <a:xfrm>
              <a:off x="5808131"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Bevel 76"/>
            <p:cNvSpPr/>
            <p:nvPr/>
          </p:nvSpPr>
          <p:spPr bwMode="auto">
            <a:xfrm>
              <a:off x="6426197"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Bevel 77"/>
            <p:cNvSpPr/>
            <p:nvPr/>
          </p:nvSpPr>
          <p:spPr bwMode="auto">
            <a:xfrm>
              <a:off x="7044263"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 name="Bevel 78"/>
            <p:cNvSpPr/>
            <p:nvPr/>
          </p:nvSpPr>
          <p:spPr bwMode="auto">
            <a:xfrm>
              <a:off x="7662329"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0" name="Rounded Rectangle 79"/>
          <p:cNvSpPr/>
          <p:nvPr/>
        </p:nvSpPr>
        <p:spPr bwMode="auto">
          <a:xfrm>
            <a:off x="2371790" y="1814001"/>
            <a:ext cx="6968043" cy="3237090"/>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2" name="Bevel 81"/>
          <p:cNvSpPr/>
          <p:nvPr/>
        </p:nvSpPr>
        <p:spPr bwMode="auto">
          <a:xfrm>
            <a:off x="3398292"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Bevel 82"/>
          <p:cNvSpPr/>
          <p:nvPr/>
        </p:nvSpPr>
        <p:spPr bwMode="auto">
          <a:xfrm>
            <a:off x="4004208"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Bevel 83"/>
          <p:cNvSpPr/>
          <p:nvPr/>
        </p:nvSpPr>
        <p:spPr bwMode="auto">
          <a:xfrm>
            <a:off x="4610124"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5" name="Bevel 84"/>
          <p:cNvSpPr/>
          <p:nvPr/>
        </p:nvSpPr>
        <p:spPr bwMode="auto">
          <a:xfrm>
            <a:off x="5216040"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6" name="Bevel 85"/>
          <p:cNvSpPr/>
          <p:nvPr/>
        </p:nvSpPr>
        <p:spPr bwMode="auto">
          <a:xfrm>
            <a:off x="5821956"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7" name="Bevel 86"/>
          <p:cNvSpPr/>
          <p:nvPr/>
        </p:nvSpPr>
        <p:spPr bwMode="auto">
          <a:xfrm>
            <a:off x="6427873"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8" name="Bevel 87"/>
          <p:cNvSpPr/>
          <p:nvPr/>
        </p:nvSpPr>
        <p:spPr bwMode="auto">
          <a:xfrm>
            <a:off x="7033789"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9" name="Bevel 88"/>
          <p:cNvSpPr/>
          <p:nvPr/>
        </p:nvSpPr>
        <p:spPr bwMode="auto">
          <a:xfrm>
            <a:off x="7639705"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8" name="Bevel 97"/>
          <p:cNvSpPr/>
          <p:nvPr/>
        </p:nvSpPr>
        <p:spPr bwMode="auto">
          <a:xfrm>
            <a:off x="2786980" y="5154928"/>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9" name="Bevel 98"/>
          <p:cNvSpPr/>
          <p:nvPr/>
        </p:nvSpPr>
        <p:spPr bwMode="auto">
          <a:xfrm>
            <a:off x="8245621" y="5154928"/>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00" name="Group 99"/>
          <p:cNvGrpSpPr/>
          <p:nvPr/>
        </p:nvGrpSpPr>
        <p:grpSpPr>
          <a:xfrm>
            <a:off x="5023798" y="3879599"/>
            <a:ext cx="638238" cy="411338"/>
            <a:chOff x="5687375" y="3561167"/>
            <a:chExt cx="1064092" cy="714925"/>
          </a:xfrm>
        </p:grpSpPr>
        <p:sp>
          <p:nvSpPr>
            <p:cNvPr id="101" name="Rounded Rectangle 10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2" name="Rounded Rectangle 10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3" name="Group 102"/>
          <p:cNvGrpSpPr/>
          <p:nvPr/>
        </p:nvGrpSpPr>
        <p:grpSpPr>
          <a:xfrm>
            <a:off x="3541472" y="3885413"/>
            <a:ext cx="638238" cy="411338"/>
            <a:chOff x="5687375" y="3561167"/>
            <a:chExt cx="1064092" cy="714925"/>
          </a:xfrm>
        </p:grpSpPr>
        <p:sp>
          <p:nvSpPr>
            <p:cNvPr id="104" name="Rounded Rectangle 10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Rounded Rectangle 10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6" name="Group 105"/>
          <p:cNvGrpSpPr/>
          <p:nvPr/>
        </p:nvGrpSpPr>
        <p:grpSpPr>
          <a:xfrm>
            <a:off x="7977077" y="4394775"/>
            <a:ext cx="638238" cy="411338"/>
            <a:chOff x="5687375" y="3561167"/>
            <a:chExt cx="1064092" cy="714925"/>
          </a:xfrm>
        </p:grpSpPr>
        <p:sp>
          <p:nvSpPr>
            <p:cNvPr id="107" name="Rounded Rectangle 106"/>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8" name="Rounded Rectangle 107"/>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9" name="Group 108"/>
          <p:cNvGrpSpPr/>
          <p:nvPr/>
        </p:nvGrpSpPr>
        <p:grpSpPr>
          <a:xfrm>
            <a:off x="6509719" y="4401559"/>
            <a:ext cx="638238" cy="411338"/>
            <a:chOff x="5687375" y="3561167"/>
            <a:chExt cx="1064092" cy="714925"/>
          </a:xfrm>
        </p:grpSpPr>
        <p:sp>
          <p:nvSpPr>
            <p:cNvPr id="110" name="Rounded Rectangle 109"/>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1" name="Rounded Rectangle 110"/>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2" name="Group 111"/>
          <p:cNvGrpSpPr/>
          <p:nvPr/>
        </p:nvGrpSpPr>
        <p:grpSpPr>
          <a:xfrm>
            <a:off x="5024036" y="4401559"/>
            <a:ext cx="638238" cy="411338"/>
            <a:chOff x="5687375" y="3561167"/>
            <a:chExt cx="1064092" cy="714925"/>
          </a:xfrm>
        </p:grpSpPr>
        <p:sp>
          <p:nvSpPr>
            <p:cNvPr id="113" name="Rounded Rectangle 112"/>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4" name="Rounded Rectangle 113"/>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5" name="Group 114"/>
          <p:cNvGrpSpPr/>
          <p:nvPr/>
        </p:nvGrpSpPr>
        <p:grpSpPr>
          <a:xfrm>
            <a:off x="3538353" y="4394775"/>
            <a:ext cx="638238" cy="411338"/>
            <a:chOff x="5687375" y="3561167"/>
            <a:chExt cx="1064092" cy="714925"/>
          </a:xfrm>
        </p:grpSpPr>
        <p:sp>
          <p:nvSpPr>
            <p:cNvPr id="116" name="Rounded Rectangle 115"/>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7" name="Rounded Rectangle 116"/>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8" name="Group 117"/>
          <p:cNvGrpSpPr/>
          <p:nvPr/>
        </p:nvGrpSpPr>
        <p:grpSpPr>
          <a:xfrm>
            <a:off x="4282635" y="3882619"/>
            <a:ext cx="638238" cy="411338"/>
            <a:chOff x="5687375" y="3561167"/>
            <a:chExt cx="1064092" cy="714925"/>
          </a:xfrm>
        </p:grpSpPr>
        <p:sp>
          <p:nvSpPr>
            <p:cNvPr id="119" name="Rounded Rectangle 118"/>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0" name="Rounded Rectangle 119"/>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1" name="Group 120"/>
          <p:cNvGrpSpPr/>
          <p:nvPr/>
        </p:nvGrpSpPr>
        <p:grpSpPr>
          <a:xfrm>
            <a:off x="2798549" y="3879599"/>
            <a:ext cx="638238" cy="411338"/>
            <a:chOff x="5687375" y="3561167"/>
            <a:chExt cx="1064092" cy="714925"/>
          </a:xfrm>
        </p:grpSpPr>
        <p:sp>
          <p:nvSpPr>
            <p:cNvPr id="122" name="Rounded Rectangle 121"/>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Rounded Rectangle 122"/>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4" name="Group 123"/>
          <p:cNvGrpSpPr/>
          <p:nvPr/>
        </p:nvGrpSpPr>
        <p:grpSpPr>
          <a:xfrm>
            <a:off x="7252561" y="4394775"/>
            <a:ext cx="638238" cy="411338"/>
            <a:chOff x="5687375" y="3561167"/>
            <a:chExt cx="1064092" cy="714925"/>
          </a:xfrm>
        </p:grpSpPr>
        <p:sp>
          <p:nvSpPr>
            <p:cNvPr id="125" name="Rounded Rectangle 124"/>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6" name="Rounded Rectangle 125"/>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7" name="Group 126"/>
          <p:cNvGrpSpPr/>
          <p:nvPr/>
        </p:nvGrpSpPr>
        <p:grpSpPr>
          <a:xfrm>
            <a:off x="5766878" y="4401559"/>
            <a:ext cx="638238" cy="411338"/>
            <a:chOff x="5687375" y="3561167"/>
            <a:chExt cx="1064092" cy="714925"/>
          </a:xfrm>
        </p:grpSpPr>
        <p:sp>
          <p:nvSpPr>
            <p:cNvPr id="128" name="Rounded Rectangle 127"/>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Rounded Rectangle 128"/>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0" name="Group 129"/>
          <p:cNvGrpSpPr/>
          <p:nvPr/>
        </p:nvGrpSpPr>
        <p:grpSpPr>
          <a:xfrm>
            <a:off x="4281195" y="4394775"/>
            <a:ext cx="638238" cy="411338"/>
            <a:chOff x="5687375" y="3561167"/>
            <a:chExt cx="1064092" cy="714925"/>
          </a:xfrm>
        </p:grpSpPr>
        <p:sp>
          <p:nvSpPr>
            <p:cNvPr id="131" name="Rounded Rectangle 13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2" name="Rounded Rectangle 13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3" name="Group 132"/>
          <p:cNvGrpSpPr/>
          <p:nvPr/>
        </p:nvGrpSpPr>
        <p:grpSpPr>
          <a:xfrm>
            <a:off x="2795512" y="4394775"/>
            <a:ext cx="638238" cy="411338"/>
            <a:chOff x="5687375" y="3561167"/>
            <a:chExt cx="1064092" cy="714925"/>
          </a:xfrm>
        </p:grpSpPr>
        <p:sp>
          <p:nvSpPr>
            <p:cNvPr id="134" name="Rounded Rectangle 13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5" name="Rounded Rectangle 13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36" name="TextBox 135"/>
          <p:cNvSpPr txBox="1"/>
          <p:nvPr/>
        </p:nvSpPr>
        <p:spPr>
          <a:xfrm>
            <a:off x="4025448" y="1238879"/>
            <a:ext cx="3660725"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Container Orchestrator</a:t>
            </a:r>
            <a:endParaRPr kumimoji="0" lang="en-US" sz="2353"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endParaRPr>
          </a:p>
        </p:txBody>
      </p:sp>
      <p:sp>
        <p:nvSpPr>
          <p:cNvPr id="66" name="TextBox 65"/>
          <p:cNvSpPr txBox="1"/>
          <p:nvPr/>
        </p:nvSpPr>
        <p:spPr>
          <a:xfrm>
            <a:off x="10178355" y="5266329"/>
            <a:ext cx="1416705"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Servers</a:t>
            </a:r>
          </a:p>
        </p:txBody>
      </p:sp>
      <p:sp>
        <p:nvSpPr>
          <p:cNvPr id="67" name="TextBox 66"/>
          <p:cNvSpPr txBox="1"/>
          <p:nvPr/>
        </p:nvSpPr>
        <p:spPr>
          <a:xfrm>
            <a:off x="9983478" y="3124785"/>
            <a:ext cx="1806457"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Containers</a:t>
            </a:r>
          </a:p>
        </p:txBody>
      </p:sp>
      <p:cxnSp>
        <p:nvCxnSpPr>
          <p:cNvPr id="68" name="Straight Arrow Connector 67"/>
          <p:cNvCxnSpPr/>
          <p:nvPr/>
        </p:nvCxnSpPr>
        <p:spPr>
          <a:xfrm flipH="1">
            <a:off x="9339832" y="3432546"/>
            <a:ext cx="643646"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6" idx="1"/>
            <a:endCxn id="99" idx="0"/>
          </p:cNvCxnSpPr>
          <p:nvPr/>
        </p:nvCxnSpPr>
        <p:spPr>
          <a:xfrm flipH="1">
            <a:off x="8785135" y="5574090"/>
            <a:ext cx="1393219"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5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3.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miley Face 24"/>
          <p:cNvSpPr/>
          <p:nvPr/>
        </p:nvSpPr>
        <p:spPr bwMode="auto">
          <a:xfrm>
            <a:off x="880380" y="5330639"/>
            <a:ext cx="504538" cy="486903"/>
          </a:xfrm>
          <a:prstGeom prst="smileyFace">
            <a:avLst>
              <a:gd name="adj" fmla="val -61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lang="en-US">
                <a:solidFill>
                  <a:schemeClr val="accent1"/>
                </a:solidFill>
              </a:rPr>
              <a:t>Kubernetes - Scalability</a:t>
            </a:r>
          </a:p>
        </p:txBody>
      </p:sp>
      <p:sp>
        <p:nvSpPr>
          <p:cNvPr id="26" name="Block Arc 25"/>
          <p:cNvSpPr/>
          <p:nvPr/>
        </p:nvSpPr>
        <p:spPr bwMode="auto">
          <a:xfrm flipV="1">
            <a:off x="1005485" y="5507124"/>
            <a:ext cx="262781" cy="221462"/>
          </a:xfrm>
          <a:prstGeom prst="blockArc">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1" name="Group 70"/>
          <p:cNvGrpSpPr/>
          <p:nvPr/>
        </p:nvGrpSpPr>
        <p:grpSpPr>
          <a:xfrm>
            <a:off x="3398292" y="5154928"/>
            <a:ext cx="4780927" cy="838324"/>
            <a:chOff x="3335867" y="5266267"/>
            <a:chExt cx="4876795" cy="855134"/>
          </a:xfrm>
        </p:grpSpPr>
        <p:sp>
          <p:nvSpPr>
            <p:cNvPr id="72" name="Bevel 71"/>
            <p:cNvSpPr/>
            <p:nvPr/>
          </p:nvSpPr>
          <p:spPr bwMode="auto">
            <a:xfrm>
              <a:off x="3335867"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Bevel 72"/>
            <p:cNvSpPr/>
            <p:nvPr/>
          </p:nvSpPr>
          <p:spPr bwMode="auto">
            <a:xfrm>
              <a:off x="3953933"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Bevel 73"/>
            <p:cNvSpPr/>
            <p:nvPr/>
          </p:nvSpPr>
          <p:spPr bwMode="auto">
            <a:xfrm>
              <a:off x="4571999"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 name="Bevel 74"/>
            <p:cNvSpPr/>
            <p:nvPr/>
          </p:nvSpPr>
          <p:spPr bwMode="auto">
            <a:xfrm>
              <a:off x="5190065"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Bevel 75"/>
            <p:cNvSpPr/>
            <p:nvPr/>
          </p:nvSpPr>
          <p:spPr bwMode="auto">
            <a:xfrm>
              <a:off x="5808131"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Bevel 76"/>
            <p:cNvSpPr/>
            <p:nvPr/>
          </p:nvSpPr>
          <p:spPr bwMode="auto">
            <a:xfrm>
              <a:off x="6426197"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Bevel 77"/>
            <p:cNvSpPr/>
            <p:nvPr/>
          </p:nvSpPr>
          <p:spPr bwMode="auto">
            <a:xfrm>
              <a:off x="7044263"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 name="Bevel 78"/>
            <p:cNvSpPr/>
            <p:nvPr/>
          </p:nvSpPr>
          <p:spPr bwMode="auto">
            <a:xfrm>
              <a:off x="7662329"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0" name="Rounded Rectangle 79"/>
          <p:cNvSpPr/>
          <p:nvPr/>
        </p:nvSpPr>
        <p:spPr bwMode="auto">
          <a:xfrm>
            <a:off x="2371790" y="1814001"/>
            <a:ext cx="6968043" cy="3237090"/>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2" name="Bevel 81"/>
          <p:cNvSpPr/>
          <p:nvPr/>
        </p:nvSpPr>
        <p:spPr bwMode="auto">
          <a:xfrm>
            <a:off x="3398292"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Bevel 82"/>
          <p:cNvSpPr/>
          <p:nvPr/>
        </p:nvSpPr>
        <p:spPr bwMode="auto">
          <a:xfrm>
            <a:off x="4004208"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Bevel 83"/>
          <p:cNvSpPr/>
          <p:nvPr/>
        </p:nvSpPr>
        <p:spPr bwMode="auto">
          <a:xfrm>
            <a:off x="4610124"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5" name="Bevel 84"/>
          <p:cNvSpPr/>
          <p:nvPr/>
        </p:nvSpPr>
        <p:spPr bwMode="auto">
          <a:xfrm>
            <a:off x="5216040"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6" name="Bevel 85"/>
          <p:cNvSpPr/>
          <p:nvPr/>
        </p:nvSpPr>
        <p:spPr bwMode="auto">
          <a:xfrm>
            <a:off x="5821956"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7" name="Bevel 86"/>
          <p:cNvSpPr/>
          <p:nvPr/>
        </p:nvSpPr>
        <p:spPr bwMode="auto">
          <a:xfrm>
            <a:off x="6427873"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8" name="Bevel 87"/>
          <p:cNvSpPr/>
          <p:nvPr/>
        </p:nvSpPr>
        <p:spPr bwMode="auto">
          <a:xfrm>
            <a:off x="7033789"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9" name="Bevel 88"/>
          <p:cNvSpPr/>
          <p:nvPr/>
        </p:nvSpPr>
        <p:spPr bwMode="auto">
          <a:xfrm>
            <a:off x="7639705"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8" name="Bevel 97"/>
          <p:cNvSpPr/>
          <p:nvPr/>
        </p:nvSpPr>
        <p:spPr bwMode="auto">
          <a:xfrm>
            <a:off x="2786980" y="5154928"/>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9" name="Bevel 98"/>
          <p:cNvSpPr/>
          <p:nvPr/>
        </p:nvSpPr>
        <p:spPr bwMode="auto">
          <a:xfrm>
            <a:off x="8245621" y="5154928"/>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00" name="Group 99"/>
          <p:cNvGrpSpPr/>
          <p:nvPr/>
        </p:nvGrpSpPr>
        <p:grpSpPr>
          <a:xfrm>
            <a:off x="5023798" y="3879599"/>
            <a:ext cx="638238" cy="411338"/>
            <a:chOff x="5687375" y="3561167"/>
            <a:chExt cx="1064092" cy="714925"/>
          </a:xfrm>
        </p:grpSpPr>
        <p:sp>
          <p:nvSpPr>
            <p:cNvPr id="101" name="Rounded Rectangle 10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2" name="Rounded Rectangle 10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3" name="Group 102"/>
          <p:cNvGrpSpPr/>
          <p:nvPr/>
        </p:nvGrpSpPr>
        <p:grpSpPr>
          <a:xfrm>
            <a:off x="3541472" y="3885413"/>
            <a:ext cx="638238" cy="411338"/>
            <a:chOff x="5687375" y="3561167"/>
            <a:chExt cx="1064092" cy="714925"/>
          </a:xfrm>
        </p:grpSpPr>
        <p:sp>
          <p:nvSpPr>
            <p:cNvPr id="104" name="Rounded Rectangle 10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Rounded Rectangle 10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6" name="Group 105"/>
          <p:cNvGrpSpPr/>
          <p:nvPr/>
        </p:nvGrpSpPr>
        <p:grpSpPr>
          <a:xfrm>
            <a:off x="7977077" y="4394775"/>
            <a:ext cx="638238" cy="411338"/>
            <a:chOff x="5687375" y="3561167"/>
            <a:chExt cx="1064092" cy="714925"/>
          </a:xfrm>
        </p:grpSpPr>
        <p:sp>
          <p:nvSpPr>
            <p:cNvPr id="107" name="Rounded Rectangle 106"/>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8" name="Rounded Rectangle 107"/>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9" name="Group 108"/>
          <p:cNvGrpSpPr/>
          <p:nvPr/>
        </p:nvGrpSpPr>
        <p:grpSpPr>
          <a:xfrm>
            <a:off x="6509719" y="4401559"/>
            <a:ext cx="638238" cy="411338"/>
            <a:chOff x="5687375" y="3561167"/>
            <a:chExt cx="1064092" cy="714925"/>
          </a:xfrm>
        </p:grpSpPr>
        <p:sp>
          <p:nvSpPr>
            <p:cNvPr id="110" name="Rounded Rectangle 109"/>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1" name="Rounded Rectangle 110"/>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2" name="Group 111"/>
          <p:cNvGrpSpPr/>
          <p:nvPr/>
        </p:nvGrpSpPr>
        <p:grpSpPr>
          <a:xfrm>
            <a:off x="5024036" y="4401559"/>
            <a:ext cx="638238" cy="411338"/>
            <a:chOff x="5687375" y="3561167"/>
            <a:chExt cx="1064092" cy="714925"/>
          </a:xfrm>
        </p:grpSpPr>
        <p:sp>
          <p:nvSpPr>
            <p:cNvPr id="113" name="Rounded Rectangle 112"/>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4" name="Rounded Rectangle 113"/>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5" name="Group 114"/>
          <p:cNvGrpSpPr/>
          <p:nvPr/>
        </p:nvGrpSpPr>
        <p:grpSpPr>
          <a:xfrm>
            <a:off x="3538353" y="4394775"/>
            <a:ext cx="638238" cy="411338"/>
            <a:chOff x="5687375" y="3561167"/>
            <a:chExt cx="1064092" cy="714925"/>
          </a:xfrm>
        </p:grpSpPr>
        <p:sp>
          <p:nvSpPr>
            <p:cNvPr id="116" name="Rounded Rectangle 115"/>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7" name="Rounded Rectangle 116"/>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8" name="Group 117"/>
          <p:cNvGrpSpPr/>
          <p:nvPr/>
        </p:nvGrpSpPr>
        <p:grpSpPr>
          <a:xfrm>
            <a:off x="4282635" y="3882619"/>
            <a:ext cx="638238" cy="411338"/>
            <a:chOff x="5687375" y="3561167"/>
            <a:chExt cx="1064092" cy="714925"/>
          </a:xfrm>
        </p:grpSpPr>
        <p:sp>
          <p:nvSpPr>
            <p:cNvPr id="119" name="Rounded Rectangle 118"/>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0" name="Rounded Rectangle 119"/>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1" name="Group 120"/>
          <p:cNvGrpSpPr/>
          <p:nvPr/>
        </p:nvGrpSpPr>
        <p:grpSpPr>
          <a:xfrm>
            <a:off x="2798549" y="3879599"/>
            <a:ext cx="638238" cy="411338"/>
            <a:chOff x="5687375" y="3561167"/>
            <a:chExt cx="1064092" cy="714925"/>
          </a:xfrm>
        </p:grpSpPr>
        <p:sp>
          <p:nvSpPr>
            <p:cNvPr id="122" name="Rounded Rectangle 121"/>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Rounded Rectangle 122"/>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4" name="Group 123"/>
          <p:cNvGrpSpPr/>
          <p:nvPr/>
        </p:nvGrpSpPr>
        <p:grpSpPr>
          <a:xfrm>
            <a:off x="7252561" y="4394775"/>
            <a:ext cx="638238" cy="411338"/>
            <a:chOff x="5687375" y="3561167"/>
            <a:chExt cx="1064092" cy="714925"/>
          </a:xfrm>
        </p:grpSpPr>
        <p:sp>
          <p:nvSpPr>
            <p:cNvPr id="125" name="Rounded Rectangle 124"/>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6" name="Rounded Rectangle 125"/>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7" name="Group 126"/>
          <p:cNvGrpSpPr/>
          <p:nvPr/>
        </p:nvGrpSpPr>
        <p:grpSpPr>
          <a:xfrm>
            <a:off x="5766878" y="4401559"/>
            <a:ext cx="638238" cy="411338"/>
            <a:chOff x="5687375" y="3561167"/>
            <a:chExt cx="1064092" cy="714925"/>
          </a:xfrm>
        </p:grpSpPr>
        <p:sp>
          <p:nvSpPr>
            <p:cNvPr id="128" name="Rounded Rectangle 127"/>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Rounded Rectangle 128"/>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0" name="Group 129"/>
          <p:cNvGrpSpPr/>
          <p:nvPr/>
        </p:nvGrpSpPr>
        <p:grpSpPr>
          <a:xfrm>
            <a:off x="4281195" y="4394775"/>
            <a:ext cx="638238" cy="411338"/>
            <a:chOff x="5687375" y="3561167"/>
            <a:chExt cx="1064092" cy="714925"/>
          </a:xfrm>
        </p:grpSpPr>
        <p:sp>
          <p:nvSpPr>
            <p:cNvPr id="131" name="Rounded Rectangle 13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2" name="Rounded Rectangle 13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3" name="Group 132"/>
          <p:cNvGrpSpPr/>
          <p:nvPr/>
        </p:nvGrpSpPr>
        <p:grpSpPr>
          <a:xfrm>
            <a:off x="2795512" y="4394775"/>
            <a:ext cx="638238" cy="411338"/>
            <a:chOff x="5687375" y="3561167"/>
            <a:chExt cx="1064092" cy="714925"/>
          </a:xfrm>
        </p:grpSpPr>
        <p:sp>
          <p:nvSpPr>
            <p:cNvPr id="134" name="Rounded Rectangle 13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5" name="Rounded Rectangle 13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1" name="Group 60"/>
          <p:cNvGrpSpPr/>
          <p:nvPr/>
        </p:nvGrpSpPr>
        <p:grpSpPr>
          <a:xfrm>
            <a:off x="438136" y="4643990"/>
            <a:ext cx="638238" cy="411338"/>
            <a:chOff x="5687375" y="3561167"/>
            <a:chExt cx="1064092" cy="714925"/>
          </a:xfrm>
        </p:grpSpPr>
        <p:sp>
          <p:nvSpPr>
            <p:cNvPr id="62" name="Rounded Rectangle 61"/>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Rounded Rectangle 62"/>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4" name="Group 63"/>
          <p:cNvGrpSpPr/>
          <p:nvPr/>
        </p:nvGrpSpPr>
        <p:grpSpPr>
          <a:xfrm>
            <a:off x="438136" y="4070530"/>
            <a:ext cx="638238" cy="411338"/>
            <a:chOff x="5687375" y="3561167"/>
            <a:chExt cx="1064092" cy="714925"/>
          </a:xfrm>
        </p:grpSpPr>
        <p:sp>
          <p:nvSpPr>
            <p:cNvPr id="65" name="Rounded Rectangle 64"/>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Rounded Rectangle 65"/>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7" name="Group 66"/>
          <p:cNvGrpSpPr/>
          <p:nvPr/>
        </p:nvGrpSpPr>
        <p:grpSpPr>
          <a:xfrm>
            <a:off x="441097" y="3497070"/>
            <a:ext cx="638238" cy="411338"/>
            <a:chOff x="5687375" y="3561167"/>
            <a:chExt cx="1064092" cy="714925"/>
          </a:xfrm>
        </p:grpSpPr>
        <p:sp>
          <p:nvSpPr>
            <p:cNvPr id="68" name="Rounded Rectangle 67"/>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Rounded Rectangle 68"/>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70" name="Group 69"/>
          <p:cNvGrpSpPr/>
          <p:nvPr/>
        </p:nvGrpSpPr>
        <p:grpSpPr>
          <a:xfrm>
            <a:off x="438136" y="2927244"/>
            <a:ext cx="638238" cy="411338"/>
            <a:chOff x="5687375" y="3561167"/>
            <a:chExt cx="1064092" cy="714925"/>
          </a:xfrm>
        </p:grpSpPr>
        <p:sp>
          <p:nvSpPr>
            <p:cNvPr id="81" name="Rounded Rectangle 8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0" name="Rounded Rectangle 89"/>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91" name="Group 90"/>
          <p:cNvGrpSpPr/>
          <p:nvPr/>
        </p:nvGrpSpPr>
        <p:grpSpPr>
          <a:xfrm>
            <a:off x="438136" y="2353784"/>
            <a:ext cx="638238" cy="411338"/>
            <a:chOff x="5687375" y="3561167"/>
            <a:chExt cx="1064092" cy="714925"/>
          </a:xfrm>
        </p:grpSpPr>
        <p:sp>
          <p:nvSpPr>
            <p:cNvPr id="92" name="Rounded Rectangle 91"/>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3" name="Rounded Rectangle 92"/>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94" name="Group 93"/>
          <p:cNvGrpSpPr/>
          <p:nvPr/>
        </p:nvGrpSpPr>
        <p:grpSpPr>
          <a:xfrm>
            <a:off x="441097" y="1780324"/>
            <a:ext cx="638238" cy="411338"/>
            <a:chOff x="5687375" y="3561167"/>
            <a:chExt cx="1064092" cy="714925"/>
          </a:xfrm>
        </p:grpSpPr>
        <p:sp>
          <p:nvSpPr>
            <p:cNvPr id="95" name="Rounded Rectangle 94"/>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6" name="Rounded Rectangle 95"/>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97" name="Group 96"/>
          <p:cNvGrpSpPr/>
          <p:nvPr/>
        </p:nvGrpSpPr>
        <p:grpSpPr>
          <a:xfrm>
            <a:off x="1183938" y="4643990"/>
            <a:ext cx="638238" cy="411338"/>
            <a:chOff x="5687375" y="3561167"/>
            <a:chExt cx="1064092" cy="714925"/>
          </a:xfrm>
        </p:grpSpPr>
        <p:sp>
          <p:nvSpPr>
            <p:cNvPr id="136" name="Rounded Rectangle 135"/>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7" name="Rounded Rectangle 136"/>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8" name="Group 137"/>
          <p:cNvGrpSpPr/>
          <p:nvPr/>
        </p:nvGrpSpPr>
        <p:grpSpPr>
          <a:xfrm>
            <a:off x="1183938" y="4070530"/>
            <a:ext cx="638238" cy="411338"/>
            <a:chOff x="5687375" y="3561167"/>
            <a:chExt cx="1064092" cy="714925"/>
          </a:xfrm>
        </p:grpSpPr>
        <p:sp>
          <p:nvSpPr>
            <p:cNvPr id="139" name="Rounded Rectangle 138"/>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0" name="Rounded Rectangle 139"/>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41" name="Group 140"/>
          <p:cNvGrpSpPr/>
          <p:nvPr/>
        </p:nvGrpSpPr>
        <p:grpSpPr>
          <a:xfrm>
            <a:off x="1186899" y="3497070"/>
            <a:ext cx="638238" cy="411338"/>
            <a:chOff x="5687375" y="3561167"/>
            <a:chExt cx="1064092" cy="714925"/>
          </a:xfrm>
        </p:grpSpPr>
        <p:sp>
          <p:nvSpPr>
            <p:cNvPr id="142" name="Rounded Rectangle 141"/>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3" name="Rounded Rectangle 142"/>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44" name="Group 143"/>
          <p:cNvGrpSpPr/>
          <p:nvPr/>
        </p:nvGrpSpPr>
        <p:grpSpPr>
          <a:xfrm>
            <a:off x="1183938" y="2927244"/>
            <a:ext cx="638238" cy="411338"/>
            <a:chOff x="5687375" y="3561167"/>
            <a:chExt cx="1064092" cy="714925"/>
          </a:xfrm>
        </p:grpSpPr>
        <p:sp>
          <p:nvSpPr>
            <p:cNvPr id="145" name="Rounded Rectangle 144"/>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6" name="Rounded Rectangle 145"/>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47" name="Group 146"/>
          <p:cNvGrpSpPr/>
          <p:nvPr/>
        </p:nvGrpSpPr>
        <p:grpSpPr>
          <a:xfrm>
            <a:off x="1183938" y="2353784"/>
            <a:ext cx="638238" cy="411338"/>
            <a:chOff x="5687375" y="3561167"/>
            <a:chExt cx="1064092" cy="714925"/>
          </a:xfrm>
        </p:grpSpPr>
        <p:sp>
          <p:nvSpPr>
            <p:cNvPr id="148" name="Rounded Rectangle 147"/>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9" name="Rounded Rectangle 148"/>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50" name="Group 149"/>
          <p:cNvGrpSpPr/>
          <p:nvPr/>
        </p:nvGrpSpPr>
        <p:grpSpPr>
          <a:xfrm>
            <a:off x="1186899" y="1780324"/>
            <a:ext cx="638238" cy="411338"/>
            <a:chOff x="5687375" y="3561167"/>
            <a:chExt cx="1064092" cy="714925"/>
          </a:xfrm>
        </p:grpSpPr>
        <p:sp>
          <p:nvSpPr>
            <p:cNvPr id="151" name="Rounded Rectangle 15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2" name="Rounded Rectangle 15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53" name="TextBox 152"/>
          <p:cNvSpPr txBox="1"/>
          <p:nvPr/>
        </p:nvSpPr>
        <p:spPr>
          <a:xfrm>
            <a:off x="4025448" y="1238879"/>
            <a:ext cx="3660725"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Container Orchestrator</a:t>
            </a:r>
            <a:endParaRPr kumimoji="0" lang="en-US" sz="2353"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endParaRPr>
          </a:p>
        </p:txBody>
      </p:sp>
      <p:sp>
        <p:nvSpPr>
          <p:cNvPr id="158" name="TextBox 157"/>
          <p:cNvSpPr txBox="1"/>
          <p:nvPr/>
        </p:nvSpPr>
        <p:spPr>
          <a:xfrm>
            <a:off x="10178355" y="5266329"/>
            <a:ext cx="1416705"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Servers</a:t>
            </a:r>
          </a:p>
        </p:txBody>
      </p:sp>
      <p:sp>
        <p:nvSpPr>
          <p:cNvPr id="159" name="TextBox 158"/>
          <p:cNvSpPr txBox="1"/>
          <p:nvPr/>
        </p:nvSpPr>
        <p:spPr>
          <a:xfrm>
            <a:off x="9983478" y="3124785"/>
            <a:ext cx="1806457"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Containers</a:t>
            </a:r>
          </a:p>
        </p:txBody>
      </p:sp>
      <p:cxnSp>
        <p:nvCxnSpPr>
          <p:cNvPr id="160" name="Straight Arrow Connector 159"/>
          <p:cNvCxnSpPr/>
          <p:nvPr/>
        </p:nvCxnSpPr>
        <p:spPr>
          <a:xfrm flipH="1">
            <a:off x="9339832" y="3432546"/>
            <a:ext cx="643646"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flipH="1">
            <a:off x="8785135" y="5574090"/>
            <a:ext cx="1393219"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84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4.xml><?xml version="1.0" encoding="utf-8"?>
<p:sld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miley Face 24"/>
          <p:cNvSpPr/>
          <p:nvPr/>
        </p:nvSpPr>
        <p:spPr bwMode="auto">
          <a:xfrm>
            <a:off x="880380" y="5330639"/>
            <a:ext cx="504538" cy="486903"/>
          </a:xfrm>
          <a:prstGeom prst="smileyFace">
            <a:avLst>
              <a:gd name="adj" fmla="val -61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lang="en-US">
                <a:solidFill>
                  <a:schemeClr val="accent1"/>
                </a:solidFill>
              </a:rPr>
              <a:t>Kubernetes - Scalability</a:t>
            </a:r>
          </a:p>
        </p:txBody>
      </p:sp>
      <p:sp>
        <p:nvSpPr>
          <p:cNvPr id="26" name="Block Arc 25"/>
          <p:cNvSpPr/>
          <p:nvPr/>
        </p:nvSpPr>
        <p:spPr bwMode="auto">
          <a:xfrm flipV="1">
            <a:off x="1005485" y="5507124"/>
            <a:ext cx="262781" cy="221462"/>
          </a:xfrm>
          <a:prstGeom prst="blockArc">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1" name="Group 70"/>
          <p:cNvGrpSpPr/>
          <p:nvPr/>
        </p:nvGrpSpPr>
        <p:grpSpPr>
          <a:xfrm>
            <a:off x="3398292" y="5154928"/>
            <a:ext cx="4780927" cy="838324"/>
            <a:chOff x="3335867" y="5266267"/>
            <a:chExt cx="4876795" cy="855134"/>
          </a:xfrm>
        </p:grpSpPr>
        <p:sp>
          <p:nvSpPr>
            <p:cNvPr id="72" name="Bevel 71"/>
            <p:cNvSpPr/>
            <p:nvPr/>
          </p:nvSpPr>
          <p:spPr bwMode="auto">
            <a:xfrm>
              <a:off x="3335867"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Bevel 72"/>
            <p:cNvSpPr/>
            <p:nvPr/>
          </p:nvSpPr>
          <p:spPr bwMode="auto">
            <a:xfrm>
              <a:off x="3953933"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Bevel 73"/>
            <p:cNvSpPr/>
            <p:nvPr/>
          </p:nvSpPr>
          <p:spPr bwMode="auto">
            <a:xfrm>
              <a:off x="4571999"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 name="Bevel 74"/>
            <p:cNvSpPr/>
            <p:nvPr/>
          </p:nvSpPr>
          <p:spPr bwMode="auto">
            <a:xfrm>
              <a:off x="5190065"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Bevel 75"/>
            <p:cNvSpPr/>
            <p:nvPr/>
          </p:nvSpPr>
          <p:spPr bwMode="auto">
            <a:xfrm>
              <a:off x="5808131"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Bevel 76"/>
            <p:cNvSpPr/>
            <p:nvPr/>
          </p:nvSpPr>
          <p:spPr bwMode="auto">
            <a:xfrm>
              <a:off x="6426197"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Bevel 77"/>
            <p:cNvSpPr/>
            <p:nvPr/>
          </p:nvSpPr>
          <p:spPr bwMode="auto">
            <a:xfrm>
              <a:off x="7044263"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 name="Bevel 78"/>
            <p:cNvSpPr/>
            <p:nvPr/>
          </p:nvSpPr>
          <p:spPr bwMode="auto">
            <a:xfrm>
              <a:off x="7662329"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0" name="Rounded Rectangle 79"/>
          <p:cNvSpPr/>
          <p:nvPr/>
        </p:nvSpPr>
        <p:spPr bwMode="auto">
          <a:xfrm>
            <a:off x="2371790" y="1814001"/>
            <a:ext cx="6968043" cy="3237090"/>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2" name="Bevel 81"/>
          <p:cNvSpPr/>
          <p:nvPr/>
        </p:nvSpPr>
        <p:spPr bwMode="auto">
          <a:xfrm>
            <a:off x="3398292"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Bevel 82"/>
          <p:cNvSpPr/>
          <p:nvPr/>
        </p:nvSpPr>
        <p:spPr bwMode="auto">
          <a:xfrm>
            <a:off x="4004208"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Bevel 83"/>
          <p:cNvSpPr/>
          <p:nvPr/>
        </p:nvSpPr>
        <p:spPr bwMode="auto">
          <a:xfrm>
            <a:off x="4610124"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5" name="Bevel 84"/>
          <p:cNvSpPr/>
          <p:nvPr/>
        </p:nvSpPr>
        <p:spPr bwMode="auto">
          <a:xfrm>
            <a:off x="5216040"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6" name="Bevel 85"/>
          <p:cNvSpPr/>
          <p:nvPr/>
        </p:nvSpPr>
        <p:spPr bwMode="auto">
          <a:xfrm>
            <a:off x="5821956"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7" name="Bevel 86"/>
          <p:cNvSpPr/>
          <p:nvPr/>
        </p:nvSpPr>
        <p:spPr bwMode="auto">
          <a:xfrm>
            <a:off x="6427873"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8" name="Bevel 87"/>
          <p:cNvSpPr/>
          <p:nvPr/>
        </p:nvSpPr>
        <p:spPr bwMode="auto">
          <a:xfrm>
            <a:off x="7033789"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9" name="Bevel 88"/>
          <p:cNvSpPr/>
          <p:nvPr/>
        </p:nvSpPr>
        <p:spPr bwMode="auto">
          <a:xfrm>
            <a:off x="7639705"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8" name="Bevel 97"/>
          <p:cNvSpPr/>
          <p:nvPr/>
        </p:nvSpPr>
        <p:spPr bwMode="auto">
          <a:xfrm>
            <a:off x="2786980" y="5154928"/>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9" name="Bevel 98"/>
          <p:cNvSpPr/>
          <p:nvPr/>
        </p:nvSpPr>
        <p:spPr bwMode="auto">
          <a:xfrm>
            <a:off x="8245621" y="5154928"/>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00" name="Group 99"/>
          <p:cNvGrpSpPr/>
          <p:nvPr/>
        </p:nvGrpSpPr>
        <p:grpSpPr>
          <a:xfrm>
            <a:off x="5023798" y="3879599"/>
            <a:ext cx="638238" cy="411338"/>
            <a:chOff x="5687375" y="3561167"/>
            <a:chExt cx="1064092" cy="714925"/>
          </a:xfrm>
        </p:grpSpPr>
        <p:sp>
          <p:nvSpPr>
            <p:cNvPr id="101" name="Rounded Rectangle 10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2" name="Rounded Rectangle 10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3" name="Group 102"/>
          <p:cNvGrpSpPr/>
          <p:nvPr/>
        </p:nvGrpSpPr>
        <p:grpSpPr>
          <a:xfrm>
            <a:off x="3541472" y="3885413"/>
            <a:ext cx="638238" cy="411338"/>
            <a:chOff x="5687375" y="3561167"/>
            <a:chExt cx="1064092" cy="714925"/>
          </a:xfrm>
        </p:grpSpPr>
        <p:sp>
          <p:nvSpPr>
            <p:cNvPr id="104" name="Rounded Rectangle 10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Rounded Rectangle 10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6" name="Group 105"/>
          <p:cNvGrpSpPr/>
          <p:nvPr/>
        </p:nvGrpSpPr>
        <p:grpSpPr>
          <a:xfrm>
            <a:off x="7977077" y="4394775"/>
            <a:ext cx="638238" cy="411338"/>
            <a:chOff x="5687375" y="3561167"/>
            <a:chExt cx="1064092" cy="714925"/>
          </a:xfrm>
        </p:grpSpPr>
        <p:sp>
          <p:nvSpPr>
            <p:cNvPr id="107" name="Rounded Rectangle 106"/>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8" name="Rounded Rectangle 107"/>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9" name="Group 108"/>
          <p:cNvGrpSpPr/>
          <p:nvPr/>
        </p:nvGrpSpPr>
        <p:grpSpPr>
          <a:xfrm>
            <a:off x="6509719" y="4401559"/>
            <a:ext cx="638238" cy="411338"/>
            <a:chOff x="5687375" y="3561167"/>
            <a:chExt cx="1064092" cy="714925"/>
          </a:xfrm>
        </p:grpSpPr>
        <p:sp>
          <p:nvSpPr>
            <p:cNvPr id="110" name="Rounded Rectangle 109"/>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1" name="Rounded Rectangle 110"/>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2" name="Group 111"/>
          <p:cNvGrpSpPr/>
          <p:nvPr/>
        </p:nvGrpSpPr>
        <p:grpSpPr>
          <a:xfrm>
            <a:off x="5024036" y="4401559"/>
            <a:ext cx="638238" cy="411338"/>
            <a:chOff x="5687375" y="3561167"/>
            <a:chExt cx="1064092" cy="714925"/>
          </a:xfrm>
        </p:grpSpPr>
        <p:sp>
          <p:nvSpPr>
            <p:cNvPr id="113" name="Rounded Rectangle 112"/>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4" name="Rounded Rectangle 113"/>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5" name="Group 114"/>
          <p:cNvGrpSpPr/>
          <p:nvPr/>
        </p:nvGrpSpPr>
        <p:grpSpPr>
          <a:xfrm>
            <a:off x="3538353" y="4394775"/>
            <a:ext cx="638238" cy="411338"/>
            <a:chOff x="5687375" y="3561167"/>
            <a:chExt cx="1064092" cy="714925"/>
          </a:xfrm>
        </p:grpSpPr>
        <p:sp>
          <p:nvSpPr>
            <p:cNvPr id="116" name="Rounded Rectangle 115"/>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7" name="Rounded Rectangle 116"/>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8" name="Group 117"/>
          <p:cNvGrpSpPr/>
          <p:nvPr/>
        </p:nvGrpSpPr>
        <p:grpSpPr>
          <a:xfrm>
            <a:off x="4282635" y="3882619"/>
            <a:ext cx="638238" cy="411338"/>
            <a:chOff x="5687375" y="3561167"/>
            <a:chExt cx="1064092" cy="714925"/>
          </a:xfrm>
        </p:grpSpPr>
        <p:sp>
          <p:nvSpPr>
            <p:cNvPr id="119" name="Rounded Rectangle 118"/>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0" name="Rounded Rectangle 119"/>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1" name="Group 120"/>
          <p:cNvGrpSpPr/>
          <p:nvPr/>
        </p:nvGrpSpPr>
        <p:grpSpPr>
          <a:xfrm>
            <a:off x="2798549" y="3879599"/>
            <a:ext cx="638238" cy="411338"/>
            <a:chOff x="5687375" y="3561167"/>
            <a:chExt cx="1064092" cy="714925"/>
          </a:xfrm>
        </p:grpSpPr>
        <p:sp>
          <p:nvSpPr>
            <p:cNvPr id="122" name="Rounded Rectangle 121"/>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Rounded Rectangle 122"/>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4" name="Group 123"/>
          <p:cNvGrpSpPr/>
          <p:nvPr/>
        </p:nvGrpSpPr>
        <p:grpSpPr>
          <a:xfrm>
            <a:off x="7252561" y="4394775"/>
            <a:ext cx="638238" cy="411338"/>
            <a:chOff x="5687375" y="3561167"/>
            <a:chExt cx="1064092" cy="714925"/>
          </a:xfrm>
        </p:grpSpPr>
        <p:sp>
          <p:nvSpPr>
            <p:cNvPr id="125" name="Rounded Rectangle 124"/>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6" name="Rounded Rectangle 125"/>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7" name="Group 126"/>
          <p:cNvGrpSpPr/>
          <p:nvPr/>
        </p:nvGrpSpPr>
        <p:grpSpPr>
          <a:xfrm>
            <a:off x="5766878" y="4401559"/>
            <a:ext cx="638238" cy="411338"/>
            <a:chOff x="5687375" y="3561167"/>
            <a:chExt cx="1064092" cy="714925"/>
          </a:xfrm>
        </p:grpSpPr>
        <p:sp>
          <p:nvSpPr>
            <p:cNvPr id="128" name="Rounded Rectangle 127"/>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Rounded Rectangle 128"/>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0" name="Group 129"/>
          <p:cNvGrpSpPr/>
          <p:nvPr/>
        </p:nvGrpSpPr>
        <p:grpSpPr>
          <a:xfrm>
            <a:off x="4281195" y="4394775"/>
            <a:ext cx="638238" cy="411338"/>
            <a:chOff x="5687375" y="3561167"/>
            <a:chExt cx="1064092" cy="714925"/>
          </a:xfrm>
        </p:grpSpPr>
        <p:sp>
          <p:nvSpPr>
            <p:cNvPr id="131" name="Rounded Rectangle 13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2" name="Rounded Rectangle 13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3" name="Group 132"/>
          <p:cNvGrpSpPr/>
          <p:nvPr/>
        </p:nvGrpSpPr>
        <p:grpSpPr>
          <a:xfrm>
            <a:off x="2795512" y="4394775"/>
            <a:ext cx="638238" cy="411338"/>
            <a:chOff x="5687375" y="3561167"/>
            <a:chExt cx="1064092" cy="714925"/>
          </a:xfrm>
        </p:grpSpPr>
        <p:sp>
          <p:nvSpPr>
            <p:cNvPr id="134" name="Rounded Rectangle 13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5" name="Rounded Rectangle 13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7" name="Group 26"/>
          <p:cNvGrpSpPr/>
          <p:nvPr/>
        </p:nvGrpSpPr>
        <p:grpSpPr>
          <a:xfrm>
            <a:off x="8001275" y="3355560"/>
            <a:ext cx="638238" cy="411338"/>
            <a:chOff x="5687375" y="3561167"/>
            <a:chExt cx="1064092" cy="714925"/>
          </a:xfrm>
        </p:grpSpPr>
        <p:sp>
          <p:nvSpPr>
            <p:cNvPr id="28" name="Rounded Rectangle 27"/>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ounded Rectangle 28"/>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0" name="Group 29"/>
          <p:cNvGrpSpPr/>
          <p:nvPr/>
        </p:nvGrpSpPr>
        <p:grpSpPr>
          <a:xfrm>
            <a:off x="6512838" y="3351428"/>
            <a:ext cx="638238" cy="411338"/>
            <a:chOff x="5687375" y="3561167"/>
            <a:chExt cx="1064092" cy="714925"/>
          </a:xfrm>
        </p:grpSpPr>
        <p:sp>
          <p:nvSpPr>
            <p:cNvPr id="31" name="Rounded Rectangle 3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Rounded Rectangle 3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3" name="Group 32"/>
          <p:cNvGrpSpPr/>
          <p:nvPr/>
        </p:nvGrpSpPr>
        <p:grpSpPr>
          <a:xfrm>
            <a:off x="5023798" y="3355560"/>
            <a:ext cx="638238" cy="411338"/>
            <a:chOff x="5687375" y="3561167"/>
            <a:chExt cx="1064092" cy="714925"/>
          </a:xfrm>
        </p:grpSpPr>
        <p:sp>
          <p:nvSpPr>
            <p:cNvPr id="34" name="Rounded Rectangle 3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ounded Rectangle 3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4" name="Group 43"/>
          <p:cNvGrpSpPr/>
          <p:nvPr/>
        </p:nvGrpSpPr>
        <p:grpSpPr>
          <a:xfrm>
            <a:off x="2795512" y="3361677"/>
            <a:ext cx="638238" cy="411338"/>
            <a:chOff x="5687375" y="3561167"/>
            <a:chExt cx="1064092" cy="714925"/>
          </a:xfrm>
        </p:grpSpPr>
        <p:sp>
          <p:nvSpPr>
            <p:cNvPr id="45" name="Rounded Rectangle 44"/>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Rounded Rectangle 45"/>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7" name="Group 46"/>
          <p:cNvGrpSpPr/>
          <p:nvPr/>
        </p:nvGrpSpPr>
        <p:grpSpPr>
          <a:xfrm>
            <a:off x="8001606" y="3885413"/>
            <a:ext cx="638238" cy="411338"/>
            <a:chOff x="5687375" y="3561167"/>
            <a:chExt cx="1064092" cy="714925"/>
          </a:xfrm>
        </p:grpSpPr>
        <p:sp>
          <p:nvSpPr>
            <p:cNvPr id="48" name="Rounded Rectangle 47"/>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Rounded Rectangle 48"/>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0" name="Group 49"/>
          <p:cNvGrpSpPr/>
          <p:nvPr/>
        </p:nvGrpSpPr>
        <p:grpSpPr>
          <a:xfrm>
            <a:off x="6509719" y="3886383"/>
            <a:ext cx="638238" cy="411338"/>
            <a:chOff x="5687375" y="3561167"/>
            <a:chExt cx="1064092" cy="714925"/>
          </a:xfrm>
        </p:grpSpPr>
        <p:sp>
          <p:nvSpPr>
            <p:cNvPr id="51" name="Rounded Rectangle 5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Rounded Rectangle 5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3" name="Group 52"/>
          <p:cNvGrpSpPr/>
          <p:nvPr/>
        </p:nvGrpSpPr>
        <p:grpSpPr>
          <a:xfrm>
            <a:off x="7252479" y="3348776"/>
            <a:ext cx="638238" cy="411338"/>
            <a:chOff x="5687375" y="3561167"/>
            <a:chExt cx="1064092" cy="714925"/>
          </a:xfrm>
        </p:grpSpPr>
        <p:sp>
          <p:nvSpPr>
            <p:cNvPr id="54" name="Rounded Rectangle 5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Rounded Rectangle 5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6" name="Group 55"/>
          <p:cNvGrpSpPr/>
          <p:nvPr/>
        </p:nvGrpSpPr>
        <p:grpSpPr>
          <a:xfrm>
            <a:off x="5772594" y="3352312"/>
            <a:ext cx="638238" cy="411338"/>
            <a:chOff x="5687375" y="3561167"/>
            <a:chExt cx="1064092" cy="714925"/>
          </a:xfrm>
        </p:grpSpPr>
        <p:sp>
          <p:nvSpPr>
            <p:cNvPr id="57" name="Rounded Rectangle 56"/>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Rounded Rectangle 57"/>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9" name="Group 58"/>
          <p:cNvGrpSpPr/>
          <p:nvPr/>
        </p:nvGrpSpPr>
        <p:grpSpPr>
          <a:xfrm>
            <a:off x="4281195" y="3361677"/>
            <a:ext cx="638238" cy="411338"/>
            <a:chOff x="5687375" y="3561167"/>
            <a:chExt cx="1064092" cy="714925"/>
          </a:xfrm>
        </p:grpSpPr>
        <p:sp>
          <p:nvSpPr>
            <p:cNvPr id="60" name="Rounded Rectangle 59"/>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ounded Rectangle 60"/>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2" name="Group 61"/>
          <p:cNvGrpSpPr/>
          <p:nvPr/>
        </p:nvGrpSpPr>
        <p:grpSpPr>
          <a:xfrm>
            <a:off x="3538353" y="3361677"/>
            <a:ext cx="638238" cy="411338"/>
            <a:chOff x="5687375" y="3561167"/>
            <a:chExt cx="1064092" cy="714925"/>
          </a:xfrm>
        </p:grpSpPr>
        <p:sp>
          <p:nvSpPr>
            <p:cNvPr id="63" name="Rounded Rectangle 62"/>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ounded Rectangle 63"/>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5" name="Group 64"/>
          <p:cNvGrpSpPr/>
          <p:nvPr/>
        </p:nvGrpSpPr>
        <p:grpSpPr>
          <a:xfrm>
            <a:off x="7261488" y="3876853"/>
            <a:ext cx="638238" cy="411338"/>
            <a:chOff x="5687375" y="3561167"/>
            <a:chExt cx="1064092" cy="714925"/>
          </a:xfrm>
        </p:grpSpPr>
        <p:sp>
          <p:nvSpPr>
            <p:cNvPr id="66" name="Rounded Rectangle 65"/>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ounded Rectangle 66"/>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8" name="Group 67"/>
          <p:cNvGrpSpPr/>
          <p:nvPr/>
        </p:nvGrpSpPr>
        <p:grpSpPr>
          <a:xfrm>
            <a:off x="5762081" y="3886383"/>
            <a:ext cx="638238" cy="411338"/>
            <a:chOff x="5687375" y="3561167"/>
            <a:chExt cx="1064092" cy="714925"/>
          </a:xfrm>
        </p:grpSpPr>
        <p:sp>
          <p:nvSpPr>
            <p:cNvPr id="69" name="Rounded Rectangle 68"/>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Rounded Rectangle 69"/>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97" name="TextBox 96"/>
          <p:cNvSpPr txBox="1"/>
          <p:nvPr/>
        </p:nvSpPr>
        <p:spPr>
          <a:xfrm>
            <a:off x="4025448" y="1238879"/>
            <a:ext cx="3660725"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Container Orchestrator</a:t>
            </a:r>
            <a:endParaRPr kumimoji="0" lang="en-US" sz="2353"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endParaRPr>
          </a:p>
        </p:txBody>
      </p:sp>
      <p:sp>
        <p:nvSpPr>
          <p:cNvPr id="140" name="TextBox 139"/>
          <p:cNvSpPr txBox="1"/>
          <p:nvPr/>
        </p:nvSpPr>
        <p:spPr>
          <a:xfrm>
            <a:off x="10178355" y="5266329"/>
            <a:ext cx="1416705"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Servers</a:t>
            </a:r>
          </a:p>
        </p:txBody>
      </p:sp>
      <p:sp>
        <p:nvSpPr>
          <p:cNvPr id="141" name="TextBox 140"/>
          <p:cNvSpPr txBox="1"/>
          <p:nvPr/>
        </p:nvSpPr>
        <p:spPr>
          <a:xfrm>
            <a:off x="9983478" y="3124785"/>
            <a:ext cx="1806457"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Containers</a:t>
            </a:r>
          </a:p>
        </p:txBody>
      </p:sp>
      <p:cxnSp>
        <p:nvCxnSpPr>
          <p:cNvPr id="142" name="Straight Arrow Connector 141"/>
          <p:cNvCxnSpPr/>
          <p:nvPr/>
        </p:nvCxnSpPr>
        <p:spPr>
          <a:xfrm flipH="1">
            <a:off x="9339832" y="3432546"/>
            <a:ext cx="643646"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H="1">
            <a:off x="8785135" y="5574090"/>
            <a:ext cx="1393219"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473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p:transition spd="slow">
        <p:fade/>
      </p:transition>
    </mc:Fallback>
  </mc:AlternateContent>
</p:sld>
</file>

<file path=ppt/slides/slide35.xml><?xml version="1.0" encoding="utf-8"?>
<p:sld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miley Face 24"/>
          <p:cNvSpPr/>
          <p:nvPr/>
        </p:nvSpPr>
        <p:spPr bwMode="auto">
          <a:xfrm>
            <a:off x="880380" y="5330639"/>
            <a:ext cx="504538" cy="486903"/>
          </a:xfrm>
          <a:prstGeom prst="smileyFace">
            <a:avLst>
              <a:gd name="adj" fmla="val -61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lang="en-US">
                <a:solidFill>
                  <a:schemeClr val="accent1"/>
                </a:solidFill>
              </a:rPr>
              <a:t>Kubernetes - Reliability</a:t>
            </a:r>
          </a:p>
        </p:txBody>
      </p:sp>
      <p:sp>
        <p:nvSpPr>
          <p:cNvPr id="26" name="Block Arc 25"/>
          <p:cNvSpPr/>
          <p:nvPr/>
        </p:nvSpPr>
        <p:spPr bwMode="auto">
          <a:xfrm flipV="1">
            <a:off x="1005485" y="5507124"/>
            <a:ext cx="262781" cy="221462"/>
          </a:xfrm>
          <a:prstGeom prst="blockArc">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1" name="Group 70"/>
          <p:cNvGrpSpPr/>
          <p:nvPr/>
        </p:nvGrpSpPr>
        <p:grpSpPr>
          <a:xfrm>
            <a:off x="3398292" y="5154928"/>
            <a:ext cx="4780927" cy="838324"/>
            <a:chOff x="3335867" y="5266267"/>
            <a:chExt cx="4876795" cy="855134"/>
          </a:xfrm>
        </p:grpSpPr>
        <p:sp>
          <p:nvSpPr>
            <p:cNvPr id="72" name="Bevel 71"/>
            <p:cNvSpPr/>
            <p:nvPr/>
          </p:nvSpPr>
          <p:spPr bwMode="auto">
            <a:xfrm>
              <a:off x="3335867"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Bevel 72"/>
            <p:cNvSpPr/>
            <p:nvPr/>
          </p:nvSpPr>
          <p:spPr bwMode="auto">
            <a:xfrm>
              <a:off x="3953933"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Bevel 73"/>
            <p:cNvSpPr/>
            <p:nvPr/>
          </p:nvSpPr>
          <p:spPr bwMode="auto">
            <a:xfrm>
              <a:off x="4571999"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 name="Bevel 74"/>
            <p:cNvSpPr/>
            <p:nvPr/>
          </p:nvSpPr>
          <p:spPr bwMode="auto">
            <a:xfrm>
              <a:off x="5190065"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Bevel 75"/>
            <p:cNvSpPr/>
            <p:nvPr/>
          </p:nvSpPr>
          <p:spPr bwMode="auto">
            <a:xfrm>
              <a:off x="5808131"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Bevel 76"/>
            <p:cNvSpPr/>
            <p:nvPr/>
          </p:nvSpPr>
          <p:spPr bwMode="auto">
            <a:xfrm>
              <a:off x="6426197"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Bevel 77"/>
            <p:cNvSpPr/>
            <p:nvPr/>
          </p:nvSpPr>
          <p:spPr bwMode="auto">
            <a:xfrm>
              <a:off x="7044263"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 name="Bevel 78"/>
            <p:cNvSpPr/>
            <p:nvPr/>
          </p:nvSpPr>
          <p:spPr bwMode="auto">
            <a:xfrm>
              <a:off x="7662329" y="5266267"/>
              <a:ext cx="550333" cy="85513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0" name="Rounded Rectangle 79"/>
          <p:cNvSpPr/>
          <p:nvPr/>
        </p:nvSpPr>
        <p:spPr bwMode="auto">
          <a:xfrm>
            <a:off x="2371790" y="1814001"/>
            <a:ext cx="6968043" cy="3237090"/>
          </a:xfrm>
          <a:prstGeom prst="round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2" name="Bevel 81"/>
          <p:cNvSpPr/>
          <p:nvPr/>
        </p:nvSpPr>
        <p:spPr bwMode="auto">
          <a:xfrm>
            <a:off x="3398292"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Bevel 82"/>
          <p:cNvSpPr/>
          <p:nvPr/>
        </p:nvSpPr>
        <p:spPr bwMode="auto">
          <a:xfrm>
            <a:off x="4004208"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Bevel 83"/>
          <p:cNvSpPr/>
          <p:nvPr/>
        </p:nvSpPr>
        <p:spPr bwMode="auto">
          <a:xfrm>
            <a:off x="4610124"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5" name="Bevel 84"/>
          <p:cNvSpPr/>
          <p:nvPr/>
        </p:nvSpPr>
        <p:spPr bwMode="auto">
          <a:xfrm>
            <a:off x="5216040"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6" name="Bevel 85"/>
          <p:cNvSpPr/>
          <p:nvPr/>
        </p:nvSpPr>
        <p:spPr bwMode="auto">
          <a:xfrm>
            <a:off x="5821956"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7" name="Bevel 86"/>
          <p:cNvSpPr/>
          <p:nvPr/>
        </p:nvSpPr>
        <p:spPr bwMode="auto">
          <a:xfrm>
            <a:off x="6427873"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8" name="Bevel 87"/>
          <p:cNvSpPr/>
          <p:nvPr/>
        </p:nvSpPr>
        <p:spPr bwMode="auto">
          <a:xfrm>
            <a:off x="7033789"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9" name="Bevel 88"/>
          <p:cNvSpPr/>
          <p:nvPr/>
        </p:nvSpPr>
        <p:spPr bwMode="auto">
          <a:xfrm>
            <a:off x="7639705" y="6097090"/>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8" name="Bevel 97"/>
          <p:cNvSpPr/>
          <p:nvPr/>
        </p:nvSpPr>
        <p:spPr bwMode="auto">
          <a:xfrm>
            <a:off x="2786980" y="5154928"/>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9" name="Bevel 98"/>
          <p:cNvSpPr/>
          <p:nvPr/>
        </p:nvSpPr>
        <p:spPr bwMode="auto">
          <a:xfrm>
            <a:off x="8245621" y="5154928"/>
            <a:ext cx="539515" cy="838324"/>
          </a:xfrm>
          <a:prstGeom prst="beve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00" name="Group 99"/>
          <p:cNvGrpSpPr/>
          <p:nvPr/>
        </p:nvGrpSpPr>
        <p:grpSpPr>
          <a:xfrm>
            <a:off x="5023798" y="3879599"/>
            <a:ext cx="638238" cy="411338"/>
            <a:chOff x="5687375" y="3561167"/>
            <a:chExt cx="1064092" cy="714925"/>
          </a:xfrm>
        </p:grpSpPr>
        <p:sp>
          <p:nvSpPr>
            <p:cNvPr id="101" name="Rounded Rectangle 10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2" name="Rounded Rectangle 10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3" name="Group 102"/>
          <p:cNvGrpSpPr/>
          <p:nvPr/>
        </p:nvGrpSpPr>
        <p:grpSpPr>
          <a:xfrm>
            <a:off x="3541472" y="3885413"/>
            <a:ext cx="638238" cy="411338"/>
            <a:chOff x="5687375" y="3561167"/>
            <a:chExt cx="1064092" cy="714925"/>
          </a:xfrm>
        </p:grpSpPr>
        <p:sp>
          <p:nvSpPr>
            <p:cNvPr id="104" name="Rounded Rectangle 10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Rounded Rectangle 10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6" name="Group 105"/>
          <p:cNvGrpSpPr/>
          <p:nvPr/>
        </p:nvGrpSpPr>
        <p:grpSpPr>
          <a:xfrm>
            <a:off x="7977077" y="4394775"/>
            <a:ext cx="638238" cy="411338"/>
            <a:chOff x="5687375" y="3561167"/>
            <a:chExt cx="1064092" cy="714925"/>
          </a:xfrm>
        </p:grpSpPr>
        <p:sp>
          <p:nvSpPr>
            <p:cNvPr id="107" name="Rounded Rectangle 106"/>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8" name="Rounded Rectangle 107"/>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9" name="Group 108"/>
          <p:cNvGrpSpPr/>
          <p:nvPr/>
        </p:nvGrpSpPr>
        <p:grpSpPr>
          <a:xfrm>
            <a:off x="6509719" y="4401559"/>
            <a:ext cx="638238" cy="411338"/>
            <a:chOff x="5687375" y="3561167"/>
            <a:chExt cx="1064092" cy="714925"/>
          </a:xfrm>
        </p:grpSpPr>
        <p:sp>
          <p:nvSpPr>
            <p:cNvPr id="110" name="Rounded Rectangle 109"/>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1" name="Rounded Rectangle 110"/>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2" name="Group 111"/>
          <p:cNvGrpSpPr/>
          <p:nvPr/>
        </p:nvGrpSpPr>
        <p:grpSpPr>
          <a:xfrm>
            <a:off x="5024036" y="4401559"/>
            <a:ext cx="638238" cy="411338"/>
            <a:chOff x="5687375" y="3561167"/>
            <a:chExt cx="1064092" cy="714925"/>
          </a:xfrm>
        </p:grpSpPr>
        <p:sp>
          <p:nvSpPr>
            <p:cNvPr id="113" name="Rounded Rectangle 112"/>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4" name="Rounded Rectangle 113"/>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5" name="Group 114"/>
          <p:cNvGrpSpPr/>
          <p:nvPr/>
        </p:nvGrpSpPr>
        <p:grpSpPr>
          <a:xfrm>
            <a:off x="3538353" y="4394775"/>
            <a:ext cx="638238" cy="411338"/>
            <a:chOff x="5687375" y="3561167"/>
            <a:chExt cx="1064092" cy="714925"/>
          </a:xfrm>
        </p:grpSpPr>
        <p:sp>
          <p:nvSpPr>
            <p:cNvPr id="116" name="Rounded Rectangle 115"/>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7" name="Rounded Rectangle 116"/>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8" name="Group 117"/>
          <p:cNvGrpSpPr/>
          <p:nvPr/>
        </p:nvGrpSpPr>
        <p:grpSpPr>
          <a:xfrm>
            <a:off x="4282635" y="3882619"/>
            <a:ext cx="638238" cy="411338"/>
            <a:chOff x="5687375" y="3561167"/>
            <a:chExt cx="1064092" cy="714925"/>
          </a:xfrm>
        </p:grpSpPr>
        <p:sp>
          <p:nvSpPr>
            <p:cNvPr id="119" name="Rounded Rectangle 118"/>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0" name="Rounded Rectangle 119"/>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1" name="Group 120"/>
          <p:cNvGrpSpPr/>
          <p:nvPr/>
        </p:nvGrpSpPr>
        <p:grpSpPr>
          <a:xfrm>
            <a:off x="2798549" y="3879599"/>
            <a:ext cx="638238" cy="411338"/>
            <a:chOff x="5687375" y="3561167"/>
            <a:chExt cx="1064092" cy="714925"/>
          </a:xfrm>
        </p:grpSpPr>
        <p:sp>
          <p:nvSpPr>
            <p:cNvPr id="122" name="Rounded Rectangle 121"/>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Rounded Rectangle 122"/>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4" name="Group 123"/>
          <p:cNvGrpSpPr/>
          <p:nvPr/>
        </p:nvGrpSpPr>
        <p:grpSpPr>
          <a:xfrm>
            <a:off x="7252561" y="4394775"/>
            <a:ext cx="638238" cy="411338"/>
            <a:chOff x="5687375" y="3561167"/>
            <a:chExt cx="1064092" cy="714925"/>
          </a:xfrm>
        </p:grpSpPr>
        <p:sp>
          <p:nvSpPr>
            <p:cNvPr id="125" name="Rounded Rectangle 124"/>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6" name="Rounded Rectangle 125"/>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7" name="Group 126"/>
          <p:cNvGrpSpPr/>
          <p:nvPr/>
        </p:nvGrpSpPr>
        <p:grpSpPr>
          <a:xfrm>
            <a:off x="5766878" y="4401559"/>
            <a:ext cx="638238" cy="411338"/>
            <a:chOff x="5687375" y="3561167"/>
            <a:chExt cx="1064092" cy="714925"/>
          </a:xfrm>
        </p:grpSpPr>
        <p:sp>
          <p:nvSpPr>
            <p:cNvPr id="128" name="Rounded Rectangle 127"/>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Rounded Rectangle 128"/>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0" name="Group 129"/>
          <p:cNvGrpSpPr/>
          <p:nvPr/>
        </p:nvGrpSpPr>
        <p:grpSpPr>
          <a:xfrm>
            <a:off x="4281195" y="4394775"/>
            <a:ext cx="638238" cy="411338"/>
            <a:chOff x="5687375" y="3561167"/>
            <a:chExt cx="1064092" cy="714925"/>
          </a:xfrm>
        </p:grpSpPr>
        <p:sp>
          <p:nvSpPr>
            <p:cNvPr id="131" name="Rounded Rectangle 13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2" name="Rounded Rectangle 13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3" name="Group 132"/>
          <p:cNvGrpSpPr/>
          <p:nvPr/>
        </p:nvGrpSpPr>
        <p:grpSpPr>
          <a:xfrm>
            <a:off x="2795512" y="4394775"/>
            <a:ext cx="638238" cy="411338"/>
            <a:chOff x="5687375" y="3561167"/>
            <a:chExt cx="1064092" cy="714925"/>
          </a:xfrm>
        </p:grpSpPr>
        <p:sp>
          <p:nvSpPr>
            <p:cNvPr id="134" name="Rounded Rectangle 13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5" name="Rounded Rectangle 13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7" name="Group 26"/>
          <p:cNvGrpSpPr/>
          <p:nvPr/>
        </p:nvGrpSpPr>
        <p:grpSpPr>
          <a:xfrm>
            <a:off x="8001275" y="3355560"/>
            <a:ext cx="638238" cy="411338"/>
            <a:chOff x="5687375" y="3561167"/>
            <a:chExt cx="1064092" cy="714925"/>
          </a:xfrm>
        </p:grpSpPr>
        <p:sp>
          <p:nvSpPr>
            <p:cNvPr id="28" name="Rounded Rectangle 27"/>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ounded Rectangle 28"/>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0" name="Group 29"/>
          <p:cNvGrpSpPr/>
          <p:nvPr/>
        </p:nvGrpSpPr>
        <p:grpSpPr>
          <a:xfrm>
            <a:off x="6512838" y="3351428"/>
            <a:ext cx="638238" cy="411338"/>
            <a:chOff x="5687375" y="3561167"/>
            <a:chExt cx="1064092" cy="714925"/>
          </a:xfrm>
        </p:grpSpPr>
        <p:sp>
          <p:nvSpPr>
            <p:cNvPr id="31" name="Rounded Rectangle 3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Rounded Rectangle 3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3" name="Group 32"/>
          <p:cNvGrpSpPr/>
          <p:nvPr/>
        </p:nvGrpSpPr>
        <p:grpSpPr>
          <a:xfrm>
            <a:off x="5023798" y="3355560"/>
            <a:ext cx="638238" cy="411338"/>
            <a:chOff x="5687375" y="3561167"/>
            <a:chExt cx="1064092" cy="714925"/>
          </a:xfrm>
        </p:grpSpPr>
        <p:sp>
          <p:nvSpPr>
            <p:cNvPr id="34" name="Rounded Rectangle 3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ounded Rectangle 3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4" name="Group 43"/>
          <p:cNvGrpSpPr/>
          <p:nvPr/>
        </p:nvGrpSpPr>
        <p:grpSpPr>
          <a:xfrm>
            <a:off x="2795512" y="3361677"/>
            <a:ext cx="638238" cy="411338"/>
            <a:chOff x="5687375" y="3561167"/>
            <a:chExt cx="1064092" cy="714925"/>
          </a:xfrm>
        </p:grpSpPr>
        <p:sp>
          <p:nvSpPr>
            <p:cNvPr id="45" name="Rounded Rectangle 44"/>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Rounded Rectangle 45"/>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7" name="Group 46"/>
          <p:cNvGrpSpPr/>
          <p:nvPr/>
        </p:nvGrpSpPr>
        <p:grpSpPr>
          <a:xfrm>
            <a:off x="8001606" y="3885413"/>
            <a:ext cx="638238" cy="411338"/>
            <a:chOff x="5687375" y="3561167"/>
            <a:chExt cx="1064092" cy="714925"/>
          </a:xfrm>
        </p:grpSpPr>
        <p:sp>
          <p:nvSpPr>
            <p:cNvPr id="48" name="Rounded Rectangle 47"/>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Rounded Rectangle 48"/>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0" name="Group 49"/>
          <p:cNvGrpSpPr/>
          <p:nvPr/>
        </p:nvGrpSpPr>
        <p:grpSpPr>
          <a:xfrm>
            <a:off x="6509719" y="3886383"/>
            <a:ext cx="638238" cy="411338"/>
            <a:chOff x="5687375" y="3561167"/>
            <a:chExt cx="1064092" cy="714925"/>
          </a:xfrm>
        </p:grpSpPr>
        <p:sp>
          <p:nvSpPr>
            <p:cNvPr id="51" name="Rounded Rectangle 50"/>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Rounded Rectangle 51"/>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3" name="Group 52"/>
          <p:cNvGrpSpPr/>
          <p:nvPr/>
        </p:nvGrpSpPr>
        <p:grpSpPr>
          <a:xfrm>
            <a:off x="7252479" y="3348776"/>
            <a:ext cx="638238" cy="411338"/>
            <a:chOff x="5687375" y="3561167"/>
            <a:chExt cx="1064092" cy="714925"/>
          </a:xfrm>
        </p:grpSpPr>
        <p:sp>
          <p:nvSpPr>
            <p:cNvPr id="54" name="Rounded Rectangle 53"/>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Rounded Rectangle 54"/>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6" name="Group 55"/>
          <p:cNvGrpSpPr/>
          <p:nvPr/>
        </p:nvGrpSpPr>
        <p:grpSpPr>
          <a:xfrm>
            <a:off x="5772594" y="3352312"/>
            <a:ext cx="638238" cy="411338"/>
            <a:chOff x="5687375" y="3561167"/>
            <a:chExt cx="1064092" cy="714925"/>
          </a:xfrm>
        </p:grpSpPr>
        <p:sp>
          <p:nvSpPr>
            <p:cNvPr id="57" name="Rounded Rectangle 56"/>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Rounded Rectangle 57"/>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9" name="Group 58"/>
          <p:cNvGrpSpPr/>
          <p:nvPr/>
        </p:nvGrpSpPr>
        <p:grpSpPr>
          <a:xfrm>
            <a:off x="4281195" y="3361677"/>
            <a:ext cx="638238" cy="411338"/>
            <a:chOff x="5687375" y="3561167"/>
            <a:chExt cx="1064092" cy="714925"/>
          </a:xfrm>
        </p:grpSpPr>
        <p:sp>
          <p:nvSpPr>
            <p:cNvPr id="60" name="Rounded Rectangle 59"/>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ounded Rectangle 60"/>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2" name="Group 61"/>
          <p:cNvGrpSpPr/>
          <p:nvPr/>
        </p:nvGrpSpPr>
        <p:grpSpPr>
          <a:xfrm>
            <a:off x="3538353" y="3361677"/>
            <a:ext cx="638238" cy="411338"/>
            <a:chOff x="5687375" y="3561167"/>
            <a:chExt cx="1064092" cy="714925"/>
          </a:xfrm>
        </p:grpSpPr>
        <p:sp>
          <p:nvSpPr>
            <p:cNvPr id="63" name="Rounded Rectangle 62"/>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ounded Rectangle 63"/>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5" name="Group 64"/>
          <p:cNvGrpSpPr/>
          <p:nvPr/>
        </p:nvGrpSpPr>
        <p:grpSpPr>
          <a:xfrm>
            <a:off x="7261488" y="3876853"/>
            <a:ext cx="638238" cy="411338"/>
            <a:chOff x="5687375" y="3561167"/>
            <a:chExt cx="1064092" cy="714925"/>
          </a:xfrm>
        </p:grpSpPr>
        <p:sp>
          <p:nvSpPr>
            <p:cNvPr id="66" name="Rounded Rectangle 65"/>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ounded Rectangle 66"/>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8" name="Group 67"/>
          <p:cNvGrpSpPr/>
          <p:nvPr/>
        </p:nvGrpSpPr>
        <p:grpSpPr>
          <a:xfrm>
            <a:off x="5762081" y="3886383"/>
            <a:ext cx="638238" cy="411338"/>
            <a:chOff x="5687375" y="3561167"/>
            <a:chExt cx="1064092" cy="714925"/>
          </a:xfrm>
        </p:grpSpPr>
        <p:sp>
          <p:nvSpPr>
            <p:cNvPr id="69" name="Rounded Rectangle 68"/>
            <p:cNvSpPr/>
            <p:nvPr/>
          </p:nvSpPr>
          <p:spPr bwMode="auto">
            <a:xfrm>
              <a:off x="5687375" y="3561167"/>
              <a:ext cx="1064092" cy="714925"/>
            </a:xfrm>
            <a:prstGeom prst="roundRect">
              <a:avLst/>
            </a:prstGeom>
            <a:solidFill>
              <a:schemeClr val="accent5"/>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Rounded Rectangle 69"/>
            <p:cNvSpPr/>
            <p:nvPr/>
          </p:nvSpPr>
          <p:spPr bwMode="auto">
            <a:xfrm>
              <a:off x="5866710" y="3712540"/>
              <a:ext cx="705422" cy="412181"/>
            </a:xfrm>
            <a:prstGeom prst="roundRect">
              <a:avLst/>
            </a:prstGeom>
            <a:solidFill>
              <a:schemeClr val="accent6"/>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 name="&quot;No&quot; Symbol 2"/>
          <p:cNvSpPr/>
          <p:nvPr/>
        </p:nvSpPr>
        <p:spPr bwMode="auto">
          <a:xfrm>
            <a:off x="7074786" y="5497783"/>
            <a:ext cx="1034053" cy="990938"/>
          </a:xfrm>
          <a:prstGeom prst="noSmoking">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6" name="TextBox 135"/>
          <p:cNvSpPr txBox="1"/>
          <p:nvPr/>
        </p:nvSpPr>
        <p:spPr>
          <a:xfrm>
            <a:off x="4025448" y="1238879"/>
            <a:ext cx="3660725"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Container Orchestrator</a:t>
            </a:r>
            <a:endParaRPr kumimoji="0" lang="en-US" sz="2353"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endParaRPr>
          </a:p>
        </p:txBody>
      </p:sp>
      <p:sp>
        <p:nvSpPr>
          <p:cNvPr id="137" name="TextBox 136"/>
          <p:cNvSpPr txBox="1"/>
          <p:nvPr/>
        </p:nvSpPr>
        <p:spPr>
          <a:xfrm>
            <a:off x="10178355" y="5266329"/>
            <a:ext cx="1416705"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Servers</a:t>
            </a:r>
          </a:p>
        </p:txBody>
      </p:sp>
      <p:sp>
        <p:nvSpPr>
          <p:cNvPr id="138" name="TextBox 137"/>
          <p:cNvSpPr txBox="1"/>
          <p:nvPr/>
        </p:nvSpPr>
        <p:spPr>
          <a:xfrm>
            <a:off x="9983478" y="3124785"/>
            <a:ext cx="1806457" cy="615522"/>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Containers</a:t>
            </a:r>
          </a:p>
        </p:txBody>
      </p:sp>
      <p:cxnSp>
        <p:nvCxnSpPr>
          <p:cNvPr id="139" name="Straight Arrow Connector 138"/>
          <p:cNvCxnSpPr/>
          <p:nvPr/>
        </p:nvCxnSpPr>
        <p:spPr>
          <a:xfrm flipH="1">
            <a:off x="9339832" y="3432546"/>
            <a:ext cx="643646"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H="1">
            <a:off x="8785135" y="5574090"/>
            <a:ext cx="1393219"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873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p:transition spd="slow">
        <p:fade/>
      </p:transition>
    </mc:Fallback>
  </mc:AlternateContent>
</p:sld>
</file>

<file path=ppt/slides/slide36.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270797"/>
          </a:xfrm>
        </p:spPr>
        <p:txBody>
          <a:bodyPr/>
          <a:lstStyle/>
          <a:p>
            <a:r>
              <a:rPr lang="en-US" dirty="0">
                <a:solidFill>
                  <a:schemeClr val="tx1"/>
                </a:solidFill>
              </a:rPr>
              <a:t>Azure Container Service (AKS)</a:t>
            </a:r>
          </a:p>
        </p:txBody>
      </p:sp>
    </p:spTree>
    <p:extLst>
      <p:ext uri="{BB962C8B-B14F-4D97-AF65-F5344CB8AC3E}">
        <p14:creationId xmlns:p14="http://schemas.microsoft.com/office/powerpoint/2010/main" val="4000291008"/>
      </p:ext>
    </p:extLst>
  </p:cSld>
  <p:clrMapOvr>
    <a:masterClrMapping/>
  </p:clrMapOvr>
  <p:transition>
    <p:fade/>
  </p:transition>
</p:sld>
</file>

<file path=ppt/slides/slide37.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926079"/>
            <a:ext cx="11653523" cy="1294505"/>
          </a:xfrm>
        </p:spPr>
        <p:txBody>
          <a:bodyPr/>
          <a:lstStyle/>
          <a:p>
            <a:pPr algn="ctr"/>
            <a:r>
              <a:rPr lang="en-US" dirty="0"/>
              <a:t>Your Kubernetes cluster,</a:t>
            </a:r>
            <a:br>
              <a:rPr lang="en-US" dirty="0"/>
            </a:br>
            <a:r>
              <a:rPr lang="en-US" dirty="0"/>
              <a:t>managed by Azure</a:t>
            </a:r>
          </a:p>
        </p:txBody>
      </p:sp>
    </p:spTree>
    <p:extLst>
      <p:ext uri="{BB962C8B-B14F-4D97-AF65-F5344CB8AC3E}">
        <p14:creationId xmlns:p14="http://schemas.microsoft.com/office/powerpoint/2010/main" val="66346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AKS?</a:t>
            </a:r>
          </a:p>
        </p:txBody>
      </p:sp>
      <p:sp>
        <p:nvSpPr>
          <p:cNvPr id="3" name="Text Placeholder 2"/>
          <p:cNvSpPr>
            <a:spLocks noGrp="1"/>
          </p:cNvSpPr>
          <p:nvPr>
            <p:ph type="body" sz="quarter" idx="10"/>
          </p:nvPr>
        </p:nvSpPr>
        <p:spPr>
          <a:xfrm>
            <a:off x="269303" y="1187963"/>
            <a:ext cx="11655078" cy="4863828"/>
          </a:xfrm>
        </p:spPr>
        <p:txBody>
          <a:bodyPr/>
          <a:lstStyle/>
          <a:p>
            <a:r>
              <a:rPr lang="en-US" sz="3137"/>
              <a:t>Easy to use</a:t>
            </a:r>
          </a:p>
          <a:p>
            <a:pPr lvl="1"/>
            <a:r>
              <a:rPr lang="en-US" sz="2353"/>
              <a:t>Fastest path to Kubernetes on Azure</a:t>
            </a:r>
          </a:p>
          <a:p>
            <a:pPr lvl="1"/>
            <a:r>
              <a:rPr lang="en-US" sz="2353"/>
              <a:t>Up and running with 3 simple commands</a:t>
            </a:r>
          </a:p>
          <a:p>
            <a:pPr lvl="1"/>
            <a:endParaRPr lang="en-US" sz="2353"/>
          </a:p>
          <a:p>
            <a:r>
              <a:rPr lang="en-US" sz="3137"/>
              <a:t>Easy to manage</a:t>
            </a:r>
          </a:p>
          <a:p>
            <a:pPr lvl="1"/>
            <a:r>
              <a:rPr lang="en-US" sz="2353"/>
              <a:t>Automated upgrades and patching</a:t>
            </a:r>
          </a:p>
          <a:p>
            <a:pPr lvl="1"/>
            <a:r>
              <a:rPr lang="en-US" sz="2353"/>
              <a:t>Easily scale the cluster up and down</a:t>
            </a:r>
          </a:p>
          <a:p>
            <a:pPr lvl="1"/>
            <a:r>
              <a:rPr lang="en-US" sz="2353"/>
              <a:t>Self-healing control plane</a:t>
            </a:r>
          </a:p>
          <a:p>
            <a:pPr lvl="1"/>
            <a:endParaRPr lang="en-US" sz="2353"/>
          </a:p>
          <a:p>
            <a:r>
              <a:rPr lang="en-US" sz="3137"/>
              <a:t>Uses Open APIs</a:t>
            </a:r>
          </a:p>
          <a:p>
            <a:pPr lvl="1"/>
            <a:r>
              <a:rPr lang="en-US" sz="2353"/>
              <a:t>100% upstream Kubernetes</a:t>
            </a:r>
          </a:p>
        </p:txBody>
      </p:sp>
    </p:spTree>
    <p:extLst>
      <p:ext uri="{BB962C8B-B14F-4D97-AF65-F5344CB8AC3E}">
        <p14:creationId xmlns:p14="http://schemas.microsoft.com/office/powerpoint/2010/main" val="809186380"/>
      </p:ext>
    </p:extLst>
  </p:cSld>
  <p:clrMapOvr>
    <a:masterClrMapping/>
  </p:clrMapOvr>
</p:sld>
</file>

<file path=ppt/slides/slide3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Getting Started with AKS</a:t>
            </a:r>
          </a:p>
        </p:txBody>
      </p:sp>
      <p:sp>
        <p:nvSpPr>
          <p:cNvPr id="3" name="Text Placeholder 2"/>
          <p:cNvSpPr>
            <a:spLocks noGrp="1"/>
          </p:cNvSpPr>
          <p:nvPr>
            <p:ph type="body" sz="quarter" idx="10"/>
          </p:nvPr>
        </p:nvSpPr>
        <p:spPr>
          <a:xfrm>
            <a:off x="269303" y="1187963"/>
            <a:ext cx="11655078" cy="5189693"/>
          </a:xfrm>
        </p:spPr>
        <p:txBody>
          <a:bodyPr/>
          <a:lstStyle/>
          <a:p>
            <a:pPr marL="0" indent="0" defTabSz="896386">
              <a:lnSpc>
                <a:spcPct val="100000"/>
              </a:lnSpc>
              <a:spcBef>
                <a:spcPts val="0"/>
              </a:spcBef>
              <a:buSzTx/>
              <a:buNone/>
              <a:defRPr/>
            </a:pPr>
            <a:r>
              <a:rPr lang="en-US" sz="1961">
                <a:latin typeface="Consolas" charset="0"/>
                <a:ea typeface="Consolas" charset="0"/>
                <a:cs typeface="Consolas" charset="0"/>
              </a:rPr>
              <a:t>$ </a:t>
            </a:r>
            <a:r>
              <a:rPr lang="en-US" sz="1961" b="1" err="1">
                <a:latin typeface="Consolas" charset="0"/>
                <a:ea typeface="Consolas" charset="0"/>
                <a:cs typeface="Consolas" charset="0"/>
              </a:rPr>
              <a:t>az</a:t>
            </a:r>
            <a:r>
              <a:rPr lang="en-US" sz="1961" b="1">
                <a:latin typeface="Consolas" charset="0"/>
                <a:ea typeface="Consolas" charset="0"/>
                <a:cs typeface="Consolas" charset="0"/>
              </a:rPr>
              <a:t> </a:t>
            </a:r>
            <a:r>
              <a:rPr lang="en-US" sz="1961" b="1" err="1">
                <a:latin typeface="Consolas" charset="0"/>
                <a:ea typeface="Consolas" charset="0"/>
                <a:cs typeface="Consolas" charset="0"/>
              </a:rPr>
              <a:t>aks</a:t>
            </a:r>
            <a:r>
              <a:rPr lang="en-US" sz="1961" b="1">
                <a:latin typeface="Consolas" charset="0"/>
                <a:ea typeface="Consolas" charset="0"/>
                <a:cs typeface="Consolas" charset="0"/>
              </a:rPr>
              <a:t> create</a:t>
            </a:r>
            <a:r>
              <a:rPr lang="en-US" sz="1961">
                <a:latin typeface="Consolas" charset="0"/>
                <a:ea typeface="Consolas" charset="0"/>
                <a:cs typeface="Consolas" charset="0"/>
              </a:rPr>
              <a:t> -g </a:t>
            </a:r>
            <a:r>
              <a:rPr lang="en-US" sz="1961" err="1">
                <a:latin typeface="Consolas" charset="0"/>
                <a:ea typeface="Consolas" charset="0"/>
                <a:cs typeface="Consolas" charset="0"/>
              </a:rPr>
              <a:t>myResourceGroup</a:t>
            </a:r>
            <a:r>
              <a:rPr lang="en-US" sz="1961">
                <a:latin typeface="Consolas" charset="0"/>
                <a:ea typeface="Consolas" charset="0"/>
                <a:cs typeface="Consolas" charset="0"/>
              </a:rPr>
              <a:t> -n </a:t>
            </a:r>
            <a:r>
              <a:rPr lang="en-US" sz="1961" err="1">
                <a:latin typeface="Consolas" charset="0"/>
                <a:ea typeface="Consolas" charset="0"/>
                <a:cs typeface="Consolas" charset="0"/>
              </a:rPr>
              <a:t>myCluster</a:t>
            </a:r>
            <a:r>
              <a:rPr lang="en-US" sz="1961">
                <a:latin typeface="Consolas" charset="0"/>
                <a:ea typeface="Consolas" charset="0"/>
                <a:cs typeface="Consolas" charset="0"/>
              </a:rPr>
              <a:t> --generate-</a:t>
            </a:r>
            <a:r>
              <a:rPr lang="en-US" sz="1961" err="1">
                <a:latin typeface="Consolas" charset="0"/>
                <a:ea typeface="Consolas" charset="0"/>
                <a:cs typeface="Consolas" charset="0"/>
              </a:rPr>
              <a:t>ssh</a:t>
            </a:r>
            <a:r>
              <a:rPr lang="en-US" sz="1961">
                <a:latin typeface="Consolas" charset="0"/>
                <a:ea typeface="Consolas" charset="0"/>
                <a:cs typeface="Consolas" charset="0"/>
              </a:rPr>
              <a:t>-keys</a:t>
            </a:r>
          </a:p>
          <a:p>
            <a:pPr marL="0" indent="0">
              <a:buNone/>
            </a:pPr>
            <a:r>
              <a:rPr lang="en-US" sz="1961">
                <a:latin typeface="Consolas" charset="0"/>
                <a:ea typeface="Consolas" charset="0"/>
                <a:cs typeface="Consolas" charset="0"/>
              </a:rPr>
              <a:t>\ Running ..</a:t>
            </a:r>
          </a:p>
          <a:p>
            <a:pPr marL="0" indent="0" defTabSz="896386">
              <a:lnSpc>
                <a:spcPct val="100000"/>
              </a:lnSpc>
              <a:spcBef>
                <a:spcPts val="0"/>
              </a:spcBef>
              <a:buSzTx/>
              <a:buNone/>
              <a:defRPr/>
            </a:pPr>
            <a:endParaRPr lang="en-US" sz="1961">
              <a:latin typeface="Consolas" charset="0"/>
              <a:ea typeface="Consolas" charset="0"/>
              <a:cs typeface="Consolas" charset="0"/>
            </a:endParaRPr>
          </a:p>
          <a:p>
            <a:pPr marL="0" indent="0" defTabSz="896386">
              <a:lnSpc>
                <a:spcPct val="100000"/>
              </a:lnSpc>
              <a:spcBef>
                <a:spcPts val="0"/>
              </a:spcBef>
              <a:buSzTx/>
              <a:buNone/>
            </a:pPr>
            <a:r>
              <a:rPr lang="mr-IN" sz="1961">
                <a:latin typeface="Consolas" charset="0"/>
                <a:ea typeface="Consolas" charset="0"/>
                <a:cs typeface="Consolas" charset="0"/>
              </a:rPr>
              <a:t>$ </a:t>
            </a:r>
            <a:r>
              <a:rPr lang="en-US" sz="1961" b="1" err="1">
                <a:latin typeface="Consolas" charset="0"/>
                <a:ea typeface="Consolas" charset="0"/>
                <a:cs typeface="Consolas" charset="0"/>
              </a:rPr>
              <a:t>az</a:t>
            </a:r>
            <a:r>
              <a:rPr lang="en-US" sz="1961" b="1">
                <a:latin typeface="Consolas" charset="0"/>
                <a:ea typeface="Consolas" charset="0"/>
                <a:cs typeface="Consolas" charset="0"/>
              </a:rPr>
              <a:t> </a:t>
            </a:r>
            <a:r>
              <a:rPr lang="en-US" sz="1961" b="1" err="1">
                <a:latin typeface="Consolas" charset="0"/>
                <a:ea typeface="Consolas" charset="0"/>
                <a:cs typeface="Consolas" charset="0"/>
              </a:rPr>
              <a:t>aks</a:t>
            </a:r>
            <a:r>
              <a:rPr lang="en-US" sz="1961" b="1">
                <a:latin typeface="Consolas" charset="0"/>
                <a:ea typeface="Consolas" charset="0"/>
                <a:cs typeface="Consolas" charset="0"/>
              </a:rPr>
              <a:t> install-cli</a:t>
            </a:r>
          </a:p>
          <a:p>
            <a:pPr marL="0" indent="0" defTabSz="896386">
              <a:lnSpc>
                <a:spcPct val="100000"/>
              </a:lnSpc>
              <a:spcBef>
                <a:spcPts val="0"/>
              </a:spcBef>
              <a:buSzTx/>
              <a:buNone/>
            </a:pPr>
            <a:r>
              <a:rPr lang="en-US" sz="1961">
                <a:latin typeface="Consolas" charset="0"/>
                <a:ea typeface="Consolas" charset="0"/>
                <a:cs typeface="Consolas" charset="0"/>
              </a:rPr>
              <a:t>Downloading client to /</a:t>
            </a:r>
            <a:r>
              <a:rPr lang="en-US" sz="1961" err="1">
                <a:latin typeface="Consolas" charset="0"/>
                <a:ea typeface="Consolas" charset="0"/>
                <a:cs typeface="Consolas" charset="0"/>
              </a:rPr>
              <a:t>usr</a:t>
            </a:r>
            <a:r>
              <a:rPr lang="en-US" sz="1961">
                <a:latin typeface="Consolas" charset="0"/>
                <a:ea typeface="Consolas" charset="0"/>
                <a:cs typeface="Consolas" charset="0"/>
              </a:rPr>
              <a:t>/local/bin/</a:t>
            </a:r>
            <a:r>
              <a:rPr lang="en-US" sz="1961" err="1">
                <a:latin typeface="Consolas" charset="0"/>
                <a:ea typeface="Consolas" charset="0"/>
                <a:cs typeface="Consolas" charset="0"/>
              </a:rPr>
              <a:t>kubectl</a:t>
            </a:r>
            <a:r>
              <a:rPr lang="en-US" sz="1961">
                <a:latin typeface="Consolas" charset="0"/>
                <a:ea typeface="Consolas" charset="0"/>
                <a:cs typeface="Consolas" charset="0"/>
              </a:rPr>
              <a:t> ..</a:t>
            </a:r>
          </a:p>
          <a:p>
            <a:pPr marL="0" indent="0" defTabSz="896386">
              <a:lnSpc>
                <a:spcPct val="100000"/>
              </a:lnSpc>
              <a:spcBef>
                <a:spcPts val="0"/>
              </a:spcBef>
              <a:buSzTx/>
              <a:buNone/>
            </a:pPr>
            <a:endParaRPr lang="en-US" sz="1568">
              <a:latin typeface="Consolas" charset="0"/>
              <a:ea typeface="Consolas" charset="0"/>
              <a:cs typeface="Consolas" charset="0"/>
            </a:endParaRPr>
          </a:p>
          <a:p>
            <a:pPr marL="0" indent="0">
              <a:buNone/>
            </a:pPr>
            <a:r>
              <a:rPr lang="en-US" sz="1961">
                <a:latin typeface="Consolas" charset="0"/>
                <a:ea typeface="Consolas" charset="0"/>
                <a:cs typeface="Consolas" charset="0"/>
              </a:rPr>
              <a:t>$ </a:t>
            </a:r>
            <a:r>
              <a:rPr lang="en-US" sz="1961" b="1" err="1">
                <a:latin typeface="Consolas" charset="0"/>
                <a:ea typeface="Consolas" charset="0"/>
                <a:cs typeface="Consolas" charset="0"/>
              </a:rPr>
              <a:t>az</a:t>
            </a:r>
            <a:r>
              <a:rPr lang="en-US" sz="1961" b="1">
                <a:latin typeface="Consolas" charset="0"/>
                <a:ea typeface="Consolas" charset="0"/>
                <a:cs typeface="Consolas" charset="0"/>
              </a:rPr>
              <a:t> </a:t>
            </a:r>
            <a:r>
              <a:rPr lang="en-US" sz="1961" b="1" err="1">
                <a:latin typeface="Consolas" charset="0"/>
                <a:ea typeface="Consolas" charset="0"/>
                <a:cs typeface="Consolas" charset="0"/>
              </a:rPr>
              <a:t>aks</a:t>
            </a:r>
            <a:r>
              <a:rPr lang="en-US" sz="1961" b="1">
                <a:latin typeface="Consolas" charset="0"/>
                <a:ea typeface="Consolas" charset="0"/>
                <a:cs typeface="Consolas" charset="0"/>
              </a:rPr>
              <a:t> get-credentials </a:t>
            </a:r>
            <a:r>
              <a:rPr lang="en-US" sz="1961">
                <a:latin typeface="Consolas" charset="0"/>
                <a:ea typeface="Consolas" charset="0"/>
                <a:cs typeface="Consolas" charset="0"/>
              </a:rPr>
              <a:t>-g </a:t>
            </a:r>
            <a:r>
              <a:rPr lang="en-US" sz="1961" err="1">
                <a:latin typeface="Consolas" charset="0"/>
                <a:ea typeface="Consolas" charset="0"/>
                <a:cs typeface="Consolas" charset="0"/>
              </a:rPr>
              <a:t>myResourceGroup</a:t>
            </a:r>
            <a:r>
              <a:rPr lang="en-US" sz="1961">
                <a:latin typeface="Consolas" charset="0"/>
                <a:ea typeface="Consolas" charset="0"/>
                <a:cs typeface="Consolas" charset="0"/>
              </a:rPr>
              <a:t> -n </a:t>
            </a:r>
            <a:r>
              <a:rPr lang="en-US" sz="1961" err="1">
                <a:latin typeface="Consolas" charset="0"/>
                <a:ea typeface="Consolas" charset="0"/>
                <a:cs typeface="Consolas" charset="0"/>
              </a:rPr>
              <a:t>myCluster</a:t>
            </a:r>
            <a:r>
              <a:rPr lang="en-US" sz="1961">
                <a:latin typeface="Consolas" charset="0"/>
                <a:ea typeface="Consolas" charset="0"/>
                <a:cs typeface="Consolas" charset="0"/>
              </a:rPr>
              <a:t> </a:t>
            </a:r>
          </a:p>
          <a:p>
            <a:pPr marL="0" indent="0">
              <a:buNone/>
            </a:pPr>
            <a:r>
              <a:rPr lang="en-US" sz="1961">
                <a:latin typeface="Consolas" charset="0"/>
                <a:ea typeface="Consolas" charset="0"/>
                <a:cs typeface="Consolas" charset="0"/>
              </a:rPr>
              <a:t>Merged "</a:t>
            </a:r>
            <a:r>
              <a:rPr lang="en-US" sz="1961" err="1">
                <a:latin typeface="Consolas" charset="0"/>
                <a:ea typeface="Consolas" charset="0"/>
                <a:cs typeface="Consolas" charset="0"/>
              </a:rPr>
              <a:t>myCluster</a:t>
            </a:r>
            <a:r>
              <a:rPr lang="en-US" sz="1961">
                <a:latin typeface="Consolas" charset="0"/>
                <a:ea typeface="Consolas" charset="0"/>
                <a:cs typeface="Consolas" charset="0"/>
              </a:rPr>
              <a:t>" as current context ..</a:t>
            </a:r>
          </a:p>
          <a:p>
            <a:pPr marL="0" indent="0">
              <a:buNone/>
            </a:pPr>
            <a:endParaRPr lang="en-US" sz="1961">
              <a:latin typeface="Consolas" charset="0"/>
              <a:ea typeface="Consolas" charset="0"/>
              <a:cs typeface="Consolas" charset="0"/>
            </a:endParaRPr>
          </a:p>
          <a:p>
            <a:pPr marL="0" indent="0" defTabSz="896386">
              <a:lnSpc>
                <a:spcPct val="100000"/>
              </a:lnSpc>
              <a:spcBef>
                <a:spcPts val="0"/>
              </a:spcBef>
              <a:buSzTx/>
              <a:buNone/>
            </a:pPr>
            <a:r>
              <a:rPr lang="en-US" sz="1961">
                <a:latin typeface="Consolas" charset="0"/>
                <a:ea typeface="Consolas" charset="0"/>
                <a:cs typeface="Consolas" charset="0"/>
              </a:rPr>
              <a:t>$ </a:t>
            </a:r>
            <a:r>
              <a:rPr lang="en-US" sz="1961" b="1" err="1">
                <a:latin typeface="Consolas" charset="0"/>
                <a:ea typeface="Consolas" charset="0"/>
                <a:cs typeface="Consolas" charset="0"/>
              </a:rPr>
              <a:t>kubectl</a:t>
            </a:r>
            <a:r>
              <a:rPr lang="en-US" sz="1961" b="1">
                <a:latin typeface="Consolas" charset="0"/>
                <a:ea typeface="Consolas" charset="0"/>
                <a:cs typeface="Consolas" charset="0"/>
              </a:rPr>
              <a:t> get nodes</a:t>
            </a:r>
          </a:p>
          <a:p>
            <a:pPr marL="0" indent="0">
              <a:buNone/>
            </a:pPr>
            <a:r>
              <a:rPr lang="is-IS" sz="1961">
                <a:latin typeface="Consolas" charset="0"/>
                <a:ea typeface="Consolas" charset="0"/>
                <a:cs typeface="Consolas" charset="0"/>
              </a:rPr>
              <a:t>NAME                       STATUS    AGE       VERSION</a:t>
            </a:r>
          </a:p>
          <a:p>
            <a:pPr marL="0" indent="0">
              <a:buNone/>
            </a:pPr>
            <a:r>
              <a:rPr lang="is-IS" sz="1961">
                <a:latin typeface="Consolas" charset="0"/>
                <a:ea typeface="Consolas" charset="0"/>
                <a:cs typeface="Consolas" charset="0"/>
              </a:rPr>
              <a:t>aks-mycluster-36851231-0   Ready     4m        v1.8.1</a:t>
            </a:r>
          </a:p>
          <a:p>
            <a:pPr marL="0" indent="0">
              <a:buNone/>
            </a:pPr>
            <a:r>
              <a:rPr lang="is-IS" sz="1961">
                <a:latin typeface="Consolas" charset="0"/>
                <a:ea typeface="Consolas" charset="0"/>
                <a:cs typeface="Consolas" charset="0"/>
              </a:rPr>
              <a:t>aks-mycluster-36851231-1   Ready     4m        v1.8.1</a:t>
            </a:r>
          </a:p>
          <a:p>
            <a:pPr marL="0" indent="0">
              <a:buNone/>
            </a:pPr>
            <a:r>
              <a:rPr lang="is-IS" sz="1961">
                <a:latin typeface="Consolas" charset="0"/>
                <a:ea typeface="Consolas" charset="0"/>
                <a:cs typeface="Consolas" charset="0"/>
              </a:rPr>
              <a:t>aks-mycluster-36851231-2   Ready     4m        v1.8.1</a:t>
            </a:r>
          </a:p>
          <a:p>
            <a:pPr marL="0" indent="0" defTabSz="896386">
              <a:lnSpc>
                <a:spcPct val="100000"/>
              </a:lnSpc>
              <a:spcBef>
                <a:spcPts val="0"/>
              </a:spcBef>
              <a:buSzTx/>
              <a:buNone/>
            </a:pPr>
            <a:br>
              <a:rPr lang="en-US" sz="1961">
                <a:latin typeface="Consolas" charset="0"/>
                <a:ea typeface="Consolas" charset="0"/>
                <a:cs typeface="Consolas" charset="0"/>
              </a:rPr>
            </a:br>
            <a:endParaRPr lang="en-US" sz="1961">
              <a:latin typeface="Consolas" charset="0"/>
              <a:ea typeface="Consolas" charset="0"/>
              <a:cs typeface="Consolas" charset="0"/>
            </a:endParaRPr>
          </a:p>
        </p:txBody>
      </p:sp>
    </p:spTree>
    <p:extLst>
      <p:ext uri="{BB962C8B-B14F-4D97-AF65-F5344CB8AC3E}">
        <p14:creationId xmlns:p14="http://schemas.microsoft.com/office/powerpoint/2010/main" val="1110554358"/>
      </p:ext>
    </p:extLst>
  </p:cSld>
  <p:clrMapOvr>
    <a:masterClrMapping/>
  </p:clrMapOvr>
  <p:transition>
    <p:fade/>
  </p:transition>
</p:sld>
</file>

<file path=ppt/slides/slide4.xml><?xml version="1.0" encoding="utf-8"?>
<p:sld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801" y="399535"/>
            <a:ext cx="10412982" cy="615553"/>
          </a:xfrm>
        </p:spPr>
        <p:txBody>
          <a:bodyPr/>
          <a:lstStyle/>
          <a:p>
            <a:r>
              <a:rPr lang="en-US" sz="4000" dirty="0">
                <a:gradFill>
                  <a:gsLst>
                    <a:gs pos="3247">
                      <a:srgbClr val="FFB900"/>
                    </a:gs>
                    <a:gs pos="41000">
                      <a:srgbClr val="FFB900"/>
                    </a:gs>
                  </a:gsLst>
                  <a:lin ang="5400000" scaled="0"/>
                </a:gradFill>
                <a:latin typeface="Segoe UI Semibold" panose="020B0702040204020203" pitchFamily="34" charset="0"/>
                <a:cs typeface="Segoe UI Semibold" panose="020B0702040204020203" pitchFamily="34" charset="0"/>
              </a:rPr>
              <a:t>Attention: Disclaimer</a:t>
            </a:r>
          </a:p>
        </p:txBody>
      </p:sp>
      <p:sp>
        <p:nvSpPr>
          <p:cNvPr id="4" name="Text Placeholder 3"/>
          <p:cNvSpPr txBox="1">
            <a:spLocks/>
          </p:cNvSpPr>
          <p:nvPr/>
        </p:nvSpPr>
        <p:spPr>
          <a:xfrm>
            <a:off x="584199" y="2617784"/>
            <a:ext cx="11022584" cy="1764745"/>
          </a:xfrm>
          <a:prstGeom prst="rect">
            <a:avLst/>
          </a:prstGeom>
        </p:spPr>
        <p:txBody>
          <a:bodyPr wrap="square" lIns="0" tIns="0" rIns="0" bIns="0"/>
          <a:lst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tx1"/>
                    </a:gs>
                    <a:gs pos="100000">
                      <a:schemeClr val="tx1"/>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tx1"/>
                    </a:gs>
                    <a:gs pos="100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600"/>
              </a:spcBef>
              <a:spcAft>
                <a:spcPts val="0"/>
              </a:spcAft>
              <a:buClrTx/>
              <a:buSzPct val="90000"/>
              <a:buFont typeface="Arial" pitchFamily="34" charset="0"/>
              <a:buNone/>
              <a:tabLst/>
              <a:defRPr/>
            </a:pPr>
            <a:r>
              <a:rPr kumimoji="0" lang="en-US" sz="3400" b="0" i="0" u="none" strike="noStrike" kern="1200" cap="none" spc="-70" normalizeH="0" baseline="0" noProof="0" dirty="0">
                <a:ln>
                  <a:noFill/>
                </a:ln>
                <a:gradFill>
                  <a:gsLst>
                    <a:gs pos="1250">
                      <a:srgbClr val="FFFFFF"/>
                    </a:gs>
                    <a:gs pos="100000">
                      <a:srgbClr val="FFFFFF"/>
                    </a:gs>
                  </a:gsLst>
                  <a:lin ang="5400000" scaled="0"/>
                </a:gradFill>
                <a:effectLst/>
                <a:uLnTx/>
                <a:uFillTx/>
                <a:latin typeface="Segoe UI"/>
                <a:ea typeface="+mn-ea"/>
                <a:cs typeface="+mn-cs"/>
              </a:rPr>
              <a:t>The next 75 minutes will NOT make you an expert, but it will:</a:t>
            </a:r>
          </a:p>
          <a:p>
            <a:pPr marL="573088" marR="0" lvl="1" indent="-233363" algn="l" defTabSz="914363" rtl="0" eaLnBrk="1" fontAlgn="auto" latinLnBrk="0" hangingPunct="1">
              <a:lnSpc>
                <a:spcPct val="90000"/>
              </a:lnSpc>
              <a:spcBef>
                <a:spcPts val="600"/>
              </a:spcBef>
              <a:spcAft>
                <a:spcPts val="0"/>
              </a:spcAft>
              <a:buClr>
                <a:srgbClr val="FFFFFF"/>
              </a:buClr>
              <a:buSzPts val="1100"/>
              <a:buFont typeface="Wingdings" pitchFamily="2" charset="2"/>
              <a:buChar char="Ø"/>
              <a:tabLst/>
              <a:defRPr/>
            </a:pPr>
            <a:r>
              <a:rPr kumimoji="0" lang="en-US" sz="2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Get you </a:t>
            </a:r>
            <a:r>
              <a:rPr kumimoji="0" lang="en-US" sz="2800" b="0" i="0" u="none" strike="noStrike" kern="1200" cap="none" spc="0" normalizeH="0" baseline="0" noProof="0" dirty="0">
                <a:ln>
                  <a:noFill/>
                </a:ln>
                <a:solidFill>
                  <a:srgbClr val="FFB900"/>
                </a:solidFill>
                <a:effectLst/>
                <a:uLnTx/>
                <a:uFillTx/>
                <a:latin typeface="Segoe UI"/>
                <a:ea typeface="+mn-ea"/>
                <a:cs typeface="+mn-cs"/>
              </a:rPr>
              <a:t>thinking</a:t>
            </a:r>
          </a:p>
          <a:p>
            <a:pPr marL="573088" marR="0" lvl="1" indent="-233363" algn="l" defTabSz="914363" rtl="0" eaLnBrk="1" fontAlgn="auto" latinLnBrk="0" hangingPunct="1">
              <a:lnSpc>
                <a:spcPct val="90000"/>
              </a:lnSpc>
              <a:spcBef>
                <a:spcPct val="20000"/>
              </a:spcBef>
              <a:spcAft>
                <a:spcPts val="0"/>
              </a:spcAft>
              <a:buClr>
                <a:srgbClr val="FFFFFF"/>
              </a:buClr>
              <a:buSzPts val="1100"/>
              <a:buFont typeface="Wingdings" pitchFamily="2" charset="2"/>
              <a:buChar char="Ø"/>
              <a:tabLst/>
              <a:defRPr/>
            </a:pPr>
            <a:r>
              <a:rPr kumimoji="0" lang="en-US" sz="2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Show you what’s </a:t>
            </a:r>
            <a:r>
              <a:rPr kumimoji="0" lang="en-US" sz="2800" b="0" i="0" u="none" strike="noStrike" kern="1200" cap="none" spc="0" normalizeH="0" baseline="0" noProof="0" dirty="0">
                <a:ln>
                  <a:noFill/>
                </a:ln>
                <a:solidFill>
                  <a:srgbClr val="FFB900"/>
                </a:solidFill>
                <a:effectLst/>
                <a:uLnTx/>
                <a:uFillTx/>
                <a:latin typeface="Segoe UI"/>
                <a:ea typeface="+mn-ea"/>
                <a:cs typeface="+mn-cs"/>
              </a:rPr>
              <a:t>possible</a:t>
            </a:r>
          </a:p>
          <a:p>
            <a:pPr marL="573088" marR="0" lvl="1" indent="-233363" algn="l" defTabSz="914363" rtl="0" eaLnBrk="1" fontAlgn="auto" latinLnBrk="0" hangingPunct="1">
              <a:lnSpc>
                <a:spcPct val="90000"/>
              </a:lnSpc>
              <a:spcBef>
                <a:spcPts val="600"/>
              </a:spcBef>
              <a:spcAft>
                <a:spcPts val="0"/>
              </a:spcAft>
              <a:buClr>
                <a:srgbClr val="FFFFFF"/>
              </a:buClr>
              <a:buSzPts val="1100"/>
              <a:buFont typeface="Wingdings" pitchFamily="2" charset="2"/>
              <a:buChar char="Ø"/>
              <a:tabLst/>
              <a:defRPr/>
            </a:pPr>
            <a:r>
              <a:rPr kumimoji="0" lang="en-US" sz="2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Give you some sample code for you to get started on </a:t>
            </a:r>
            <a:r>
              <a:rPr kumimoji="0" lang="en-US" sz="2800" b="0" i="0" u="none" strike="noStrike" kern="1200" cap="none" spc="0" normalizeH="0" baseline="0" noProof="0" dirty="0">
                <a:ln>
                  <a:noFill/>
                </a:ln>
                <a:solidFill>
                  <a:srgbClr val="FFB900"/>
                </a:solidFill>
                <a:effectLst/>
                <a:uLnTx/>
                <a:uFillTx/>
                <a:latin typeface="Segoe UI"/>
                <a:ea typeface="+mn-ea"/>
                <a:cs typeface="+mn-cs"/>
              </a:rPr>
              <a:t>your own time</a:t>
            </a:r>
          </a:p>
        </p:txBody>
      </p:sp>
      <p:sp>
        <p:nvSpPr>
          <p:cNvPr id="6" name="warning">
            <a:extLst>
              <a:ext uri="{C183D7F6-B498-43B3-948B-1728B52AA6E4}">
                <adec:decorative xmlns:adec="http://schemas.microsoft.com/office/drawing/2017/decorative" val="1"/>
              </a:ext>
            </a:extLst>
          </p:cNvPr>
          <p:cNvSpPr>
            <a:spLocks noChangeAspect="1" noEditPoints="1"/>
          </p:cNvSpPr>
          <p:nvPr/>
        </p:nvSpPr>
        <p:spPr bwMode="auto">
          <a:xfrm>
            <a:off x="585218" y="478943"/>
            <a:ext cx="527616" cy="435457"/>
          </a:xfrm>
          <a:custGeom>
            <a:avLst/>
            <a:gdLst>
              <a:gd name="T0" fmla="*/ 178 w 229"/>
              <a:gd name="T1" fmla="*/ 103 h 189"/>
              <a:gd name="T2" fmla="*/ 229 w 229"/>
              <a:gd name="T3" fmla="*/ 189 h 189"/>
              <a:gd name="T4" fmla="*/ 0 w 229"/>
              <a:gd name="T5" fmla="*/ 189 h 189"/>
              <a:gd name="T6" fmla="*/ 117 w 229"/>
              <a:gd name="T7" fmla="*/ 0 h 189"/>
              <a:gd name="T8" fmla="*/ 178 w 229"/>
              <a:gd name="T9" fmla="*/ 103 h 189"/>
              <a:gd name="T10" fmla="*/ 118 w 229"/>
              <a:gd name="T11" fmla="*/ 53 h 189"/>
              <a:gd name="T12" fmla="*/ 118 w 229"/>
              <a:gd name="T13" fmla="*/ 138 h 189"/>
              <a:gd name="T14" fmla="*/ 118 w 229"/>
              <a:gd name="T15" fmla="*/ 156 h 189"/>
              <a:gd name="T16" fmla="*/ 118 w 229"/>
              <a:gd name="T17" fmla="*/ 16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189">
                <a:moveTo>
                  <a:pt x="178" y="103"/>
                </a:moveTo>
                <a:lnTo>
                  <a:pt x="229" y="189"/>
                </a:lnTo>
                <a:lnTo>
                  <a:pt x="0" y="189"/>
                </a:lnTo>
                <a:lnTo>
                  <a:pt x="117" y="0"/>
                </a:lnTo>
                <a:lnTo>
                  <a:pt x="178" y="103"/>
                </a:lnTo>
                <a:moveTo>
                  <a:pt x="118" y="53"/>
                </a:moveTo>
                <a:lnTo>
                  <a:pt x="118" y="138"/>
                </a:lnTo>
                <a:moveTo>
                  <a:pt x="118" y="156"/>
                </a:moveTo>
                <a:lnTo>
                  <a:pt x="118" y="167"/>
                </a:lnTo>
              </a:path>
            </a:pathLst>
          </a:custGeom>
          <a:noFill/>
          <a:ln w="25400" cap="flat">
            <a:solidFill>
              <a:srgbClr val="FFB9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Tree>
    <p:extLst>
      <p:ext uri="{BB962C8B-B14F-4D97-AF65-F5344CB8AC3E}">
        <p14:creationId xmlns:p14="http://schemas.microsoft.com/office/powerpoint/2010/main" val="660576148"/>
      </p:ext>
    </p:extLst>
  </p:cSld>
  <p:clrMapOvr>
    <a:masterClrMapping/>
  </p:clrMapOvr>
  <p:transition>
    <p:fade/>
  </p:transition>
</p:sld>
</file>

<file path=ppt/slides/slide4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Managing an AKS cluster</a:t>
            </a:r>
          </a:p>
        </p:txBody>
      </p:sp>
      <p:sp>
        <p:nvSpPr>
          <p:cNvPr id="3" name="Text Placeholder 2"/>
          <p:cNvSpPr>
            <a:spLocks noGrp="1"/>
          </p:cNvSpPr>
          <p:nvPr>
            <p:ph type="body" sz="quarter" idx="10"/>
          </p:nvPr>
        </p:nvSpPr>
        <p:spPr>
          <a:xfrm>
            <a:off x="269303" y="1187963"/>
            <a:ext cx="11655078" cy="5340556"/>
          </a:xfrm>
        </p:spPr>
        <p:txBody>
          <a:bodyPr/>
          <a:lstStyle/>
          <a:p>
            <a:pPr marL="0" indent="0" defTabSz="896386">
              <a:lnSpc>
                <a:spcPct val="100000"/>
              </a:lnSpc>
              <a:spcBef>
                <a:spcPts val="0"/>
              </a:spcBef>
              <a:buSzTx/>
              <a:buNone/>
            </a:pPr>
            <a:r>
              <a:rPr lang="mr-IN" sz="1961">
                <a:latin typeface="Consolas" charset="0"/>
                <a:ea typeface="Consolas" charset="0"/>
                <a:cs typeface="Consolas" charset="0"/>
              </a:rPr>
              <a:t>$ </a:t>
            </a:r>
            <a:r>
              <a:rPr lang="mr-IN" sz="1961" b="1" err="1">
                <a:latin typeface="Consolas" charset="0"/>
                <a:ea typeface="Consolas" charset="0"/>
                <a:cs typeface="Consolas" charset="0"/>
              </a:rPr>
              <a:t>az</a:t>
            </a:r>
            <a:r>
              <a:rPr lang="mr-IN" sz="1961" b="1">
                <a:latin typeface="Consolas" charset="0"/>
                <a:ea typeface="Consolas" charset="0"/>
                <a:cs typeface="Consolas" charset="0"/>
              </a:rPr>
              <a:t> </a:t>
            </a:r>
            <a:r>
              <a:rPr lang="mr-IN" sz="1961" b="1" err="1">
                <a:latin typeface="Consolas" charset="0"/>
                <a:ea typeface="Consolas" charset="0"/>
                <a:cs typeface="Consolas" charset="0"/>
              </a:rPr>
              <a:t>aks</a:t>
            </a:r>
            <a:r>
              <a:rPr lang="mr-IN" sz="1961" b="1">
                <a:latin typeface="Consolas" charset="0"/>
                <a:ea typeface="Consolas" charset="0"/>
                <a:cs typeface="Consolas" charset="0"/>
              </a:rPr>
              <a:t> </a:t>
            </a:r>
            <a:r>
              <a:rPr lang="mr-IN" sz="1961" b="1" err="1">
                <a:latin typeface="Consolas" charset="0"/>
                <a:ea typeface="Consolas" charset="0"/>
                <a:cs typeface="Consolas" charset="0"/>
              </a:rPr>
              <a:t>list</a:t>
            </a:r>
            <a:r>
              <a:rPr lang="en-US" sz="1961">
                <a:latin typeface="Consolas" charset="0"/>
                <a:ea typeface="Consolas" charset="0"/>
                <a:cs typeface="Consolas" charset="0"/>
              </a:rPr>
              <a:t> </a:t>
            </a:r>
            <a:r>
              <a:rPr lang="mr-IN" sz="1961">
                <a:latin typeface="Consolas" charset="0"/>
                <a:ea typeface="Consolas" charset="0"/>
                <a:cs typeface="Consolas" charset="0"/>
              </a:rPr>
              <a:t>–</a:t>
            </a:r>
            <a:r>
              <a:rPr lang="en-US" sz="1961">
                <a:latin typeface="Consolas" charset="0"/>
                <a:ea typeface="Consolas" charset="0"/>
                <a:cs typeface="Consolas" charset="0"/>
              </a:rPr>
              <a:t>o table</a:t>
            </a:r>
          </a:p>
          <a:p>
            <a:pPr marL="0" indent="0" defTabSz="896386">
              <a:lnSpc>
                <a:spcPct val="100000"/>
              </a:lnSpc>
              <a:spcBef>
                <a:spcPts val="0"/>
              </a:spcBef>
              <a:buSzTx/>
              <a:buNone/>
            </a:pPr>
            <a:r>
              <a:rPr lang="mr-IN" sz="1568" err="1">
                <a:latin typeface="Consolas" charset="0"/>
                <a:ea typeface="Consolas" charset="0"/>
                <a:cs typeface="Consolas" charset="0"/>
              </a:rPr>
              <a:t>Name</a:t>
            </a:r>
            <a:r>
              <a:rPr lang="mr-IN" sz="1568">
                <a:latin typeface="Consolas" charset="0"/>
                <a:ea typeface="Consolas" charset="0"/>
                <a:cs typeface="Consolas" charset="0"/>
              </a:rPr>
              <a:t>                </a:t>
            </a:r>
            <a:r>
              <a:rPr lang="mr-IN" sz="1568" err="1">
                <a:latin typeface="Consolas" charset="0"/>
                <a:ea typeface="Consolas" charset="0"/>
                <a:cs typeface="Consolas" charset="0"/>
              </a:rPr>
              <a:t>Location</a:t>
            </a:r>
            <a:r>
              <a:rPr lang="mr-IN" sz="1568">
                <a:latin typeface="Consolas" charset="0"/>
                <a:ea typeface="Consolas" charset="0"/>
                <a:cs typeface="Consolas" charset="0"/>
              </a:rPr>
              <a:t>    </a:t>
            </a:r>
            <a:r>
              <a:rPr lang="mr-IN" sz="1568" err="1">
                <a:latin typeface="Consolas" charset="0"/>
                <a:ea typeface="Consolas" charset="0"/>
                <a:cs typeface="Consolas" charset="0"/>
              </a:rPr>
              <a:t>ResourceGroup</a:t>
            </a:r>
            <a:r>
              <a:rPr lang="mr-IN" sz="1568">
                <a:latin typeface="Consolas" charset="0"/>
                <a:ea typeface="Consolas" charset="0"/>
                <a:cs typeface="Consolas" charset="0"/>
              </a:rPr>
              <a:t>     </a:t>
            </a:r>
            <a:r>
              <a:rPr lang="mr-IN" sz="1568" err="1">
                <a:latin typeface="Consolas" charset="0"/>
                <a:ea typeface="Consolas" charset="0"/>
                <a:cs typeface="Consolas" charset="0"/>
              </a:rPr>
              <a:t>KubernetesRelease</a:t>
            </a:r>
            <a:r>
              <a:rPr lang="mr-IN" sz="1568">
                <a:latin typeface="Consolas" charset="0"/>
                <a:ea typeface="Consolas" charset="0"/>
                <a:cs typeface="Consolas" charset="0"/>
              </a:rPr>
              <a:t>  </a:t>
            </a:r>
            <a:r>
              <a:rPr lang="mr-IN" sz="1568" err="1">
                <a:latin typeface="Consolas" charset="0"/>
                <a:ea typeface="Consolas" charset="0"/>
                <a:cs typeface="Consolas" charset="0"/>
              </a:rPr>
              <a:t>ProvisioningState</a:t>
            </a:r>
            <a:endParaRPr lang="en-US" sz="1568">
              <a:latin typeface="Consolas" charset="0"/>
              <a:ea typeface="Consolas" charset="0"/>
              <a:cs typeface="Consolas" charset="0"/>
            </a:endParaRPr>
          </a:p>
          <a:p>
            <a:pPr marL="0" indent="0" defTabSz="896386">
              <a:lnSpc>
                <a:spcPct val="100000"/>
              </a:lnSpc>
              <a:spcBef>
                <a:spcPts val="0"/>
              </a:spcBef>
              <a:buSzTx/>
              <a:buNone/>
            </a:pPr>
            <a:r>
              <a:rPr lang="mr-IN" sz="1568">
                <a:latin typeface="Consolas" charset="0"/>
                <a:ea typeface="Consolas" charset="0"/>
                <a:cs typeface="Consolas" charset="0"/>
              </a:rPr>
              <a:t>------------------  ----------  --------------  -------------------  -------------------</a:t>
            </a:r>
            <a:endParaRPr lang="en-US" sz="1568">
              <a:latin typeface="Consolas" charset="0"/>
              <a:ea typeface="Consolas" charset="0"/>
              <a:cs typeface="Consolas" charset="0"/>
            </a:endParaRPr>
          </a:p>
          <a:p>
            <a:pPr marL="0" indent="0" defTabSz="896386">
              <a:lnSpc>
                <a:spcPct val="100000"/>
              </a:lnSpc>
              <a:spcBef>
                <a:spcPts val="0"/>
              </a:spcBef>
              <a:buSzTx/>
              <a:buNone/>
            </a:pPr>
            <a:r>
              <a:rPr lang="en-US" sz="1568" err="1">
                <a:latin typeface="Consolas" charset="0"/>
                <a:ea typeface="Consolas" charset="0"/>
                <a:cs typeface="Consolas" charset="0"/>
              </a:rPr>
              <a:t>myCluster</a:t>
            </a:r>
            <a:r>
              <a:rPr lang="en-US" sz="1568">
                <a:latin typeface="Consolas" charset="0"/>
                <a:ea typeface="Consolas" charset="0"/>
                <a:cs typeface="Consolas" charset="0"/>
              </a:rPr>
              <a:t>    </a:t>
            </a:r>
            <a:r>
              <a:rPr lang="mr-IN" sz="1568">
                <a:latin typeface="Consolas" charset="0"/>
                <a:ea typeface="Consolas" charset="0"/>
                <a:cs typeface="Consolas" charset="0"/>
              </a:rPr>
              <a:t>       westus2     </a:t>
            </a:r>
            <a:r>
              <a:rPr lang="en-US" sz="1568" err="1">
                <a:latin typeface="Consolas" charset="0"/>
                <a:ea typeface="Consolas" charset="0"/>
                <a:cs typeface="Consolas" charset="0"/>
              </a:rPr>
              <a:t>myResourceGroup</a:t>
            </a:r>
            <a:r>
              <a:rPr lang="mr-IN" sz="1568">
                <a:latin typeface="Consolas" charset="0"/>
                <a:ea typeface="Consolas" charset="0"/>
                <a:cs typeface="Consolas" charset="0"/>
              </a:rPr>
              <a:t>               1.</a:t>
            </a:r>
            <a:r>
              <a:rPr lang="en-US" sz="1568">
                <a:latin typeface="Consolas" charset="0"/>
                <a:ea typeface="Consolas" charset="0"/>
                <a:cs typeface="Consolas" charset="0"/>
              </a:rPr>
              <a:t>7.7</a:t>
            </a:r>
            <a:r>
              <a:rPr lang="mr-IN" sz="1568">
                <a:latin typeface="Consolas" charset="0"/>
                <a:ea typeface="Consolas" charset="0"/>
                <a:cs typeface="Consolas" charset="0"/>
              </a:rPr>
              <a:t>  </a:t>
            </a:r>
            <a:r>
              <a:rPr lang="mr-IN" sz="1568" err="1">
                <a:latin typeface="Consolas" charset="0"/>
                <a:ea typeface="Consolas" charset="0"/>
                <a:cs typeface="Consolas" charset="0"/>
              </a:rPr>
              <a:t>Succeeded</a:t>
            </a:r>
            <a:r>
              <a:rPr lang="mr-IN" sz="1568">
                <a:latin typeface="Consolas" charset="0"/>
                <a:ea typeface="Consolas" charset="0"/>
                <a:cs typeface="Consolas" charset="0"/>
              </a:rPr>
              <a:t>          </a:t>
            </a:r>
            <a:endParaRPr lang="en-US" sz="1568">
              <a:latin typeface="Consolas" charset="0"/>
              <a:ea typeface="Consolas" charset="0"/>
              <a:cs typeface="Consolas" charset="0"/>
            </a:endParaRPr>
          </a:p>
          <a:p>
            <a:pPr marL="0" indent="0" defTabSz="896386">
              <a:lnSpc>
                <a:spcPct val="100000"/>
              </a:lnSpc>
              <a:spcBef>
                <a:spcPts val="0"/>
              </a:spcBef>
              <a:buSzTx/>
              <a:buNone/>
            </a:pPr>
            <a:endParaRPr lang="en-US" sz="1568">
              <a:latin typeface="Consolas" charset="0"/>
              <a:ea typeface="Consolas" charset="0"/>
              <a:cs typeface="Consolas" charset="0"/>
            </a:endParaRPr>
          </a:p>
          <a:p>
            <a:pPr marL="0" indent="0" defTabSz="896386">
              <a:lnSpc>
                <a:spcPct val="100000"/>
              </a:lnSpc>
              <a:spcBef>
                <a:spcPts val="0"/>
              </a:spcBef>
              <a:buSzTx/>
              <a:buNone/>
            </a:pPr>
            <a:r>
              <a:rPr lang="en-US" sz="1961">
                <a:latin typeface="Consolas" charset="0"/>
                <a:ea typeface="Consolas" charset="0"/>
                <a:cs typeface="Consolas" charset="0"/>
              </a:rPr>
              <a:t>$ </a:t>
            </a:r>
            <a:r>
              <a:rPr lang="en-US" sz="1961" b="1" err="1">
                <a:latin typeface="Consolas" charset="0"/>
                <a:ea typeface="Consolas" charset="0"/>
                <a:cs typeface="Consolas" charset="0"/>
              </a:rPr>
              <a:t>az</a:t>
            </a:r>
            <a:r>
              <a:rPr lang="en-US" sz="1961" b="1">
                <a:latin typeface="Consolas" charset="0"/>
                <a:ea typeface="Consolas" charset="0"/>
                <a:cs typeface="Consolas" charset="0"/>
              </a:rPr>
              <a:t> </a:t>
            </a:r>
            <a:r>
              <a:rPr lang="en-US" sz="1961" b="1" err="1">
                <a:latin typeface="Consolas" charset="0"/>
                <a:ea typeface="Consolas" charset="0"/>
                <a:cs typeface="Consolas" charset="0"/>
              </a:rPr>
              <a:t>aks</a:t>
            </a:r>
            <a:r>
              <a:rPr lang="en-US" sz="1961" b="1">
                <a:latin typeface="Consolas" charset="0"/>
                <a:ea typeface="Consolas" charset="0"/>
                <a:cs typeface="Consolas" charset="0"/>
              </a:rPr>
              <a:t> upgrade</a:t>
            </a:r>
            <a:r>
              <a:rPr lang="en-US" sz="1961">
                <a:latin typeface="Consolas" charset="0"/>
                <a:ea typeface="Consolas" charset="0"/>
                <a:cs typeface="Consolas" charset="0"/>
              </a:rPr>
              <a:t> -g </a:t>
            </a:r>
            <a:r>
              <a:rPr lang="en-US" sz="1961" err="1">
                <a:latin typeface="Consolas" charset="0"/>
                <a:ea typeface="Consolas" charset="0"/>
                <a:cs typeface="Consolas" charset="0"/>
              </a:rPr>
              <a:t>myResourceGroup</a:t>
            </a:r>
            <a:r>
              <a:rPr lang="en-US" sz="1961">
                <a:latin typeface="Consolas" charset="0"/>
                <a:ea typeface="Consolas" charset="0"/>
                <a:cs typeface="Consolas" charset="0"/>
              </a:rPr>
              <a:t> -n </a:t>
            </a:r>
            <a:r>
              <a:rPr lang="en-US" sz="1961" err="1">
                <a:latin typeface="Consolas" charset="0"/>
                <a:ea typeface="Consolas" charset="0"/>
                <a:cs typeface="Consolas" charset="0"/>
              </a:rPr>
              <a:t>myCluster</a:t>
            </a:r>
            <a:r>
              <a:rPr lang="en-US" sz="1961">
                <a:latin typeface="Consolas" charset="0"/>
                <a:ea typeface="Consolas" charset="0"/>
                <a:cs typeface="Consolas" charset="0"/>
              </a:rPr>
              <a:t> </a:t>
            </a:r>
            <a:r>
              <a:rPr lang="mr-IN" sz="1961">
                <a:latin typeface="Consolas" charset="0"/>
                <a:ea typeface="Consolas" charset="0"/>
                <a:cs typeface="Consolas" charset="0"/>
              </a:rPr>
              <a:t>–</a:t>
            </a:r>
            <a:r>
              <a:rPr lang="en-US" sz="1961">
                <a:latin typeface="Consolas" charset="0"/>
                <a:ea typeface="Consolas" charset="0"/>
                <a:cs typeface="Consolas" charset="0"/>
              </a:rPr>
              <a:t>-</a:t>
            </a:r>
            <a:r>
              <a:rPr lang="en-US" sz="1961" err="1">
                <a:latin typeface="Consolas" charset="0"/>
                <a:ea typeface="Consolas" charset="0"/>
                <a:cs typeface="Consolas" charset="0"/>
              </a:rPr>
              <a:t>kubernetes</a:t>
            </a:r>
            <a:r>
              <a:rPr lang="en-US" sz="1961">
                <a:latin typeface="Consolas" charset="0"/>
                <a:ea typeface="Consolas" charset="0"/>
                <a:cs typeface="Consolas" charset="0"/>
              </a:rPr>
              <a:t>-version 1.8.1 </a:t>
            </a:r>
          </a:p>
          <a:p>
            <a:pPr marL="0" indent="0">
              <a:buNone/>
            </a:pPr>
            <a:r>
              <a:rPr lang="en-US" sz="1961"/>
              <a:t>\ Running ..</a:t>
            </a:r>
          </a:p>
          <a:p>
            <a:pPr marL="0" indent="0">
              <a:buNone/>
            </a:pPr>
            <a:endParaRPr lang="en-US" sz="1961"/>
          </a:p>
          <a:p>
            <a:pPr marL="0" indent="0" defTabSz="896386">
              <a:lnSpc>
                <a:spcPct val="100000"/>
              </a:lnSpc>
              <a:spcBef>
                <a:spcPts val="0"/>
              </a:spcBef>
              <a:buSzTx/>
              <a:buNone/>
            </a:pPr>
            <a:r>
              <a:rPr lang="en-US" sz="1961">
                <a:latin typeface="Consolas" charset="0"/>
                <a:ea typeface="Consolas" charset="0"/>
                <a:cs typeface="Consolas" charset="0"/>
              </a:rPr>
              <a:t>$ </a:t>
            </a:r>
            <a:r>
              <a:rPr lang="en-US" sz="1961" b="1" err="1">
                <a:latin typeface="Consolas" charset="0"/>
                <a:ea typeface="Consolas" charset="0"/>
                <a:cs typeface="Consolas" charset="0"/>
              </a:rPr>
              <a:t>kubectl</a:t>
            </a:r>
            <a:r>
              <a:rPr lang="en-US" sz="1961" b="1">
                <a:latin typeface="Consolas" charset="0"/>
                <a:ea typeface="Consolas" charset="0"/>
                <a:cs typeface="Consolas" charset="0"/>
              </a:rPr>
              <a:t> get nodes</a:t>
            </a:r>
          </a:p>
          <a:p>
            <a:pPr marL="0" indent="0">
              <a:buNone/>
            </a:pPr>
            <a:r>
              <a:rPr lang="is-IS" sz="1961">
                <a:latin typeface="Consolas" charset="0"/>
                <a:ea typeface="Consolas" charset="0"/>
                <a:cs typeface="Consolas" charset="0"/>
              </a:rPr>
              <a:t>NAME                       STATUS    AGE       VERSION</a:t>
            </a:r>
          </a:p>
          <a:p>
            <a:pPr marL="0" indent="0">
              <a:buNone/>
            </a:pPr>
            <a:r>
              <a:rPr lang="is-IS" sz="1961">
                <a:latin typeface="Consolas" charset="0"/>
                <a:ea typeface="Consolas" charset="0"/>
                <a:cs typeface="Consolas" charset="0"/>
              </a:rPr>
              <a:t>aks-mycluster-36851231-0   Ready     12m       v1.8.1</a:t>
            </a:r>
          </a:p>
          <a:p>
            <a:pPr marL="0" indent="0">
              <a:buNone/>
            </a:pPr>
            <a:r>
              <a:rPr lang="is-IS" sz="1961">
                <a:latin typeface="Consolas" charset="0"/>
                <a:ea typeface="Consolas" charset="0"/>
                <a:cs typeface="Consolas" charset="0"/>
              </a:rPr>
              <a:t>aks-mycluster-36851231-1   Ready     8m        v1.8.1</a:t>
            </a:r>
          </a:p>
          <a:p>
            <a:pPr marL="0" indent="0">
              <a:buNone/>
            </a:pPr>
            <a:r>
              <a:rPr lang="is-IS" sz="1961">
                <a:latin typeface="Consolas" charset="0"/>
                <a:ea typeface="Consolas" charset="0"/>
                <a:cs typeface="Consolas" charset="0"/>
              </a:rPr>
              <a:t>aks-mycluster-36851231-2   Ready     3m        v1.8.1</a:t>
            </a:r>
          </a:p>
          <a:p>
            <a:pPr marL="0" indent="0">
              <a:buNone/>
            </a:pPr>
            <a:endParaRPr lang="en-US" sz="1961"/>
          </a:p>
          <a:p>
            <a:pPr marL="0" indent="0" defTabSz="896386">
              <a:lnSpc>
                <a:spcPct val="100000"/>
              </a:lnSpc>
              <a:spcBef>
                <a:spcPts val="0"/>
              </a:spcBef>
              <a:buSzTx/>
              <a:buNone/>
            </a:pPr>
            <a:r>
              <a:rPr lang="en-US" sz="1961">
                <a:latin typeface="Consolas" charset="0"/>
                <a:ea typeface="Consolas" charset="0"/>
                <a:cs typeface="Consolas" charset="0"/>
              </a:rPr>
              <a:t>$ </a:t>
            </a:r>
            <a:r>
              <a:rPr lang="en-US" sz="1961" b="1" err="1">
                <a:latin typeface="Consolas" charset="0"/>
                <a:ea typeface="Consolas" charset="0"/>
                <a:cs typeface="Consolas" charset="0"/>
              </a:rPr>
              <a:t>az</a:t>
            </a:r>
            <a:r>
              <a:rPr lang="en-US" sz="1961" b="1">
                <a:latin typeface="Consolas" charset="0"/>
                <a:ea typeface="Consolas" charset="0"/>
                <a:cs typeface="Consolas" charset="0"/>
              </a:rPr>
              <a:t> </a:t>
            </a:r>
            <a:r>
              <a:rPr lang="en-US" sz="1961" b="1" err="1">
                <a:latin typeface="Consolas" charset="0"/>
                <a:ea typeface="Consolas" charset="0"/>
                <a:cs typeface="Consolas" charset="0"/>
              </a:rPr>
              <a:t>aks</a:t>
            </a:r>
            <a:r>
              <a:rPr lang="en-US" sz="1961" b="1">
                <a:latin typeface="Consolas" charset="0"/>
                <a:ea typeface="Consolas" charset="0"/>
                <a:cs typeface="Consolas" charset="0"/>
              </a:rPr>
              <a:t> scale</a:t>
            </a:r>
            <a:r>
              <a:rPr lang="en-US" sz="1961">
                <a:latin typeface="Consolas" charset="0"/>
                <a:ea typeface="Consolas" charset="0"/>
                <a:cs typeface="Consolas" charset="0"/>
              </a:rPr>
              <a:t> -g </a:t>
            </a:r>
            <a:r>
              <a:rPr lang="en-US" sz="1961" err="1">
                <a:latin typeface="Consolas" charset="0"/>
                <a:ea typeface="Consolas" charset="0"/>
                <a:cs typeface="Consolas" charset="0"/>
              </a:rPr>
              <a:t>myResourceGroup</a:t>
            </a:r>
            <a:r>
              <a:rPr lang="en-US" sz="1961">
                <a:latin typeface="Consolas" charset="0"/>
                <a:ea typeface="Consolas" charset="0"/>
                <a:cs typeface="Consolas" charset="0"/>
              </a:rPr>
              <a:t> -n </a:t>
            </a:r>
            <a:r>
              <a:rPr lang="en-US" sz="1961" err="1">
                <a:latin typeface="Consolas" charset="0"/>
                <a:ea typeface="Consolas" charset="0"/>
                <a:cs typeface="Consolas" charset="0"/>
              </a:rPr>
              <a:t>myCluster</a:t>
            </a:r>
            <a:r>
              <a:rPr lang="en-US" sz="1961">
                <a:latin typeface="Consolas" charset="0"/>
                <a:ea typeface="Consolas" charset="0"/>
                <a:cs typeface="Consolas" charset="0"/>
              </a:rPr>
              <a:t> --agent-count 10</a:t>
            </a:r>
          </a:p>
          <a:p>
            <a:pPr marL="0" indent="0">
              <a:buNone/>
            </a:pPr>
            <a:r>
              <a:rPr lang="en-US" sz="1961"/>
              <a:t>\ Running ..</a:t>
            </a:r>
          </a:p>
          <a:p>
            <a:pPr marL="0" indent="0">
              <a:buNone/>
            </a:pPr>
            <a:endParaRPr lang="en-US" sz="1961"/>
          </a:p>
        </p:txBody>
      </p:sp>
    </p:spTree>
    <p:extLst>
      <p:ext uri="{BB962C8B-B14F-4D97-AF65-F5344CB8AC3E}">
        <p14:creationId xmlns:p14="http://schemas.microsoft.com/office/powerpoint/2010/main" val="1841227945"/>
      </p:ext>
    </p:extLst>
  </p:cSld>
  <p:clrMapOvr>
    <a:masterClrMapping/>
  </p:clrMapOvr>
  <p:transition>
    <p:fade/>
  </p:transition>
</p:sld>
</file>

<file path=ppt/slides/slide41.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9825" y="1860946"/>
            <a:ext cx="10192350" cy="3136108"/>
          </a:xfrm>
          <a:prstGeom prst="rect">
            <a:avLst/>
          </a:prstGeom>
        </p:spPr>
      </p:pic>
      <p:sp>
        <p:nvSpPr>
          <p:cNvPr id="4" name="Title 1"/>
          <p:cNvSpPr txBox="1">
            <a:spLocks/>
          </p:cNvSpPr>
          <p:nvPr/>
        </p:nvSpPr>
        <p:spPr>
          <a:xfrm>
            <a:off x="269241" y="289957"/>
            <a:ext cx="11655840" cy="899537"/>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705" b="0" i="0" u="none" strike="noStrike" kern="1200" cap="none" spc="-102"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Kubernetes without AKS</a:t>
            </a:r>
          </a:p>
        </p:txBody>
      </p:sp>
    </p:spTree>
    <p:extLst>
      <p:ext uri="{BB962C8B-B14F-4D97-AF65-F5344CB8AC3E}">
        <p14:creationId xmlns:p14="http://schemas.microsoft.com/office/powerpoint/2010/main" val="1822381161"/>
      </p:ext>
    </p:extLst>
  </p:cSld>
  <p:clrMapOvr>
    <a:masterClrMapping/>
  </p:clrMapOvr>
  <p:transition>
    <p:fade/>
  </p:transition>
</p:sld>
</file>

<file path=ppt/slides/slide42.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6379" y="1860214"/>
            <a:ext cx="10219243" cy="3137573"/>
          </a:xfrm>
          <a:prstGeom prst="rect">
            <a:avLst/>
          </a:prstGeom>
        </p:spPr>
      </p:pic>
      <p:sp>
        <p:nvSpPr>
          <p:cNvPr id="3" name="Title 1"/>
          <p:cNvSpPr txBox="1">
            <a:spLocks/>
          </p:cNvSpPr>
          <p:nvPr/>
        </p:nvSpPr>
        <p:spPr>
          <a:xfrm>
            <a:off x="269241" y="289957"/>
            <a:ext cx="11655840" cy="899537"/>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705" b="0" i="0" u="none" strike="noStrike" kern="1200" cap="none" spc="-102"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Kubernetes with AKS</a:t>
            </a:r>
          </a:p>
        </p:txBody>
      </p:sp>
    </p:spTree>
    <p:extLst>
      <p:ext uri="{BB962C8B-B14F-4D97-AF65-F5344CB8AC3E}">
        <p14:creationId xmlns:p14="http://schemas.microsoft.com/office/powerpoint/2010/main" val="1184235760"/>
      </p:ext>
    </p:extLst>
  </p:cSld>
  <p:clrMapOvr>
    <a:masterClrMapping/>
  </p:clrMapOvr>
  <p:transition>
    <p:fade/>
  </p:transition>
</p:sld>
</file>

<file path=ppt/slides/slide43.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3033223"/>
            <a:ext cx="6400800" cy="498598"/>
          </a:xfrm>
        </p:spPr>
        <p:txBody>
          <a:bodyPr/>
          <a:lstStyle/>
          <a:p>
            <a:r>
              <a:rPr lang="en-US" dirty="0"/>
              <a:t>Demo – Azure DevOps Release</a:t>
            </a:r>
          </a:p>
        </p:txBody>
      </p:sp>
    </p:spTree>
    <p:extLst>
      <p:ext uri="{BB962C8B-B14F-4D97-AF65-F5344CB8AC3E}">
        <p14:creationId xmlns:p14="http://schemas.microsoft.com/office/powerpoint/2010/main" val="251560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4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1932BE-1B6F-4AB1-80BF-62AD583D03C3}"/>
              </a:ext>
            </a:extLst>
          </p:cNvPr>
          <p:cNvSpPr>
            <a:spLocks noGrp="1"/>
          </p:cNvSpPr>
          <p:nvPr>
            <p:ph type="title"/>
          </p:nvPr>
        </p:nvSpPr>
        <p:spPr>
          <a:xfrm>
            <a:off x="2715236" y="505539"/>
            <a:ext cx="8853189" cy="724044"/>
          </a:xfrm>
        </p:spPr>
        <p:txBody>
          <a:bodyPr/>
          <a:lstStyle/>
          <a:p>
            <a:pPr algn="ctr"/>
            <a:r>
              <a:rPr lang="en-US" sz="4705" dirty="0">
                <a:solidFill>
                  <a:schemeClr val="accent4"/>
                </a:solidFill>
              </a:rPr>
              <a:t>Release automation tools</a:t>
            </a:r>
          </a:p>
        </p:txBody>
      </p:sp>
      <p:sp>
        <p:nvSpPr>
          <p:cNvPr id="4" name="TextBox 3">
            <a:extLst>
              <a:ext uri="{FF2B5EF4-FFF2-40B4-BE49-F238E27FC236}">
                <a16:creationId xmlns:a16="http://schemas.microsoft.com/office/drawing/2014/main" id="{40EC4DB3-70CC-4163-8738-B44091FED9B1}"/>
              </a:ext>
            </a:extLst>
          </p:cNvPr>
          <p:cNvSpPr txBox="1"/>
          <p:nvPr/>
        </p:nvSpPr>
        <p:spPr>
          <a:xfrm>
            <a:off x="2783830" y="1302409"/>
            <a:ext cx="8715991" cy="651744"/>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dirty="0">
                <a:ln>
                  <a:noFill/>
                </a:ln>
                <a:solidFill>
                  <a:srgbClr val="F37521"/>
                </a:solidFill>
                <a:effectLst/>
                <a:uLnTx/>
                <a:uFillTx/>
                <a:latin typeface="Segoe UI"/>
                <a:ea typeface="+mn-ea"/>
                <a:cs typeface="Segoe UI Semibold" panose="020B0702040204020203" pitchFamily="34" charset="0"/>
              </a:rPr>
              <a:t>Simplifying the Kubernetes experience</a:t>
            </a:r>
          </a:p>
        </p:txBody>
      </p:sp>
      <p:pic>
        <p:nvPicPr>
          <p:cNvPr id="19" name="Picture 18">
            <a:extLst>
              <a:ext uri="{FF2B5EF4-FFF2-40B4-BE49-F238E27FC236}">
                <a16:creationId xmlns:a16="http://schemas.microsoft.com/office/drawing/2014/main" id="{013C52FC-E1B8-48A0-AA88-E3D3915854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7629" y="2594086"/>
            <a:ext cx="1170881" cy="1219261"/>
          </a:xfrm>
          <a:prstGeom prst="rect">
            <a:avLst/>
          </a:prstGeom>
        </p:spPr>
      </p:pic>
      <p:pic>
        <p:nvPicPr>
          <p:cNvPr id="21" name="Picture 20">
            <a:extLst>
              <a:ext uri="{FF2B5EF4-FFF2-40B4-BE49-F238E27FC236}">
                <a16:creationId xmlns:a16="http://schemas.microsoft.com/office/drawing/2014/main" id="{B8186FA5-3A83-47F0-9614-25062B8693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5920" y="2665361"/>
            <a:ext cx="1769323" cy="1076707"/>
          </a:xfrm>
          <a:prstGeom prst="rect">
            <a:avLst/>
          </a:prstGeom>
        </p:spPr>
      </p:pic>
      <p:sp>
        <p:nvSpPr>
          <p:cNvPr id="50" name="Oval 49">
            <a:extLst>
              <a:ext uri="{FF2B5EF4-FFF2-40B4-BE49-F238E27FC236}">
                <a16:creationId xmlns:a16="http://schemas.microsoft.com/office/drawing/2014/main" id="{AD7D2A3F-BCD0-4073-B492-0E51BD04B1EA}"/>
              </a:ext>
            </a:extLst>
          </p:cNvPr>
          <p:cNvSpPr/>
          <p:nvPr/>
        </p:nvSpPr>
        <p:spPr bwMode="auto">
          <a:xfrm rot="16200000">
            <a:off x="3743544" y="5448936"/>
            <a:ext cx="144024" cy="144024"/>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solidFill>
                <a:srgbClr val="F37521"/>
              </a:solidFill>
              <a:effectLst/>
              <a:uLnTx/>
              <a:uFillTx/>
              <a:latin typeface="Segoe UI Semilight"/>
              <a:ea typeface="+mn-ea"/>
              <a:cs typeface="+mn-cs"/>
            </a:endParaRPr>
          </a:p>
        </p:txBody>
      </p:sp>
      <p:cxnSp>
        <p:nvCxnSpPr>
          <p:cNvPr id="51" name="Straight Connector 50">
            <a:extLst>
              <a:ext uri="{FF2B5EF4-FFF2-40B4-BE49-F238E27FC236}">
                <a16:creationId xmlns:a16="http://schemas.microsoft.com/office/drawing/2014/main" id="{78C09310-A11D-4C6D-8502-C2E8312699D3}"/>
              </a:ext>
            </a:extLst>
          </p:cNvPr>
          <p:cNvCxnSpPr>
            <a:cxnSpLocks/>
          </p:cNvCxnSpPr>
          <p:nvPr/>
        </p:nvCxnSpPr>
        <p:spPr>
          <a:xfrm>
            <a:off x="4006435" y="5520948"/>
            <a:ext cx="183575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6A495169-0849-4BEC-8FB6-08DE686655BF}"/>
              </a:ext>
            </a:extLst>
          </p:cNvPr>
          <p:cNvSpPr/>
          <p:nvPr/>
        </p:nvSpPr>
        <p:spPr bwMode="auto">
          <a:xfrm rot="16200000">
            <a:off x="5961056" y="5448936"/>
            <a:ext cx="144024" cy="144024"/>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solidFill>
                <a:srgbClr val="F37521"/>
              </a:solidFill>
              <a:effectLst/>
              <a:uLnTx/>
              <a:uFillTx/>
              <a:latin typeface="Segoe UI Semilight"/>
              <a:ea typeface="+mn-ea"/>
              <a:cs typeface="+mn-cs"/>
            </a:endParaRPr>
          </a:p>
        </p:txBody>
      </p:sp>
      <p:sp>
        <p:nvSpPr>
          <p:cNvPr id="54" name="Oval 53">
            <a:extLst>
              <a:ext uri="{FF2B5EF4-FFF2-40B4-BE49-F238E27FC236}">
                <a16:creationId xmlns:a16="http://schemas.microsoft.com/office/drawing/2014/main" id="{FDC7E4DC-B4BA-4AFF-A9FC-13AB09A867B0}"/>
              </a:ext>
            </a:extLst>
          </p:cNvPr>
          <p:cNvSpPr/>
          <p:nvPr/>
        </p:nvSpPr>
        <p:spPr bwMode="auto">
          <a:xfrm rot="16200000">
            <a:off x="8178568" y="5448936"/>
            <a:ext cx="144024" cy="144024"/>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solidFill>
                <a:srgbClr val="F37521"/>
              </a:solidFill>
              <a:effectLst/>
              <a:uLnTx/>
              <a:uFillTx/>
              <a:latin typeface="Segoe UI Semilight"/>
              <a:ea typeface="+mn-ea"/>
              <a:cs typeface="+mn-cs"/>
            </a:endParaRPr>
          </a:p>
        </p:txBody>
      </p:sp>
      <p:sp>
        <p:nvSpPr>
          <p:cNvPr id="55" name="Oval 54">
            <a:extLst>
              <a:ext uri="{FF2B5EF4-FFF2-40B4-BE49-F238E27FC236}">
                <a16:creationId xmlns:a16="http://schemas.microsoft.com/office/drawing/2014/main" id="{57B53039-8CA5-484B-A587-30F69CE2CFA9}"/>
              </a:ext>
            </a:extLst>
          </p:cNvPr>
          <p:cNvSpPr/>
          <p:nvPr/>
        </p:nvSpPr>
        <p:spPr bwMode="auto">
          <a:xfrm rot="16200000">
            <a:off x="10396080" y="5448936"/>
            <a:ext cx="144024" cy="144024"/>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solidFill>
                <a:srgbClr val="F37521"/>
              </a:solidFill>
              <a:effectLst/>
              <a:uLnTx/>
              <a:uFillTx/>
              <a:latin typeface="Segoe UI Semilight"/>
              <a:ea typeface="+mn-ea"/>
              <a:cs typeface="+mn-cs"/>
            </a:endParaRPr>
          </a:p>
        </p:txBody>
      </p:sp>
      <p:cxnSp>
        <p:nvCxnSpPr>
          <p:cNvPr id="57" name="Straight Connector 56">
            <a:extLst>
              <a:ext uri="{FF2B5EF4-FFF2-40B4-BE49-F238E27FC236}">
                <a16:creationId xmlns:a16="http://schemas.microsoft.com/office/drawing/2014/main" id="{951642FA-9EC1-4098-BC5D-232C2B6E515A}"/>
              </a:ext>
            </a:extLst>
          </p:cNvPr>
          <p:cNvCxnSpPr>
            <a:cxnSpLocks/>
          </p:cNvCxnSpPr>
          <p:nvPr/>
        </p:nvCxnSpPr>
        <p:spPr>
          <a:xfrm>
            <a:off x="6223948" y="5520948"/>
            <a:ext cx="183575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4495157-5F02-4A22-9D3F-96F8797EA93F}"/>
              </a:ext>
            </a:extLst>
          </p:cNvPr>
          <p:cNvCxnSpPr>
            <a:cxnSpLocks/>
          </p:cNvCxnSpPr>
          <p:nvPr/>
        </p:nvCxnSpPr>
        <p:spPr>
          <a:xfrm>
            <a:off x="8441460" y="5520948"/>
            <a:ext cx="183575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F2E3C7A-A87F-4BE1-8E37-ED21E72195DD}"/>
              </a:ext>
            </a:extLst>
          </p:cNvPr>
          <p:cNvSpPr txBox="1"/>
          <p:nvPr/>
        </p:nvSpPr>
        <p:spPr>
          <a:xfrm>
            <a:off x="2847476" y="4065451"/>
            <a:ext cx="1928053" cy="1104496"/>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dirty="0">
                <a:ln>
                  <a:noFill/>
                </a:ln>
                <a:solidFill>
                  <a:srgbClr val="0078D4"/>
                </a:solidFill>
                <a:effectLst/>
                <a:uLnTx/>
                <a:uFillTx/>
                <a:latin typeface="Segoe UI"/>
                <a:ea typeface="+mn-ea"/>
                <a:cs typeface="Segoe UI Semibold" panose="020B0702040204020203" pitchFamily="34" charset="0"/>
              </a:rPr>
              <a:t>Streamlined Kubernetes development</a:t>
            </a:r>
          </a:p>
        </p:txBody>
      </p:sp>
      <p:sp>
        <p:nvSpPr>
          <p:cNvPr id="61" name="TextBox 60">
            <a:extLst>
              <a:ext uri="{FF2B5EF4-FFF2-40B4-BE49-F238E27FC236}">
                <a16:creationId xmlns:a16="http://schemas.microsoft.com/office/drawing/2014/main" id="{C032FE5A-0E89-4765-A86D-37422575F614}"/>
              </a:ext>
            </a:extLst>
          </p:cNvPr>
          <p:cNvSpPr txBox="1"/>
          <p:nvPr/>
        </p:nvSpPr>
        <p:spPr>
          <a:xfrm>
            <a:off x="5069042" y="4065451"/>
            <a:ext cx="1928053" cy="1104496"/>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dirty="0">
                <a:ln>
                  <a:noFill/>
                </a:ln>
                <a:solidFill>
                  <a:srgbClr val="0078D4"/>
                </a:solidFill>
                <a:effectLst/>
                <a:uLnTx/>
                <a:uFillTx/>
                <a:latin typeface="Segoe UI"/>
                <a:ea typeface="+mn-ea"/>
                <a:cs typeface="Segoe UI Semibold" panose="020B0702040204020203" pitchFamily="34" charset="0"/>
              </a:rPr>
              <a:t>The package manager for Kubernetes</a:t>
            </a:r>
          </a:p>
        </p:txBody>
      </p:sp>
      <p:sp>
        <p:nvSpPr>
          <p:cNvPr id="64" name="TextBox 63">
            <a:extLst>
              <a:ext uri="{FF2B5EF4-FFF2-40B4-BE49-F238E27FC236}">
                <a16:creationId xmlns:a16="http://schemas.microsoft.com/office/drawing/2014/main" id="{38ED3468-A1A5-4826-A117-5DA393328050}"/>
              </a:ext>
            </a:extLst>
          </p:cNvPr>
          <p:cNvSpPr txBox="1"/>
          <p:nvPr/>
        </p:nvSpPr>
        <p:spPr>
          <a:xfrm>
            <a:off x="7286555" y="4065451"/>
            <a:ext cx="1928053" cy="1104496"/>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dirty="0">
                <a:ln>
                  <a:noFill/>
                </a:ln>
                <a:solidFill>
                  <a:srgbClr val="0078D4"/>
                </a:solidFill>
                <a:effectLst/>
                <a:uLnTx/>
                <a:uFillTx/>
                <a:latin typeface="Segoe UI"/>
                <a:ea typeface="+mn-ea"/>
                <a:cs typeface="Segoe UI Semibold" panose="020B0702040204020203" pitchFamily="34" charset="0"/>
              </a:rPr>
              <a:t>Event-driven scripting for Kubernetes</a:t>
            </a:r>
          </a:p>
        </p:txBody>
      </p:sp>
      <p:sp>
        <p:nvSpPr>
          <p:cNvPr id="65" name="TextBox 64">
            <a:extLst>
              <a:ext uri="{FF2B5EF4-FFF2-40B4-BE49-F238E27FC236}">
                <a16:creationId xmlns:a16="http://schemas.microsoft.com/office/drawing/2014/main" id="{C69F8CC5-FF28-4A54-BF16-D32F12FB6828}"/>
              </a:ext>
            </a:extLst>
          </p:cNvPr>
          <p:cNvSpPr txBox="1"/>
          <p:nvPr/>
        </p:nvSpPr>
        <p:spPr>
          <a:xfrm>
            <a:off x="9504067" y="4065451"/>
            <a:ext cx="1928053" cy="1104496"/>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dirty="0">
                <a:ln>
                  <a:noFill/>
                </a:ln>
                <a:solidFill>
                  <a:srgbClr val="0078D4"/>
                </a:solidFill>
                <a:effectLst/>
                <a:uLnTx/>
                <a:uFillTx/>
                <a:latin typeface="Segoe UI"/>
                <a:ea typeface="+mn-ea"/>
                <a:cs typeface="Segoe UI Semibold" panose="020B0702040204020203" pitchFamily="34" charset="0"/>
              </a:rPr>
              <a:t> Visualization dashboard for Brigade</a:t>
            </a:r>
          </a:p>
        </p:txBody>
      </p:sp>
      <p:pic>
        <p:nvPicPr>
          <p:cNvPr id="35" name="Graphic 34">
            <a:extLst>
              <a:ext uri="{FF2B5EF4-FFF2-40B4-BE49-F238E27FC236}">
                <a16:creationId xmlns:a16="http://schemas.microsoft.com/office/drawing/2014/main" id="{D82527C0-1597-42FC-B152-99CDE969F38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21039" y="3022431"/>
            <a:ext cx="1694109" cy="390475"/>
          </a:xfrm>
          <a:prstGeom prst="rect">
            <a:avLst/>
          </a:prstGeom>
        </p:spPr>
      </p:pic>
      <p:sp>
        <p:nvSpPr>
          <p:cNvPr id="111" name="Rectangle 110">
            <a:extLst>
              <a:ext uri="{FF2B5EF4-FFF2-40B4-BE49-F238E27FC236}">
                <a16:creationId xmlns:a16="http://schemas.microsoft.com/office/drawing/2014/main" id="{85231E19-BB2B-412F-B82A-03211DE02BCD}"/>
              </a:ext>
            </a:extLst>
          </p:cNvPr>
          <p:cNvSpPr/>
          <p:nvPr/>
        </p:nvSpPr>
        <p:spPr bwMode="auto">
          <a:xfrm>
            <a:off x="0" y="488"/>
            <a:ext cx="2091656" cy="685702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12" name="Straight Connector 111">
            <a:extLst>
              <a:ext uri="{FF2B5EF4-FFF2-40B4-BE49-F238E27FC236}">
                <a16:creationId xmlns:a16="http://schemas.microsoft.com/office/drawing/2014/main" id="{4C426EC2-904D-4831-8A67-80C3BFD1490F}"/>
              </a:ext>
            </a:extLst>
          </p:cNvPr>
          <p:cNvCxnSpPr/>
          <p:nvPr/>
        </p:nvCxnSpPr>
        <p:spPr>
          <a:xfrm>
            <a:off x="2091659" y="488"/>
            <a:ext cx="0" cy="6857027"/>
          </a:xfrm>
          <a:prstGeom prst="line">
            <a:avLst/>
          </a:prstGeom>
          <a:ln w="190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987217CB-B3F9-4DA7-9679-2C18F67E24D0}"/>
              </a:ext>
            </a:extLst>
          </p:cNvPr>
          <p:cNvSpPr/>
          <p:nvPr/>
        </p:nvSpPr>
        <p:spPr bwMode="auto">
          <a:xfrm>
            <a:off x="379808" y="375302"/>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Container Service (AKS)</a:t>
            </a:r>
          </a:p>
        </p:txBody>
      </p:sp>
      <p:sp>
        <p:nvSpPr>
          <p:cNvPr id="114" name="Rectangle: Rounded Corners 113">
            <a:extLst>
              <a:ext uri="{FF2B5EF4-FFF2-40B4-BE49-F238E27FC236}">
                <a16:creationId xmlns:a16="http://schemas.microsoft.com/office/drawing/2014/main" id="{E0487D21-0FDC-4B89-A912-B6055D92535A}"/>
              </a:ext>
            </a:extLst>
          </p:cNvPr>
          <p:cNvSpPr/>
          <p:nvPr/>
        </p:nvSpPr>
        <p:spPr bwMode="auto">
          <a:xfrm>
            <a:off x="379808" y="1637448"/>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Container Instances (ACI)</a:t>
            </a:r>
          </a:p>
        </p:txBody>
      </p:sp>
      <p:sp>
        <p:nvSpPr>
          <p:cNvPr id="115" name="Rectangle: Rounded Corners 114">
            <a:extLst>
              <a:ext uri="{FF2B5EF4-FFF2-40B4-BE49-F238E27FC236}">
                <a16:creationId xmlns:a16="http://schemas.microsoft.com/office/drawing/2014/main" id="{6AFE3850-1F65-4CB4-BCA7-136B2AFB1F31}"/>
              </a:ext>
            </a:extLst>
          </p:cNvPr>
          <p:cNvSpPr/>
          <p:nvPr/>
        </p:nvSpPr>
        <p:spPr bwMode="auto">
          <a:xfrm>
            <a:off x="379808" y="2899595"/>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Container Registry</a:t>
            </a:r>
          </a:p>
        </p:txBody>
      </p:sp>
      <p:sp>
        <p:nvSpPr>
          <p:cNvPr id="116" name="Rectangle: Rounded Corners 115">
            <a:extLst>
              <a:ext uri="{FF2B5EF4-FFF2-40B4-BE49-F238E27FC236}">
                <a16:creationId xmlns:a16="http://schemas.microsoft.com/office/drawing/2014/main" id="{372EFC41-17B7-4739-86B2-5165A6E108F4}"/>
              </a:ext>
            </a:extLst>
          </p:cNvPr>
          <p:cNvSpPr/>
          <p:nvPr/>
        </p:nvSpPr>
        <p:spPr bwMode="auto">
          <a:xfrm>
            <a:off x="307634" y="4161740"/>
            <a:ext cx="1476391"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Open Service </a:t>
            </a:r>
            <a:b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b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Broker API (OSBA)</a:t>
            </a:r>
          </a:p>
        </p:txBody>
      </p:sp>
      <p:sp>
        <p:nvSpPr>
          <p:cNvPr id="117" name="Rectangle: Rounded Corners 116">
            <a:extLst>
              <a:ext uri="{FF2B5EF4-FFF2-40B4-BE49-F238E27FC236}">
                <a16:creationId xmlns:a16="http://schemas.microsoft.com/office/drawing/2014/main" id="{41C07DF8-208A-4354-86DF-67A7D2F2C40D}"/>
              </a:ext>
            </a:extLst>
          </p:cNvPr>
          <p:cNvSpPr/>
          <p:nvPr/>
        </p:nvSpPr>
        <p:spPr bwMode="auto">
          <a:xfrm>
            <a:off x="379808" y="5423888"/>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Release </a:t>
            </a:r>
            <a:b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br>
            <a: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Automation Tools</a:t>
            </a:r>
          </a:p>
        </p:txBody>
      </p:sp>
      <p:grpSp>
        <p:nvGrpSpPr>
          <p:cNvPr id="118" name="Group 117">
            <a:extLst>
              <a:ext uri="{FF2B5EF4-FFF2-40B4-BE49-F238E27FC236}">
                <a16:creationId xmlns:a16="http://schemas.microsoft.com/office/drawing/2014/main" id="{57CC3354-1F64-4091-819F-6515965E17E1}"/>
              </a:ext>
            </a:extLst>
          </p:cNvPr>
          <p:cNvGrpSpPr/>
          <p:nvPr/>
        </p:nvGrpSpPr>
        <p:grpSpPr>
          <a:xfrm>
            <a:off x="771840" y="376709"/>
            <a:ext cx="547979" cy="528905"/>
            <a:chOff x="2368476" y="589018"/>
            <a:chExt cx="1012508" cy="977265"/>
          </a:xfrm>
        </p:grpSpPr>
        <p:sp>
          <p:nvSpPr>
            <p:cNvPr id="119" name="Freeform: Shape 118">
              <a:extLst>
                <a:ext uri="{FF2B5EF4-FFF2-40B4-BE49-F238E27FC236}">
                  <a16:creationId xmlns:a16="http://schemas.microsoft.com/office/drawing/2014/main" id="{B85B40EF-7912-46B4-AFF6-1A92CAC415D5}"/>
                </a:ext>
              </a:extLst>
            </p:cNvPr>
            <p:cNvSpPr/>
            <p:nvPr/>
          </p:nvSpPr>
          <p:spPr>
            <a:xfrm>
              <a:off x="2907591"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420A3FFB-090F-4359-8521-5A514F36ECF8}"/>
                </a:ext>
              </a:extLst>
            </p:cNvPr>
            <p:cNvSpPr/>
            <p:nvPr/>
          </p:nvSpPr>
          <p:spPr>
            <a:xfrm>
              <a:off x="2907591"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22ECF6C8-43A9-4EB9-9280-AA259ACA1FF1}"/>
                </a:ext>
              </a:extLst>
            </p:cNvPr>
            <p:cNvSpPr/>
            <p:nvPr/>
          </p:nvSpPr>
          <p:spPr>
            <a:xfrm>
              <a:off x="3041894"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2" name="Freeform: Shape 121">
              <a:extLst>
                <a:ext uri="{FF2B5EF4-FFF2-40B4-BE49-F238E27FC236}">
                  <a16:creationId xmlns:a16="http://schemas.microsoft.com/office/drawing/2014/main" id="{34EFD107-2D4F-42E1-BDDE-20F6A0AC27F9}"/>
                </a:ext>
              </a:extLst>
            </p:cNvPr>
            <p:cNvSpPr/>
            <p:nvPr/>
          </p:nvSpPr>
          <p:spPr>
            <a:xfrm>
              <a:off x="2554214"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3" name="Freeform: Shape 122">
              <a:extLst>
                <a:ext uri="{FF2B5EF4-FFF2-40B4-BE49-F238E27FC236}">
                  <a16:creationId xmlns:a16="http://schemas.microsoft.com/office/drawing/2014/main" id="{7FDD9953-4FC7-4240-9108-CC88EE65D0F8}"/>
                </a:ext>
              </a:extLst>
            </p:cNvPr>
            <p:cNvSpPr/>
            <p:nvPr/>
          </p:nvSpPr>
          <p:spPr>
            <a:xfrm>
              <a:off x="2554214"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D74EE704-0CED-40F0-A8D7-2AF4E190DFD9}"/>
                </a:ext>
              </a:extLst>
            </p:cNvPr>
            <p:cNvSpPr/>
            <p:nvPr/>
          </p:nvSpPr>
          <p:spPr>
            <a:xfrm>
              <a:off x="2688516"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5" name="Freeform: Shape 124">
              <a:extLst>
                <a:ext uri="{FF2B5EF4-FFF2-40B4-BE49-F238E27FC236}">
                  <a16:creationId xmlns:a16="http://schemas.microsoft.com/office/drawing/2014/main" id="{85B334E2-EF0C-4EB2-9979-313FC2AAB769}"/>
                </a:ext>
              </a:extLst>
            </p:cNvPr>
            <p:cNvSpPr/>
            <p:nvPr/>
          </p:nvSpPr>
          <p:spPr>
            <a:xfrm>
              <a:off x="3075231" y="910011"/>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6" name="Freeform: Shape 125">
              <a:extLst>
                <a:ext uri="{FF2B5EF4-FFF2-40B4-BE49-F238E27FC236}">
                  <a16:creationId xmlns:a16="http://schemas.microsoft.com/office/drawing/2014/main" id="{1EC68F35-B5AA-437C-8D6F-9C987825E412}"/>
                </a:ext>
              </a:extLst>
            </p:cNvPr>
            <p:cNvSpPr/>
            <p:nvPr/>
          </p:nvSpPr>
          <p:spPr>
            <a:xfrm>
              <a:off x="3075231"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7" name="Freeform: Shape 126">
              <a:extLst>
                <a:ext uri="{FF2B5EF4-FFF2-40B4-BE49-F238E27FC236}">
                  <a16:creationId xmlns:a16="http://schemas.microsoft.com/office/drawing/2014/main" id="{C4F9F86A-0B87-41EF-B29A-383E9FA2A0C3}"/>
                </a:ext>
              </a:extLst>
            </p:cNvPr>
            <p:cNvSpPr/>
            <p:nvPr/>
          </p:nvSpPr>
          <p:spPr>
            <a:xfrm>
              <a:off x="3209534" y="984306"/>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8" name="Freeform: Shape 127">
              <a:extLst>
                <a:ext uri="{FF2B5EF4-FFF2-40B4-BE49-F238E27FC236}">
                  <a16:creationId xmlns:a16="http://schemas.microsoft.com/office/drawing/2014/main" id="{E12BA70E-BC65-4A86-BB70-D5D84C7068CC}"/>
                </a:ext>
              </a:extLst>
            </p:cNvPr>
            <p:cNvSpPr/>
            <p:nvPr/>
          </p:nvSpPr>
          <p:spPr>
            <a:xfrm>
              <a:off x="2368476" y="90524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9" name="Freeform: Shape 128">
              <a:extLst>
                <a:ext uri="{FF2B5EF4-FFF2-40B4-BE49-F238E27FC236}">
                  <a16:creationId xmlns:a16="http://schemas.microsoft.com/office/drawing/2014/main" id="{DFCA54FB-9F49-47CC-BA81-EC162AD5A932}"/>
                </a:ext>
              </a:extLst>
            </p:cNvPr>
            <p:cNvSpPr/>
            <p:nvPr/>
          </p:nvSpPr>
          <p:spPr>
            <a:xfrm>
              <a:off x="2368476" y="979543"/>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0" name="Freeform: Shape 129">
              <a:extLst>
                <a:ext uri="{FF2B5EF4-FFF2-40B4-BE49-F238E27FC236}">
                  <a16:creationId xmlns:a16="http://schemas.microsoft.com/office/drawing/2014/main" id="{8F4A3E38-019A-4C97-9BD8-0917ED5F1D23}"/>
                </a:ext>
              </a:extLst>
            </p:cNvPr>
            <p:cNvSpPr/>
            <p:nvPr/>
          </p:nvSpPr>
          <p:spPr>
            <a:xfrm>
              <a:off x="2502779" y="979543"/>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1" name="Freeform: Shape 130">
              <a:extLst>
                <a:ext uri="{FF2B5EF4-FFF2-40B4-BE49-F238E27FC236}">
                  <a16:creationId xmlns:a16="http://schemas.microsoft.com/office/drawing/2014/main" id="{D10CD110-D8D1-4787-9964-FC11F1151DB1}"/>
                </a:ext>
              </a:extLst>
            </p:cNvPr>
            <p:cNvSpPr/>
            <p:nvPr/>
          </p:nvSpPr>
          <p:spPr>
            <a:xfrm>
              <a:off x="254183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2" name="Freeform: Shape 131">
              <a:extLst>
                <a:ext uri="{FF2B5EF4-FFF2-40B4-BE49-F238E27FC236}">
                  <a16:creationId xmlns:a16="http://schemas.microsoft.com/office/drawing/2014/main" id="{DAE4D1EF-53AF-4F96-896D-971615FB792A}"/>
                </a:ext>
              </a:extLst>
            </p:cNvPr>
            <p:cNvSpPr/>
            <p:nvPr/>
          </p:nvSpPr>
          <p:spPr>
            <a:xfrm>
              <a:off x="254183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3" name="Freeform: Shape 132">
              <a:extLst>
                <a:ext uri="{FF2B5EF4-FFF2-40B4-BE49-F238E27FC236}">
                  <a16:creationId xmlns:a16="http://schemas.microsoft.com/office/drawing/2014/main" id="{0F0F3773-F80B-4036-AECC-6E87284385AA}"/>
                </a:ext>
              </a:extLst>
            </p:cNvPr>
            <p:cNvSpPr/>
            <p:nvPr/>
          </p:nvSpPr>
          <p:spPr>
            <a:xfrm>
              <a:off x="267613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4" name="Freeform: Shape 133">
              <a:extLst>
                <a:ext uri="{FF2B5EF4-FFF2-40B4-BE49-F238E27FC236}">
                  <a16:creationId xmlns:a16="http://schemas.microsoft.com/office/drawing/2014/main" id="{6F609582-E98B-4598-8CBA-94BBB5857039}"/>
                </a:ext>
              </a:extLst>
            </p:cNvPr>
            <p:cNvSpPr/>
            <p:nvPr/>
          </p:nvSpPr>
          <p:spPr>
            <a:xfrm>
              <a:off x="290759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5" name="Freeform: Shape 134">
              <a:extLst>
                <a:ext uri="{FF2B5EF4-FFF2-40B4-BE49-F238E27FC236}">
                  <a16:creationId xmlns:a16="http://schemas.microsoft.com/office/drawing/2014/main" id="{60F71B9E-C245-465D-89DA-5418992B1E11}"/>
                </a:ext>
              </a:extLst>
            </p:cNvPr>
            <p:cNvSpPr/>
            <p:nvPr/>
          </p:nvSpPr>
          <p:spPr>
            <a:xfrm>
              <a:off x="290759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6" name="Freeform: Shape 135">
              <a:extLst>
                <a:ext uri="{FF2B5EF4-FFF2-40B4-BE49-F238E27FC236}">
                  <a16:creationId xmlns:a16="http://schemas.microsoft.com/office/drawing/2014/main" id="{25501F7A-BA71-437E-AF6A-E9B3ACED3EF0}"/>
                </a:ext>
              </a:extLst>
            </p:cNvPr>
            <p:cNvSpPr/>
            <p:nvPr/>
          </p:nvSpPr>
          <p:spPr>
            <a:xfrm>
              <a:off x="304189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7" name="Freeform: Shape 136">
              <a:extLst>
                <a:ext uri="{FF2B5EF4-FFF2-40B4-BE49-F238E27FC236}">
                  <a16:creationId xmlns:a16="http://schemas.microsoft.com/office/drawing/2014/main" id="{0CB3DC41-9A9D-482F-9FDB-3C67418100A9}"/>
                </a:ext>
              </a:extLst>
            </p:cNvPr>
            <p:cNvSpPr/>
            <p:nvPr/>
          </p:nvSpPr>
          <p:spPr>
            <a:xfrm>
              <a:off x="2721854" y="910011"/>
              <a:ext cx="304800" cy="190500"/>
            </a:xfrm>
            <a:custGeom>
              <a:avLst/>
              <a:gdLst/>
              <a:ahLst/>
              <a:cxnLst/>
              <a:rect l="0" t="0" r="0" b="0"/>
              <a:pathLst>
                <a:path w="304800" h="190500">
                  <a:moveTo>
                    <a:pt x="21431" y="95726"/>
                  </a:moveTo>
                  <a:lnTo>
                    <a:pt x="155734" y="170021"/>
                  </a:lnTo>
                  <a:lnTo>
                    <a:pt x="290989"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8" name="Freeform: Shape 137">
              <a:extLst>
                <a:ext uri="{FF2B5EF4-FFF2-40B4-BE49-F238E27FC236}">
                  <a16:creationId xmlns:a16="http://schemas.microsoft.com/office/drawing/2014/main" id="{21D16045-02D1-4A7A-AC2E-9992826A3891}"/>
                </a:ext>
              </a:extLst>
            </p:cNvPr>
            <p:cNvSpPr/>
            <p:nvPr/>
          </p:nvSpPr>
          <p:spPr>
            <a:xfrm>
              <a:off x="2721854"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9" name="Freeform: Shape 138">
              <a:extLst>
                <a:ext uri="{FF2B5EF4-FFF2-40B4-BE49-F238E27FC236}">
                  <a16:creationId xmlns:a16="http://schemas.microsoft.com/office/drawing/2014/main" id="{D7EB291C-A86B-41C6-9513-32922B4D3C06}"/>
                </a:ext>
              </a:extLst>
            </p:cNvPr>
            <p:cNvSpPr/>
            <p:nvPr/>
          </p:nvSpPr>
          <p:spPr>
            <a:xfrm>
              <a:off x="2856156" y="984306"/>
              <a:ext cx="171450" cy="257175"/>
            </a:xfrm>
            <a:custGeom>
              <a:avLst/>
              <a:gdLst/>
              <a:ahLst/>
              <a:cxnLst/>
              <a:rect l="0" t="0" r="0" b="0"/>
              <a:pathLst>
                <a:path w="171450" h="257175">
                  <a:moveTo>
                    <a:pt x="156686" y="21431"/>
                  </a:moveTo>
                  <a:lnTo>
                    <a:pt x="156686"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40" name="Group 139">
            <a:extLst>
              <a:ext uri="{FF2B5EF4-FFF2-40B4-BE49-F238E27FC236}">
                <a16:creationId xmlns:a16="http://schemas.microsoft.com/office/drawing/2014/main" id="{A0B691B8-9B91-4285-8902-3F04E56DA27A}"/>
              </a:ext>
            </a:extLst>
          </p:cNvPr>
          <p:cNvGrpSpPr/>
          <p:nvPr/>
        </p:nvGrpSpPr>
        <p:grpSpPr>
          <a:xfrm>
            <a:off x="718981" y="1649454"/>
            <a:ext cx="573163" cy="508369"/>
            <a:chOff x="2878931" y="2940843"/>
            <a:chExt cx="1095375" cy="971550"/>
          </a:xfrm>
        </p:grpSpPr>
        <p:sp>
          <p:nvSpPr>
            <p:cNvPr id="141" name="Freeform: Shape 140">
              <a:extLst>
                <a:ext uri="{FF2B5EF4-FFF2-40B4-BE49-F238E27FC236}">
                  <a16:creationId xmlns:a16="http://schemas.microsoft.com/office/drawing/2014/main" id="{28DAC69A-33D0-418E-BB0F-F3C0DE9D12F1}"/>
                </a:ext>
              </a:extLst>
            </p:cNvPr>
            <p:cNvSpPr/>
            <p:nvPr/>
          </p:nvSpPr>
          <p:spPr>
            <a:xfrm>
              <a:off x="2878931" y="2940843"/>
              <a:ext cx="1095375" cy="695325"/>
            </a:xfrm>
            <a:custGeom>
              <a:avLst/>
              <a:gdLst/>
              <a:ahLst/>
              <a:cxnLst/>
              <a:rect l="0" t="0" r="0" b="0"/>
              <a:pathLst>
                <a:path w="1095375" h="695325">
                  <a:moveTo>
                    <a:pt x="711041" y="21431"/>
                  </a:move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860584" y="676751"/>
                    <a:pt x="860584" y="676751"/>
                    <a:pt x="860584" y="676751"/>
                  </a:cubicBezTo>
                  <a:cubicBezTo>
                    <a:pt x="919639" y="676751"/>
                    <a:pt x="972979" y="653891"/>
                    <a:pt x="1013936" y="611981"/>
                  </a:cubicBezTo>
                  <a:cubicBezTo>
                    <a:pt x="1052989" y="571024"/>
                    <a:pt x="1074896" y="51768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19626" y="44291"/>
                    <a:pt x="766286" y="21431"/>
                    <a:pt x="711041" y="21431"/>
                  </a:cubicBezTo>
                  <a:lnTo>
                    <a:pt x="711041"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2" name="Freeform: Shape 141">
              <a:extLst>
                <a:ext uri="{FF2B5EF4-FFF2-40B4-BE49-F238E27FC236}">
                  <a16:creationId xmlns:a16="http://schemas.microsoft.com/office/drawing/2014/main" id="{876E6F5D-8124-4F0F-91C3-F651B20ECFD3}"/>
                </a:ext>
              </a:extLst>
            </p:cNvPr>
            <p:cNvSpPr/>
            <p:nvPr/>
          </p:nvSpPr>
          <p:spPr>
            <a:xfrm>
              <a:off x="3333274" y="3101816"/>
              <a:ext cx="257175" cy="142875"/>
            </a:xfrm>
            <a:custGeom>
              <a:avLst/>
              <a:gdLst/>
              <a:ahLst/>
              <a:cxnLst/>
              <a:rect l="0" t="0" r="0" b="0"/>
              <a:pathLst>
                <a:path w="257175" h="142875">
                  <a:moveTo>
                    <a:pt x="237649" y="129064"/>
                  </a:moveTo>
                  <a:lnTo>
                    <a:pt x="130016" y="21431"/>
                  </a:lnTo>
                  <a:lnTo>
                    <a:pt x="21431" y="130016"/>
                  </a:ln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3" name="Freeform: Shape 142">
              <a:extLst>
                <a:ext uri="{FF2B5EF4-FFF2-40B4-BE49-F238E27FC236}">
                  <a16:creationId xmlns:a16="http://schemas.microsoft.com/office/drawing/2014/main" id="{13C43FAB-C459-434C-A06B-CB99E77C3443}"/>
                </a:ext>
              </a:extLst>
            </p:cNvPr>
            <p:cNvSpPr/>
            <p:nvPr/>
          </p:nvSpPr>
          <p:spPr>
            <a:xfrm>
              <a:off x="3441859" y="3101816"/>
              <a:ext cx="38100" cy="371475"/>
            </a:xfrm>
            <a:custGeom>
              <a:avLst/>
              <a:gdLst/>
              <a:ahLst/>
              <a:cxnLst/>
              <a:rect l="0" t="0" r="0" b="0"/>
              <a:pathLst>
                <a:path w="38100" h="371475">
                  <a:moveTo>
                    <a:pt x="21431" y="21431"/>
                  </a:moveTo>
                  <a:lnTo>
                    <a:pt x="21431" y="354806"/>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4" name="Freeform: Shape 143">
              <a:extLst>
                <a:ext uri="{FF2B5EF4-FFF2-40B4-BE49-F238E27FC236}">
                  <a16:creationId xmlns:a16="http://schemas.microsoft.com/office/drawing/2014/main" id="{0E5DE33F-9F8E-451C-8901-077AF92E69B0}"/>
                </a:ext>
              </a:extLst>
            </p:cNvPr>
            <p:cNvSpPr/>
            <p:nvPr/>
          </p:nvSpPr>
          <p:spPr>
            <a:xfrm>
              <a:off x="3192304" y="3378993"/>
              <a:ext cx="533400" cy="533400"/>
            </a:xfrm>
            <a:custGeom>
              <a:avLst/>
              <a:gdLst/>
              <a:ahLst/>
              <a:cxnLst/>
              <a:rect l="0" t="0" r="0" b="0"/>
              <a:pathLst>
                <a:path w="533400" h="533400">
                  <a:moveTo>
                    <a:pt x="21431" y="21431"/>
                  </a:moveTo>
                  <a:lnTo>
                    <a:pt x="519589" y="21431"/>
                  </a:lnTo>
                  <a:lnTo>
                    <a:pt x="519589" y="519589"/>
                  </a:lnTo>
                  <a:lnTo>
                    <a:pt x="21431" y="519589"/>
                  </a:lnTo>
                  <a:close/>
                </a:path>
              </a:pathLst>
            </a:custGeom>
            <a:solidFill>
              <a:srgbClr val="F2F2F2"/>
            </a:solid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5" name="Freeform: Shape 144">
              <a:extLst>
                <a:ext uri="{FF2B5EF4-FFF2-40B4-BE49-F238E27FC236}">
                  <a16:creationId xmlns:a16="http://schemas.microsoft.com/office/drawing/2014/main" id="{C39422DD-1066-4ED5-BFD0-20D3C93F8802}"/>
                </a:ext>
              </a:extLst>
            </p:cNvPr>
            <p:cNvSpPr/>
            <p:nvPr/>
          </p:nvSpPr>
          <p:spPr>
            <a:xfrm>
              <a:off x="3441859"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6" name="Freeform: Shape 145">
              <a:extLst>
                <a:ext uri="{FF2B5EF4-FFF2-40B4-BE49-F238E27FC236}">
                  <a16:creationId xmlns:a16="http://schemas.microsoft.com/office/drawing/2014/main" id="{8EDC2B8C-D510-4578-B146-E0DA34F7152F}"/>
                </a:ext>
              </a:extLst>
            </p:cNvPr>
            <p:cNvSpPr/>
            <p:nvPr/>
          </p:nvSpPr>
          <p:spPr>
            <a:xfrm>
              <a:off x="3562826"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7" name="Freeform: Shape 146">
              <a:extLst>
                <a:ext uri="{FF2B5EF4-FFF2-40B4-BE49-F238E27FC236}">
                  <a16:creationId xmlns:a16="http://schemas.microsoft.com/office/drawing/2014/main" id="{C2AEE0CE-3359-47BB-97B1-B5573FF96DF0}"/>
                </a:ext>
              </a:extLst>
            </p:cNvPr>
            <p:cNvSpPr/>
            <p:nvPr/>
          </p:nvSpPr>
          <p:spPr>
            <a:xfrm>
              <a:off x="3305651"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48" name="Group 147">
            <a:extLst>
              <a:ext uri="{FF2B5EF4-FFF2-40B4-BE49-F238E27FC236}">
                <a16:creationId xmlns:a16="http://schemas.microsoft.com/office/drawing/2014/main" id="{1102BEF9-50F8-46B6-881B-73FC88945DB0}"/>
              </a:ext>
            </a:extLst>
          </p:cNvPr>
          <p:cNvGrpSpPr/>
          <p:nvPr/>
        </p:nvGrpSpPr>
        <p:grpSpPr>
          <a:xfrm>
            <a:off x="750744" y="5449178"/>
            <a:ext cx="610269" cy="540751"/>
            <a:chOff x="4360069" y="2943701"/>
            <a:chExt cx="1095375" cy="970597"/>
          </a:xfrm>
        </p:grpSpPr>
        <p:sp>
          <p:nvSpPr>
            <p:cNvPr id="149" name="Freeform: Shape 148">
              <a:extLst>
                <a:ext uri="{FF2B5EF4-FFF2-40B4-BE49-F238E27FC236}">
                  <a16:creationId xmlns:a16="http://schemas.microsoft.com/office/drawing/2014/main" id="{6FD9259E-B7A6-4156-8ABF-A68BCC3A13D6}"/>
                </a:ext>
              </a:extLst>
            </p:cNvPr>
            <p:cNvSpPr/>
            <p:nvPr/>
          </p:nvSpPr>
          <p:spPr>
            <a:xfrm>
              <a:off x="4360069" y="2943701"/>
              <a:ext cx="1095375" cy="695325"/>
            </a:xfrm>
            <a:custGeom>
              <a:avLst/>
              <a:gdLst/>
              <a:ahLst/>
              <a:cxnLst/>
              <a:rect l="0" t="0" r="0" b="0"/>
              <a:pathLst>
                <a:path w="1095375" h="695325">
                  <a:moveTo>
                    <a:pt x="711041" y="21431"/>
                  </a:move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860584" y="676751"/>
                    <a:pt x="860584" y="676751"/>
                    <a:pt x="860584" y="676751"/>
                  </a:cubicBezTo>
                  <a:cubicBezTo>
                    <a:pt x="919639" y="676751"/>
                    <a:pt x="972979" y="653891"/>
                    <a:pt x="1013936" y="611981"/>
                  </a:cubicBezTo>
                  <a:cubicBezTo>
                    <a:pt x="1052989" y="571024"/>
                    <a:pt x="1074896" y="51768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20579" y="44291"/>
                    <a:pt x="766286" y="21431"/>
                    <a:pt x="711041" y="21431"/>
                  </a:cubicBezTo>
                  <a:lnTo>
                    <a:pt x="711041"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0" name="Freeform: Shape 149">
              <a:extLst>
                <a:ext uri="{FF2B5EF4-FFF2-40B4-BE49-F238E27FC236}">
                  <a16:creationId xmlns:a16="http://schemas.microsoft.com/office/drawing/2014/main" id="{1D1B8C6A-BE18-411E-A517-F8B911DE5E19}"/>
                </a:ext>
              </a:extLst>
            </p:cNvPr>
            <p:cNvSpPr/>
            <p:nvPr/>
          </p:nvSpPr>
          <p:spPr>
            <a:xfrm>
              <a:off x="4815364" y="3104673"/>
              <a:ext cx="257175" cy="142875"/>
            </a:xfrm>
            <a:custGeom>
              <a:avLst/>
              <a:gdLst/>
              <a:ahLst/>
              <a:cxnLst/>
              <a:rect l="0" t="0" r="0" b="0"/>
              <a:pathLst>
                <a:path w="257175" h="142875">
                  <a:moveTo>
                    <a:pt x="236696" y="129064"/>
                  </a:moveTo>
                  <a:lnTo>
                    <a:pt x="129064" y="21431"/>
                  </a:lnTo>
                  <a:lnTo>
                    <a:pt x="21431" y="130016"/>
                  </a:ln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1" name="Freeform: Shape 150">
              <a:extLst>
                <a:ext uri="{FF2B5EF4-FFF2-40B4-BE49-F238E27FC236}">
                  <a16:creationId xmlns:a16="http://schemas.microsoft.com/office/drawing/2014/main" id="{F2787B5F-9FD6-40AF-AB83-830DCBC0507C}"/>
                </a:ext>
              </a:extLst>
            </p:cNvPr>
            <p:cNvSpPr/>
            <p:nvPr/>
          </p:nvSpPr>
          <p:spPr>
            <a:xfrm>
              <a:off x="4922996" y="3104673"/>
              <a:ext cx="38100" cy="371475"/>
            </a:xfrm>
            <a:custGeom>
              <a:avLst/>
              <a:gdLst/>
              <a:ahLst/>
              <a:cxnLst/>
              <a:rect l="0" t="0" r="0" b="0"/>
              <a:pathLst>
                <a:path w="38100" h="371475">
                  <a:moveTo>
                    <a:pt x="21431" y="21431"/>
                  </a:moveTo>
                  <a:lnTo>
                    <a:pt x="21431" y="354806"/>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2" name="Freeform: Shape 151">
              <a:extLst>
                <a:ext uri="{FF2B5EF4-FFF2-40B4-BE49-F238E27FC236}">
                  <a16:creationId xmlns:a16="http://schemas.microsoft.com/office/drawing/2014/main" id="{9EDC0E59-C319-4E38-817D-86D3E2DE1660}"/>
                </a:ext>
              </a:extLst>
            </p:cNvPr>
            <p:cNvSpPr/>
            <p:nvPr/>
          </p:nvSpPr>
          <p:spPr>
            <a:xfrm>
              <a:off x="4813459" y="3495198"/>
              <a:ext cx="257175" cy="257175"/>
            </a:xfrm>
            <a:custGeom>
              <a:avLst/>
              <a:gdLst/>
              <a:ahLst/>
              <a:cxnLst/>
              <a:rect l="0" t="0" r="0" b="0"/>
              <a:pathLst>
                <a:path w="257175" h="257175">
                  <a:moveTo>
                    <a:pt x="240506" y="130969"/>
                  </a:moveTo>
                  <a:cubicBezTo>
                    <a:pt x="240506" y="191465"/>
                    <a:pt x="191465" y="240506"/>
                    <a:pt x="130969" y="240506"/>
                  </a:cubicBezTo>
                  <a:cubicBezTo>
                    <a:pt x="70473" y="240506"/>
                    <a:pt x="21431" y="191465"/>
                    <a:pt x="21431" y="130969"/>
                  </a:cubicBezTo>
                  <a:cubicBezTo>
                    <a:pt x="21431" y="70473"/>
                    <a:pt x="70473" y="21431"/>
                    <a:pt x="130969" y="21431"/>
                  </a:cubicBezTo>
                  <a:cubicBezTo>
                    <a:pt x="191465" y="21431"/>
                    <a:pt x="240506" y="70473"/>
                    <a:pt x="240506" y="130969"/>
                  </a:cubicBezTo>
                  <a:close/>
                </a:path>
              </a:pathLst>
            </a:custGeom>
            <a:solidFill>
              <a:srgbClr val="FFFFFF"/>
            </a:solid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3" name="Freeform: Shape 152">
              <a:extLst>
                <a:ext uri="{FF2B5EF4-FFF2-40B4-BE49-F238E27FC236}">
                  <a16:creationId xmlns:a16="http://schemas.microsoft.com/office/drawing/2014/main" id="{61326710-8137-4EEE-AD30-9758418AAAEA}"/>
                </a:ext>
              </a:extLst>
            </p:cNvPr>
            <p:cNvSpPr/>
            <p:nvPr/>
          </p:nvSpPr>
          <p:spPr>
            <a:xfrm>
              <a:off x="4807701" y="3513224"/>
              <a:ext cx="266700" cy="266700"/>
            </a:xfrm>
            <a:custGeom>
              <a:avLst/>
              <a:gdLst/>
              <a:ahLst/>
              <a:cxnLst/>
              <a:rect l="0" t="0" r="0" b="0"/>
              <a:pathLst>
                <a:path w="266700" h="266700">
                  <a:moveTo>
                    <a:pt x="246201" y="131809"/>
                  </a:moveTo>
                  <a:cubicBezTo>
                    <a:pt x="248942" y="192244"/>
                    <a:pt x="202172" y="243459"/>
                    <a:pt x="141736" y="246200"/>
                  </a:cubicBezTo>
                  <a:cubicBezTo>
                    <a:pt x="81301" y="248942"/>
                    <a:pt x="30086" y="202172"/>
                    <a:pt x="27345" y="141736"/>
                  </a:cubicBezTo>
                  <a:cubicBezTo>
                    <a:pt x="24603" y="81301"/>
                    <a:pt x="71374" y="30086"/>
                    <a:pt x="131809" y="27345"/>
                  </a:cubicBezTo>
                  <a:cubicBezTo>
                    <a:pt x="192244" y="24603"/>
                    <a:pt x="243459" y="71374"/>
                    <a:pt x="246201" y="131809"/>
                  </a:cubicBezTo>
                  <a:close/>
                </a:path>
              </a:pathLst>
            </a:custGeom>
            <a:solidFill>
              <a:srgbClr val="F2F2F2"/>
            </a:solid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4" name="Freeform: Shape 153">
              <a:extLst>
                <a:ext uri="{FF2B5EF4-FFF2-40B4-BE49-F238E27FC236}">
                  <a16:creationId xmlns:a16="http://schemas.microsoft.com/office/drawing/2014/main" id="{7A806FAC-5A26-4DF2-8ACF-AA48EAD2C70B}"/>
                </a:ext>
              </a:extLst>
            </p:cNvPr>
            <p:cNvSpPr/>
            <p:nvPr/>
          </p:nvSpPr>
          <p:spPr>
            <a:xfrm>
              <a:off x="4675346" y="3380898"/>
              <a:ext cx="533400" cy="533400"/>
            </a:xfrm>
            <a:custGeom>
              <a:avLst/>
              <a:gdLst/>
              <a:ahLst/>
              <a:cxnLst/>
              <a:rect l="0" t="0" r="0" b="0"/>
              <a:pathLst>
                <a:path w="533400" h="533400">
                  <a:moveTo>
                    <a:pt x="517684" y="295751"/>
                  </a:moveTo>
                  <a:lnTo>
                    <a:pt x="517684" y="241459"/>
                  </a:lnTo>
                  <a:lnTo>
                    <a:pt x="449104" y="218599"/>
                  </a:lnTo>
                  <a:cubicBezTo>
                    <a:pt x="445294" y="205264"/>
                    <a:pt x="439579" y="191929"/>
                    <a:pt x="432911" y="179546"/>
                  </a:cubicBezTo>
                  <a:lnTo>
                    <a:pt x="465296" y="111919"/>
                  </a:lnTo>
                  <a:lnTo>
                    <a:pt x="426244" y="71914"/>
                  </a:lnTo>
                  <a:lnTo>
                    <a:pt x="359569" y="106204"/>
                  </a:lnTo>
                  <a:cubicBezTo>
                    <a:pt x="348139" y="99536"/>
                    <a:pt x="335756" y="94774"/>
                    <a:pt x="322421" y="90964"/>
                  </a:cubicBezTo>
                  <a:lnTo>
                    <a:pt x="296704" y="21431"/>
                  </a:lnTo>
                  <a:lnTo>
                    <a:pt x="239554" y="21431"/>
                  </a:lnTo>
                  <a:lnTo>
                    <a:pt x="218599" y="90964"/>
                  </a:lnTo>
                  <a:cubicBezTo>
                    <a:pt x="204311" y="94774"/>
                    <a:pt x="190024" y="100489"/>
                    <a:pt x="177641" y="108109"/>
                  </a:cubicBezTo>
                  <a:lnTo>
                    <a:pt x="112871" y="75724"/>
                  </a:lnTo>
                  <a:lnTo>
                    <a:pt x="73819" y="114776"/>
                  </a:lnTo>
                  <a:lnTo>
                    <a:pt x="105251" y="182404"/>
                  </a:lnTo>
                  <a:lnTo>
                    <a:pt x="105251" y="182404"/>
                  </a:lnTo>
                  <a:cubicBezTo>
                    <a:pt x="98584" y="194786"/>
                    <a:pt x="93821" y="207169"/>
                    <a:pt x="90011" y="220504"/>
                  </a:cubicBezTo>
                  <a:lnTo>
                    <a:pt x="21431" y="243364"/>
                  </a:lnTo>
                  <a:lnTo>
                    <a:pt x="21431" y="300514"/>
                  </a:lnTo>
                  <a:lnTo>
                    <a:pt x="90964" y="322421"/>
                  </a:lnTo>
                  <a:lnTo>
                    <a:pt x="90964" y="322421"/>
                  </a:lnTo>
                  <a:cubicBezTo>
                    <a:pt x="94774" y="335756"/>
                    <a:pt x="100489" y="349091"/>
                    <a:pt x="107156" y="360521"/>
                  </a:cubicBezTo>
                  <a:lnTo>
                    <a:pt x="107156" y="360521"/>
                  </a:lnTo>
                  <a:lnTo>
                    <a:pt x="73819" y="427196"/>
                  </a:lnTo>
                  <a:lnTo>
                    <a:pt x="113824" y="467201"/>
                  </a:lnTo>
                  <a:lnTo>
                    <a:pt x="180499" y="433864"/>
                  </a:lnTo>
                  <a:cubicBezTo>
                    <a:pt x="191929" y="440531"/>
                    <a:pt x="205264" y="445294"/>
                    <a:pt x="217646" y="449104"/>
                  </a:cubicBezTo>
                  <a:lnTo>
                    <a:pt x="217646" y="449104"/>
                  </a:lnTo>
                  <a:lnTo>
                    <a:pt x="241459" y="518636"/>
                  </a:lnTo>
                  <a:lnTo>
                    <a:pt x="301466" y="518636"/>
                  </a:lnTo>
                  <a:lnTo>
                    <a:pt x="324326" y="448151"/>
                  </a:lnTo>
                  <a:cubicBezTo>
                    <a:pt x="337661" y="444341"/>
                    <a:pt x="350044" y="438626"/>
                    <a:pt x="361474" y="431959"/>
                  </a:cubicBezTo>
                  <a:lnTo>
                    <a:pt x="427196" y="463391"/>
                  </a:lnTo>
                  <a:lnTo>
                    <a:pt x="465296" y="425291"/>
                  </a:lnTo>
                  <a:lnTo>
                    <a:pt x="432911" y="359569"/>
                  </a:lnTo>
                  <a:cubicBezTo>
                    <a:pt x="439579" y="347186"/>
                    <a:pt x="445294" y="334804"/>
                    <a:pt x="449104" y="321469"/>
                  </a:cubicBezTo>
                  <a:lnTo>
                    <a:pt x="517684" y="295751"/>
                  </a:lnTo>
                  <a:close/>
                  <a:moveTo>
                    <a:pt x="159544" y="269081"/>
                  </a:moveTo>
                  <a:cubicBezTo>
                    <a:pt x="159544" y="208121"/>
                    <a:pt x="209074" y="159544"/>
                    <a:pt x="269081" y="159544"/>
                  </a:cubicBezTo>
                  <a:cubicBezTo>
                    <a:pt x="330041" y="159544"/>
                    <a:pt x="378619" y="209074"/>
                    <a:pt x="378619" y="269081"/>
                  </a:cubicBezTo>
                  <a:cubicBezTo>
                    <a:pt x="378619" y="330041"/>
                    <a:pt x="329089" y="378619"/>
                    <a:pt x="269081" y="378619"/>
                  </a:cubicBezTo>
                  <a:cubicBezTo>
                    <a:pt x="208121" y="378619"/>
                    <a:pt x="159544" y="330041"/>
                    <a:pt x="159544" y="269081"/>
                  </a:cubicBezTo>
                  <a:close/>
                </a:path>
              </a:pathLst>
            </a:custGeom>
            <a:solidFill>
              <a:srgbClr val="F2F2F2"/>
            </a:solid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55" name="Group 154">
            <a:extLst>
              <a:ext uri="{FF2B5EF4-FFF2-40B4-BE49-F238E27FC236}">
                <a16:creationId xmlns:a16="http://schemas.microsoft.com/office/drawing/2014/main" id="{5048A1FD-0231-4847-84B2-575F48F3A5EC}"/>
              </a:ext>
            </a:extLst>
          </p:cNvPr>
          <p:cNvGrpSpPr/>
          <p:nvPr/>
        </p:nvGrpSpPr>
        <p:grpSpPr>
          <a:xfrm>
            <a:off x="689251" y="2921163"/>
            <a:ext cx="647376" cy="513072"/>
            <a:chOff x="3517678" y="3062050"/>
            <a:chExt cx="1225868" cy="971550"/>
          </a:xfrm>
        </p:grpSpPr>
        <p:sp>
          <p:nvSpPr>
            <p:cNvPr id="156" name="Freeform: Shape 155">
              <a:extLst>
                <a:ext uri="{FF2B5EF4-FFF2-40B4-BE49-F238E27FC236}">
                  <a16:creationId xmlns:a16="http://schemas.microsoft.com/office/drawing/2014/main" id="{7E1AE5BB-1ED1-4A20-9E99-2E726A18A69B}"/>
                </a:ext>
              </a:extLst>
            </p:cNvPr>
            <p:cNvSpPr/>
            <p:nvPr/>
          </p:nvSpPr>
          <p:spPr>
            <a:xfrm>
              <a:off x="3517678" y="3062050"/>
              <a:ext cx="1095375" cy="695325"/>
            </a:xfrm>
            <a:custGeom>
              <a:avLst/>
              <a:gdLst/>
              <a:ahLst/>
              <a:cxnLst/>
              <a:rect l="0" t="0" r="0" b="0"/>
              <a:pathLst>
                <a:path w="1095375" h="695325">
                  <a:moveTo>
                    <a:pt x="1072039" y="493871"/>
                  </a:moveTo>
                  <a:cubicBezTo>
                    <a:pt x="1073944" y="483394"/>
                    <a:pt x="1074896" y="47196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20579" y="44291"/>
                    <a:pt x="767239" y="21431"/>
                    <a:pt x="711041" y="21431"/>
                  </a:cubicBezTo>
                  <a:lnTo>
                    <a:pt x="711041" y="21431"/>
                  </a:ln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371951" y="676751"/>
                    <a:pt x="505301" y="676751"/>
                    <a:pt x="589121" y="676751"/>
                  </a:cubicBez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7" name="Freeform: Shape 156">
              <a:extLst>
                <a:ext uri="{FF2B5EF4-FFF2-40B4-BE49-F238E27FC236}">
                  <a16:creationId xmlns:a16="http://schemas.microsoft.com/office/drawing/2014/main" id="{573F028E-377F-4F64-A60D-2B2649FEEFCC}"/>
                </a:ext>
              </a:extLst>
            </p:cNvPr>
            <p:cNvSpPr/>
            <p:nvPr/>
          </p:nvSpPr>
          <p:spPr>
            <a:xfrm>
              <a:off x="4086321" y="3937397"/>
              <a:ext cx="657225" cy="95250"/>
            </a:xfrm>
            <a:custGeom>
              <a:avLst/>
              <a:gdLst/>
              <a:ahLst/>
              <a:cxnLst/>
              <a:rect l="0" t="0" r="0" b="0"/>
              <a:pathLst>
                <a:path w="657225" h="95250">
                  <a:moveTo>
                    <a:pt x="21431" y="21431"/>
                  </a:moveTo>
                  <a:lnTo>
                    <a:pt x="170021" y="81439"/>
                  </a:lnTo>
                  <a:lnTo>
                    <a:pt x="640556" y="21431"/>
                  </a:ln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8" name="Freeform: Shape 157">
              <a:extLst>
                <a:ext uri="{FF2B5EF4-FFF2-40B4-BE49-F238E27FC236}">
                  <a16:creationId xmlns:a16="http://schemas.microsoft.com/office/drawing/2014/main" id="{1CDF3254-7E89-4898-8E08-ED744EF030D7}"/>
                </a:ext>
              </a:extLst>
            </p:cNvPr>
            <p:cNvSpPr/>
            <p:nvPr/>
          </p:nvSpPr>
          <p:spPr>
            <a:xfrm>
              <a:off x="4086321" y="3773567"/>
              <a:ext cx="38100" cy="200025"/>
            </a:xfrm>
            <a:custGeom>
              <a:avLst/>
              <a:gdLst/>
              <a:ahLst/>
              <a:cxnLst/>
              <a:rect l="0" t="0" r="0" b="0"/>
              <a:pathLst>
                <a:path w="38100" h="200025">
                  <a:moveTo>
                    <a:pt x="21431" y="21431"/>
                  </a:moveTo>
                  <a:lnTo>
                    <a:pt x="21431" y="18526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9" name="Freeform: Shape 158">
              <a:extLst>
                <a:ext uri="{FF2B5EF4-FFF2-40B4-BE49-F238E27FC236}">
                  <a16:creationId xmlns:a16="http://schemas.microsoft.com/office/drawing/2014/main" id="{07F5D940-6DCA-4726-A0A6-A76DD89EE1CD}"/>
                </a:ext>
              </a:extLst>
            </p:cNvPr>
            <p:cNvSpPr/>
            <p:nvPr/>
          </p:nvSpPr>
          <p:spPr>
            <a:xfrm>
              <a:off x="4086321" y="3553540"/>
              <a:ext cx="38100" cy="200025"/>
            </a:xfrm>
            <a:custGeom>
              <a:avLst/>
              <a:gdLst/>
              <a:ahLst/>
              <a:cxnLst/>
              <a:rect l="0" t="0" r="0" b="0"/>
              <a:pathLst>
                <a:path w="38100" h="200025">
                  <a:moveTo>
                    <a:pt x="21431" y="21431"/>
                  </a:moveTo>
                  <a:lnTo>
                    <a:pt x="21431" y="186214"/>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0" name="Freeform: Shape 159">
              <a:extLst>
                <a:ext uri="{FF2B5EF4-FFF2-40B4-BE49-F238E27FC236}">
                  <a16:creationId xmlns:a16="http://schemas.microsoft.com/office/drawing/2014/main" id="{C6C01E47-1A01-405E-B5BB-1C5D739DF77F}"/>
                </a:ext>
              </a:extLst>
            </p:cNvPr>
            <p:cNvSpPr/>
            <p:nvPr/>
          </p:nvSpPr>
          <p:spPr>
            <a:xfrm>
              <a:off x="4086321" y="3488770"/>
              <a:ext cx="657225" cy="104775"/>
            </a:xfrm>
            <a:custGeom>
              <a:avLst/>
              <a:gdLst/>
              <a:ahLst/>
              <a:cxnLst/>
              <a:rect l="0" t="0" r="0" b="0"/>
              <a:pathLst>
                <a:path w="657225" h="104775">
                  <a:moveTo>
                    <a:pt x="640556" y="86201"/>
                  </a:moveTo>
                  <a:lnTo>
                    <a:pt x="170974" y="21431"/>
                  </a:lnTo>
                  <a:lnTo>
                    <a:pt x="21431" y="82391"/>
                  </a:ln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1" name="Freeform: Shape 160">
              <a:extLst>
                <a:ext uri="{FF2B5EF4-FFF2-40B4-BE49-F238E27FC236}">
                  <a16:creationId xmlns:a16="http://schemas.microsoft.com/office/drawing/2014/main" id="{BB554425-6303-4B69-B7B9-433ACE07D520}"/>
                </a:ext>
              </a:extLst>
            </p:cNvPr>
            <p:cNvSpPr/>
            <p:nvPr/>
          </p:nvSpPr>
          <p:spPr>
            <a:xfrm>
              <a:off x="4235863" y="3488770"/>
              <a:ext cx="38100" cy="238125"/>
            </a:xfrm>
            <a:custGeom>
              <a:avLst/>
              <a:gdLst/>
              <a:ahLst/>
              <a:cxnLst/>
              <a:rect l="0" t="0" r="0" b="0"/>
              <a:pathLst>
                <a:path w="38100" h="238125">
                  <a:moveTo>
                    <a:pt x="21431" y="220504"/>
                  </a:moveTo>
                  <a:lnTo>
                    <a:pt x="21431" y="2143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2" name="Freeform: Shape 161">
              <a:extLst>
                <a:ext uri="{FF2B5EF4-FFF2-40B4-BE49-F238E27FC236}">
                  <a16:creationId xmlns:a16="http://schemas.microsoft.com/office/drawing/2014/main" id="{5FE5C948-9FC5-4EDF-99F5-610599A1BB6E}"/>
                </a:ext>
              </a:extLst>
            </p:cNvPr>
            <p:cNvSpPr/>
            <p:nvPr/>
          </p:nvSpPr>
          <p:spPr>
            <a:xfrm>
              <a:off x="4234911" y="3747850"/>
              <a:ext cx="38100" cy="285750"/>
            </a:xfrm>
            <a:custGeom>
              <a:avLst/>
              <a:gdLst/>
              <a:ahLst/>
              <a:cxnLst/>
              <a:rect l="0" t="0" r="0" b="0"/>
              <a:pathLst>
                <a:path w="38100" h="285750">
                  <a:moveTo>
                    <a:pt x="21431" y="270986"/>
                  </a:moveTo>
                  <a:lnTo>
                    <a:pt x="21431" y="2143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3" name="Freeform: Shape 162">
              <a:extLst>
                <a:ext uri="{FF2B5EF4-FFF2-40B4-BE49-F238E27FC236}">
                  <a16:creationId xmlns:a16="http://schemas.microsoft.com/office/drawing/2014/main" id="{4D552ACF-D36C-4F42-BF4B-D56DBDAA0A4E}"/>
                </a:ext>
              </a:extLst>
            </p:cNvPr>
            <p:cNvSpPr/>
            <p:nvPr/>
          </p:nvSpPr>
          <p:spPr>
            <a:xfrm>
              <a:off x="4086321" y="3747850"/>
              <a:ext cx="190500" cy="66675"/>
            </a:xfrm>
            <a:custGeom>
              <a:avLst/>
              <a:gdLst/>
              <a:ahLst/>
              <a:cxnLst/>
              <a:rect l="0" t="0" r="0" b="0"/>
              <a:pathLst>
                <a:path w="190500" h="66675">
                  <a:moveTo>
                    <a:pt x="21431" y="47149"/>
                  </a:moveTo>
                  <a:lnTo>
                    <a:pt x="170021" y="2143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4" name="Freeform: Shape 163">
              <a:extLst>
                <a:ext uri="{FF2B5EF4-FFF2-40B4-BE49-F238E27FC236}">
                  <a16:creationId xmlns:a16="http://schemas.microsoft.com/office/drawing/2014/main" id="{F9700563-674C-44F1-BB0D-E14E880FA475}"/>
                </a:ext>
              </a:extLst>
            </p:cNvPr>
            <p:cNvSpPr/>
            <p:nvPr/>
          </p:nvSpPr>
          <p:spPr>
            <a:xfrm>
              <a:off x="4086321" y="3687842"/>
              <a:ext cx="190500" cy="66675"/>
            </a:xfrm>
            <a:custGeom>
              <a:avLst/>
              <a:gdLst/>
              <a:ahLst/>
              <a:cxnLst/>
              <a:rect l="0" t="0" r="0" b="0"/>
              <a:pathLst>
                <a:path w="190500" h="66675">
                  <a:moveTo>
                    <a:pt x="21431" y="51911"/>
                  </a:moveTo>
                  <a:lnTo>
                    <a:pt x="170974" y="2143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5" name="Freeform: Shape 164">
              <a:extLst>
                <a:ext uri="{FF2B5EF4-FFF2-40B4-BE49-F238E27FC236}">
                  <a16:creationId xmlns:a16="http://schemas.microsoft.com/office/drawing/2014/main" id="{BB52102E-5FC8-4396-AB61-16C0BE934494}"/>
                </a:ext>
              </a:extLst>
            </p:cNvPr>
            <p:cNvSpPr/>
            <p:nvPr/>
          </p:nvSpPr>
          <p:spPr>
            <a:xfrm>
              <a:off x="4234911" y="3747850"/>
              <a:ext cx="504825" cy="57150"/>
            </a:xfrm>
            <a:custGeom>
              <a:avLst/>
              <a:gdLst/>
              <a:ahLst/>
              <a:cxnLst/>
              <a:rect l="0" t="0" r="0" b="0"/>
              <a:pathLst>
                <a:path w="504825" h="57150">
                  <a:moveTo>
                    <a:pt x="21431" y="21431"/>
                  </a:moveTo>
                  <a:lnTo>
                    <a:pt x="491966" y="42386"/>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6" name="Freeform: Shape 165">
              <a:extLst>
                <a:ext uri="{FF2B5EF4-FFF2-40B4-BE49-F238E27FC236}">
                  <a16:creationId xmlns:a16="http://schemas.microsoft.com/office/drawing/2014/main" id="{7FE16FD2-4662-44F5-8175-40ABCA5CAAF7}"/>
                </a:ext>
              </a:extLst>
            </p:cNvPr>
            <p:cNvSpPr/>
            <p:nvPr/>
          </p:nvSpPr>
          <p:spPr>
            <a:xfrm>
              <a:off x="4235863" y="3687842"/>
              <a:ext cx="504825" cy="66675"/>
            </a:xfrm>
            <a:custGeom>
              <a:avLst/>
              <a:gdLst/>
              <a:ahLst/>
              <a:cxnLst/>
              <a:rect l="0" t="0" r="0" b="0"/>
              <a:pathLst>
                <a:path w="504825" h="66675">
                  <a:moveTo>
                    <a:pt x="21431" y="21431"/>
                  </a:moveTo>
                  <a:lnTo>
                    <a:pt x="491014" y="5191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7" name="Freeform: Shape 166">
              <a:extLst>
                <a:ext uri="{FF2B5EF4-FFF2-40B4-BE49-F238E27FC236}">
                  <a16:creationId xmlns:a16="http://schemas.microsoft.com/office/drawing/2014/main" id="{84B90066-A67F-4F30-9195-66BE5DCE773E}"/>
                </a:ext>
              </a:extLst>
            </p:cNvPr>
            <p:cNvSpPr/>
            <p:nvPr/>
          </p:nvSpPr>
          <p:spPr>
            <a:xfrm>
              <a:off x="4705446" y="3768805"/>
              <a:ext cx="38100" cy="209550"/>
            </a:xfrm>
            <a:custGeom>
              <a:avLst/>
              <a:gdLst/>
              <a:ahLst/>
              <a:cxnLst/>
              <a:rect l="0" t="0" r="0" b="0"/>
              <a:pathLst>
                <a:path w="38100" h="209550">
                  <a:moveTo>
                    <a:pt x="21431" y="21431"/>
                  </a:moveTo>
                  <a:lnTo>
                    <a:pt x="21431" y="190024"/>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8" name="Freeform: Shape 167">
              <a:extLst>
                <a:ext uri="{FF2B5EF4-FFF2-40B4-BE49-F238E27FC236}">
                  <a16:creationId xmlns:a16="http://schemas.microsoft.com/office/drawing/2014/main" id="{E3C1621F-FDE5-420F-931C-9B37EB792DEC}"/>
                </a:ext>
              </a:extLst>
            </p:cNvPr>
            <p:cNvSpPr/>
            <p:nvPr/>
          </p:nvSpPr>
          <p:spPr>
            <a:xfrm>
              <a:off x="4705446" y="3553540"/>
              <a:ext cx="38100" cy="200025"/>
            </a:xfrm>
            <a:custGeom>
              <a:avLst/>
              <a:gdLst/>
              <a:ahLst/>
              <a:cxnLst/>
              <a:rect l="0" t="0" r="0" b="0"/>
              <a:pathLst>
                <a:path w="38100" h="200025">
                  <a:moveTo>
                    <a:pt x="21431" y="21431"/>
                  </a:moveTo>
                  <a:lnTo>
                    <a:pt x="21431" y="186214"/>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pic>
        <p:nvPicPr>
          <p:cNvPr id="169" name="Graphic 168">
            <a:extLst>
              <a:ext uri="{FF2B5EF4-FFF2-40B4-BE49-F238E27FC236}">
                <a16:creationId xmlns:a16="http://schemas.microsoft.com/office/drawing/2014/main" id="{41B4ACD2-791A-432A-A43E-D0840736B79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51045" y="4097471"/>
            <a:ext cx="595207" cy="601216"/>
          </a:xfrm>
          <a:prstGeom prst="rect">
            <a:avLst/>
          </a:prstGeom>
        </p:spPr>
      </p:pic>
      <p:sp>
        <p:nvSpPr>
          <p:cNvPr id="78" name="Rectangle 77">
            <a:hlinkClick r:id="" action="ppaction://noaction"/>
            <a:extLst>
              <a:ext uri="{FF2B5EF4-FFF2-40B4-BE49-F238E27FC236}">
                <a16:creationId xmlns:a16="http://schemas.microsoft.com/office/drawing/2014/main" id="{DE89E25D-6086-4CC1-9ED8-2808AEEA162F}"/>
              </a:ext>
            </a:extLst>
          </p:cNvPr>
          <p:cNvSpPr/>
          <p:nvPr/>
        </p:nvSpPr>
        <p:spPr bwMode="auto">
          <a:xfrm>
            <a:off x="265620" y="202741"/>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 name="Rectangle 78">
            <a:hlinkClick r:id="rId9" action="ppaction://hlinksldjump"/>
            <a:extLst>
              <a:ext uri="{FF2B5EF4-FFF2-40B4-BE49-F238E27FC236}">
                <a16:creationId xmlns:a16="http://schemas.microsoft.com/office/drawing/2014/main" id="{BBA3012B-A633-45F6-A887-CA70A8AC00F5}"/>
              </a:ext>
            </a:extLst>
          </p:cNvPr>
          <p:cNvSpPr/>
          <p:nvPr/>
        </p:nvSpPr>
        <p:spPr bwMode="auto">
          <a:xfrm>
            <a:off x="265620" y="1478903"/>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Rectangle 79">
            <a:hlinkClick r:id="rId10" action="ppaction://hlinksldjump"/>
            <a:extLst>
              <a:ext uri="{FF2B5EF4-FFF2-40B4-BE49-F238E27FC236}">
                <a16:creationId xmlns:a16="http://schemas.microsoft.com/office/drawing/2014/main" id="{6B152F37-F5D6-45F6-ADF6-2734007A12A2}"/>
              </a:ext>
            </a:extLst>
          </p:cNvPr>
          <p:cNvSpPr/>
          <p:nvPr/>
        </p:nvSpPr>
        <p:spPr bwMode="auto">
          <a:xfrm>
            <a:off x="265620" y="2755065"/>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1" name="Rectangle 80">
            <a:hlinkClick r:id="rId11" action="ppaction://hlinksldjump"/>
            <a:extLst>
              <a:ext uri="{FF2B5EF4-FFF2-40B4-BE49-F238E27FC236}">
                <a16:creationId xmlns:a16="http://schemas.microsoft.com/office/drawing/2014/main" id="{26948407-1D2C-43B7-A33B-68A9760F6679}"/>
              </a:ext>
            </a:extLst>
          </p:cNvPr>
          <p:cNvSpPr/>
          <p:nvPr/>
        </p:nvSpPr>
        <p:spPr bwMode="auto">
          <a:xfrm>
            <a:off x="265620" y="4031225"/>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2" name="Rectangle 81">
            <a:hlinkClick r:id="" action="ppaction://noaction"/>
            <a:extLst>
              <a:ext uri="{FF2B5EF4-FFF2-40B4-BE49-F238E27FC236}">
                <a16:creationId xmlns:a16="http://schemas.microsoft.com/office/drawing/2014/main" id="{7E5D379A-D73D-4622-A0B8-716349F323A3}"/>
              </a:ext>
            </a:extLst>
          </p:cNvPr>
          <p:cNvSpPr/>
          <p:nvPr/>
        </p:nvSpPr>
        <p:spPr bwMode="auto">
          <a:xfrm>
            <a:off x="269561" y="5307387"/>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solidFill>
                <a:srgbClr val="F37521"/>
              </a:solidFill>
              <a:effectLst/>
              <a:uLnTx/>
              <a:uFillTx/>
              <a:latin typeface="Segoe UI"/>
              <a:ea typeface="Segoe UI" pitchFamily="34" charset="0"/>
              <a:cs typeface="Segoe UI" pitchFamily="34" charset="0"/>
            </a:endParaRPr>
          </a:p>
        </p:txBody>
      </p:sp>
      <p:pic>
        <p:nvPicPr>
          <p:cNvPr id="2" name="Picture 1">
            <a:extLst>
              <a:ext uri="{FF2B5EF4-FFF2-40B4-BE49-F238E27FC236}">
                <a16:creationId xmlns:a16="http://schemas.microsoft.com/office/drawing/2014/main" id="{CCB00D24-FE2A-874A-A11C-F33AE0EF70A7}"/>
              </a:ext>
            </a:extLst>
          </p:cNvPr>
          <p:cNvPicPr>
            <a:picLocks noChangeAspect="1"/>
          </p:cNvPicPr>
          <p:nvPr/>
        </p:nvPicPr>
        <p:blipFill>
          <a:blip r:embed="rId12"/>
          <a:stretch>
            <a:fillRect/>
          </a:stretch>
        </p:blipFill>
        <p:spPr>
          <a:xfrm>
            <a:off x="2577452" y="2727303"/>
            <a:ext cx="2735807" cy="987147"/>
          </a:xfrm>
          <a:prstGeom prst="rect">
            <a:avLst/>
          </a:prstGeom>
        </p:spPr>
      </p:pic>
    </p:spTree>
    <p:extLst>
      <p:ext uri="{BB962C8B-B14F-4D97-AF65-F5344CB8AC3E}">
        <p14:creationId xmlns:p14="http://schemas.microsoft.com/office/powerpoint/2010/main" val="1793496587"/>
      </p:ext>
    </p:extLst>
  </p:cSld>
  <p:clrMapOvr>
    <a:masterClrMapping/>
  </p:clrMapOvr>
  <p:transition>
    <p:fade/>
  </p:transition>
</p:sld>
</file>

<file path=ppt/slides/slide45.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1932BE-1B6F-4AB1-80BF-62AD583D03C3}"/>
              </a:ext>
            </a:extLst>
          </p:cNvPr>
          <p:cNvSpPr>
            <a:spLocks noGrp="1"/>
          </p:cNvSpPr>
          <p:nvPr>
            <p:ph type="title"/>
          </p:nvPr>
        </p:nvSpPr>
        <p:spPr>
          <a:xfrm>
            <a:off x="2715236" y="505539"/>
            <a:ext cx="8853189" cy="724044"/>
          </a:xfrm>
        </p:spPr>
        <p:txBody>
          <a:bodyPr/>
          <a:lstStyle/>
          <a:p>
            <a:pPr algn="ctr"/>
            <a:r>
              <a:rPr lang="en-US" sz="4705" dirty="0">
                <a:solidFill>
                  <a:schemeClr val="accent4"/>
                </a:solidFill>
              </a:rPr>
              <a:t>Helm</a:t>
            </a:r>
          </a:p>
        </p:txBody>
      </p:sp>
      <p:sp>
        <p:nvSpPr>
          <p:cNvPr id="4" name="TextBox 3">
            <a:extLst>
              <a:ext uri="{FF2B5EF4-FFF2-40B4-BE49-F238E27FC236}">
                <a16:creationId xmlns:a16="http://schemas.microsoft.com/office/drawing/2014/main" id="{40EC4DB3-70CC-4163-8738-B44091FED9B1}"/>
              </a:ext>
            </a:extLst>
          </p:cNvPr>
          <p:cNvSpPr txBox="1"/>
          <p:nvPr/>
        </p:nvSpPr>
        <p:spPr>
          <a:xfrm>
            <a:off x="3796903" y="1302411"/>
            <a:ext cx="6689847" cy="1013830"/>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dirty="0">
                <a:ln>
                  <a:noFill/>
                </a:ln>
                <a:solidFill>
                  <a:srgbClr val="F37521"/>
                </a:solidFill>
                <a:effectLst/>
                <a:uLnTx/>
                <a:uFillTx/>
                <a:latin typeface="Segoe UI"/>
                <a:ea typeface="+mn-ea"/>
                <a:cs typeface="Segoe UI Semibold" panose="020B0702040204020203" pitchFamily="34" charset="0"/>
              </a:rPr>
              <a:t>The best way to find, share, and use software built for Kubernetes</a:t>
            </a:r>
          </a:p>
        </p:txBody>
      </p:sp>
      <p:sp>
        <p:nvSpPr>
          <p:cNvPr id="43" name="Oval 42">
            <a:extLst>
              <a:ext uri="{FF2B5EF4-FFF2-40B4-BE49-F238E27FC236}">
                <a16:creationId xmlns:a16="http://schemas.microsoft.com/office/drawing/2014/main" id="{267CBD44-2EA4-4CAC-9CD8-037F29348667}"/>
              </a:ext>
            </a:extLst>
          </p:cNvPr>
          <p:cNvSpPr/>
          <p:nvPr/>
        </p:nvSpPr>
        <p:spPr bwMode="auto">
          <a:xfrm rot="16200000">
            <a:off x="3743544" y="5723044"/>
            <a:ext cx="144024" cy="144024"/>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44" name="Straight Connector 43">
            <a:extLst>
              <a:ext uri="{FF2B5EF4-FFF2-40B4-BE49-F238E27FC236}">
                <a16:creationId xmlns:a16="http://schemas.microsoft.com/office/drawing/2014/main" id="{6FD31A0F-9F0A-4B19-89D1-7341C45400E2}"/>
              </a:ext>
            </a:extLst>
          </p:cNvPr>
          <p:cNvCxnSpPr>
            <a:cxnSpLocks/>
          </p:cNvCxnSpPr>
          <p:nvPr/>
        </p:nvCxnSpPr>
        <p:spPr>
          <a:xfrm>
            <a:off x="4006435" y="5795056"/>
            <a:ext cx="183575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FA42C43A-1C5C-48A4-94EF-9076F2B793B5}"/>
              </a:ext>
            </a:extLst>
          </p:cNvPr>
          <p:cNvSpPr/>
          <p:nvPr/>
        </p:nvSpPr>
        <p:spPr bwMode="auto">
          <a:xfrm rot="16200000">
            <a:off x="5961056" y="5723044"/>
            <a:ext cx="144024" cy="144024"/>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49" name="Oval 48">
            <a:extLst>
              <a:ext uri="{FF2B5EF4-FFF2-40B4-BE49-F238E27FC236}">
                <a16:creationId xmlns:a16="http://schemas.microsoft.com/office/drawing/2014/main" id="{55DA4F1E-1741-4201-A1E1-3746F453BA03}"/>
              </a:ext>
            </a:extLst>
          </p:cNvPr>
          <p:cNvSpPr/>
          <p:nvPr/>
        </p:nvSpPr>
        <p:spPr bwMode="auto">
          <a:xfrm rot="16200000">
            <a:off x="8178568" y="5723044"/>
            <a:ext cx="144024" cy="144024"/>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50" name="Oval 49">
            <a:extLst>
              <a:ext uri="{FF2B5EF4-FFF2-40B4-BE49-F238E27FC236}">
                <a16:creationId xmlns:a16="http://schemas.microsoft.com/office/drawing/2014/main" id="{88CAF43D-5766-4023-B78B-6AEFECA1BB2B}"/>
              </a:ext>
            </a:extLst>
          </p:cNvPr>
          <p:cNvSpPr/>
          <p:nvPr/>
        </p:nvSpPr>
        <p:spPr bwMode="auto">
          <a:xfrm rot="16200000">
            <a:off x="10396080" y="5723044"/>
            <a:ext cx="144024" cy="144024"/>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72" rtl="0" eaLnBrk="1" fontAlgn="base" latinLnBrk="0" hangingPunct="1">
              <a:lnSpc>
                <a:spcPct val="100000"/>
              </a:lnSpc>
              <a:spcBef>
                <a:spcPct val="0"/>
              </a:spcBef>
              <a:spcAft>
                <a:spcPct val="0"/>
              </a:spcAft>
              <a:buClrTx/>
              <a:buSzTx/>
              <a:buFontTx/>
              <a:buNone/>
              <a:tabLst/>
              <a:defRPr/>
            </a:pPr>
            <a:endParaRPr kumimoji="0" lang="en-US" sz="192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51" name="Straight Connector 50">
            <a:extLst>
              <a:ext uri="{FF2B5EF4-FFF2-40B4-BE49-F238E27FC236}">
                <a16:creationId xmlns:a16="http://schemas.microsoft.com/office/drawing/2014/main" id="{D408DDEA-B752-472C-B933-B625ABF33666}"/>
              </a:ext>
            </a:extLst>
          </p:cNvPr>
          <p:cNvCxnSpPr>
            <a:cxnSpLocks/>
          </p:cNvCxnSpPr>
          <p:nvPr/>
        </p:nvCxnSpPr>
        <p:spPr>
          <a:xfrm>
            <a:off x="6223948" y="5795056"/>
            <a:ext cx="183575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B3ACC2B-AACD-4AE1-B666-C11CBF832676}"/>
              </a:ext>
            </a:extLst>
          </p:cNvPr>
          <p:cNvCxnSpPr>
            <a:cxnSpLocks/>
          </p:cNvCxnSpPr>
          <p:nvPr/>
        </p:nvCxnSpPr>
        <p:spPr>
          <a:xfrm>
            <a:off x="8441460" y="5795056"/>
            <a:ext cx="183575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39E74B4-07E6-4A83-8473-3ED83F8A3FE5}"/>
              </a:ext>
            </a:extLst>
          </p:cNvPr>
          <p:cNvSpPr txBox="1"/>
          <p:nvPr/>
        </p:nvSpPr>
        <p:spPr>
          <a:xfrm>
            <a:off x="2561547" y="3937443"/>
            <a:ext cx="2508019" cy="1452476"/>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568"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t>Manage complexity</a:t>
            </a:r>
          </a:p>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372" b="0" i="0" u="none" strike="noStrike" kern="1200" cap="none" spc="0" normalizeH="0" baseline="0" noProof="0" dirty="0">
                <a:ln>
                  <a:noFill/>
                </a:ln>
                <a:solidFill>
                  <a:srgbClr val="0078D4"/>
                </a:solidFill>
                <a:effectLst/>
                <a:uLnTx/>
                <a:uFillTx/>
                <a:latin typeface="Segoe UI"/>
                <a:ea typeface="+mn-ea"/>
                <a:cs typeface="+mn-cs"/>
              </a:rPr>
              <a:t>Charts can describe complex apps; provide repeatable app installs, and serve as a single point of authority</a:t>
            </a:r>
            <a:endParaRPr kumimoji="0" lang="en-US" sz="1372" b="0" i="0" u="none" strike="noStrike" kern="1200" cap="none" spc="0" normalizeH="0" baseline="0" noProof="0" dirty="0">
              <a:ln>
                <a:noFill/>
              </a:ln>
              <a:solidFill>
                <a:srgbClr val="0078D4"/>
              </a:solidFill>
              <a:effectLst/>
              <a:uLnTx/>
              <a:uFillTx/>
              <a:latin typeface="Segoe UI"/>
              <a:ea typeface="+mn-ea"/>
              <a:cs typeface="Segoe UI Semibold" panose="020B0702040204020203" pitchFamily="34" charset="0"/>
            </a:endParaRPr>
          </a:p>
        </p:txBody>
      </p:sp>
      <p:sp>
        <p:nvSpPr>
          <p:cNvPr id="61" name="TextBox 60">
            <a:extLst>
              <a:ext uri="{FF2B5EF4-FFF2-40B4-BE49-F238E27FC236}">
                <a16:creationId xmlns:a16="http://schemas.microsoft.com/office/drawing/2014/main" id="{81A93C18-3FD3-44DC-B294-529AF1D76172}"/>
              </a:ext>
            </a:extLst>
          </p:cNvPr>
          <p:cNvSpPr txBox="1"/>
          <p:nvPr/>
        </p:nvSpPr>
        <p:spPr>
          <a:xfrm>
            <a:off x="5006963" y="3937443"/>
            <a:ext cx="2009879" cy="1452476"/>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568"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t>Easy updates</a:t>
            </a:r>
          </a:p>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372" b="0" i="0" u="none" strike="noStrike" kern="1200" cap="none" spc="0" normalizeH="0" baseline="0" noProof="0" dirty="0">
                <a:ln>
                  <a:noFill/>
                </a:ln>
                <a:solidFill>
                  <a:srgbClr val="0078D4"/>
                </a:solidFill>
                <a:effectLst/>
                <a:uLnTx/>
                <a:uFillTx/>
                <a:latin typeface="Segoe UI"/>
                <a:ea typeface="+mn-ea"/>
                <a:cs typeface="+mn-cs"/>
              </a:rPr>
              <a:t>Take the pain out </a:t>
            </a:r>
            <a:br>
              <a:rPr kumimoji="0" lang="en-US" sz="1372" b="0" i="0" u="none" strike="noStrike" kern="1200" cap="none" spc="0" normalizeH="0" baseline="0" noProof="0" dirty="0">
                <a:ln>
                  <a:noFill/>
                </a:ln>
                <a:solidFill>
                  <a:srgbClr val="0078D4"/>
                </a:solidFill>
                <a:effectLst/>
                <a:uLnTx/>
                <a:uFillTx/>
                <a:latin typeface="Segoe UI"/>
                <a:ea typeface="+mn-ea"/>
                <a:cs typeface="+mn-cs"/>
              </a:rPr>
            </a:br>
            <a:r>
              <a:rPr kumimoji="0" lang="en-US" sz="1372" b="0" i="0" u="none" strike="noStrike" kern="1200" cap="none" spc="0" normalizeH="0" baseline="0" noProof="0" dirty="0">
                <a:ln>
                  <a:noFill/>
                </a:ln>
                <a:solidFill>
                  <a:srgbClr val="0078D4"/>
                </a:solidFill>
                <a:effectLst/>
                <a:uLnTx/>
                <a:uFillTx/>
                <a:latin typeface="Segoe UI"/>
                <a:ea typeface="+mn-ea"/>
                <a:cs typeface="+mn-cs"/>
              </a:rPr>
              <a:t>of updates with in-place upgrades and custom hooks</a:t>
            </a:r>
            <a:endParaRPr kumimoji="0" lang="en-US" sz="1372" b="0" i="0" u="none" strike="noStrike" kern="1200" cap="none" spc="0" normalizeH="0" baseline="0" noProof="0" dirty="0">
              <a:ln>
                <a:noFill/>
              </a:ln>
              <a:solidFill>
                <a:srgbClr val="0078D4"/>
              </a:solidFill>
              <a:effectLst/>
              <a:uLnTx/>
              <a:uFillTx/>
              <a:latin typeface="Segoe UI"/>
              <a:ea typeface="+mn-ea"/>
              <a:cs typeface="Segoe UI Semibold" panose="020B0702040204020203" pitchFamily="34" charset="0"/>
            </a:endParaRPr>
          </a:p>
        </p:txBody>
      </p:sp>
      <p:sp>
        <p:nvSpPr>
          <p:cNvPr id="65" name="TextBox 64">
            <a:extLst>
              <a:ext uri="{FF2B5EF4-FFF2-40B4-BE49-F238E27FC236}">
                <a16:creationId xmlns:a16="http://schemas.microsoft.com/office/drawing/2014/main" id="{B619CEA6-295C-4B98-AD4C-0FDF455E2A09}"/>
              </a:ext>
            </a:extLst>
          </p:cNvPr>
          <p:cNvSpPr txBox="1"/>
          <p:nvPr/>
        </p:nvSpPr>
        <p:spPr>
          <a:xfrm>
            <a:off x="7175451" y="3937443"/>
            <a:ext cx="2150261" cy="1452476"/>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568"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t>Simple sharing</a:t>
            </a:r>
          </a:p>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372" b="0" i="0" u="none" strike="noStrike" kern="1200" cap="none" spc="0" normalizeH="0" baseline="0" noProof="0" dirty="0">
                <a:ln>
                  <a:noFill/>
                </a:ln>
                <a:solidFill>
                  <a:srgbClr val="0078D4"/>
                </a:solidFill>
                <a:effectLst/>
                <a:uLnTx/>
                <a:uFillTx/>
                <a:latin typeface="Segoe UI"/>
                <a:ea typeface="+mn-ea"/>
                <a:cs typeface="+mn-cs"/>
              </a:rPr>
              <a:t>Charts are easy to version, share, and host on public or private servers</a:t>
            </a:r>
          </a:p>
        </p:txBody>
      </p:sp>
      <p:sp>
        <p:nvSpPr>
          <p:cNvPr id="66" name="TextBox 65">
            <a:extLst>
              <a:ext uri="{FF2B5EF4-FFF2-40B4-BE49-F238E27FC236}">
                <a16:creationId xmlns:a16="http://schemas.microsoft.com/office/drawing/2014/main" id="{B3E44C7B-68A0-4809-B599-6B34C68B52C2}"/>
              </a:ext>
            </a:extLst>
          </p:cNvPr>
          <p:cNvSpPr txBox="1"/>
          <p:nvPr/>
        </p:nvSpPr>
        <p:spPr>
          <a:xfrm>
            <a:off x="9418227" y="3937443"/>
            <a:ext cx="2097940" cy="1452476"/>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568"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t>Rollbacks</a:t>
            </a:r>
          </a:p>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372" b="0" i="0" u="none" strike="noStrike" kern="1200" cap="none" spc="0" normalizeH="0" baseline="0" noProof="0" dirty="0">
                <a:ln>
                  <a:noFill/>
                </a:ln>
                <a:solidFill>
                  <a:srgbClr val="0078D4"/>
                </a:solidFill>
                <a:effectLst/>
                <a:uLnTx/>
                <a:uFillTx/>
                <a:latin typeface="Segoe UI"/>
                <a:ea typeface="+mn-ea"/>
                <a:cs typeface="+mn-cs"/>
              </a:rPr>
              <a:t>Use </a:t>
            </a:r>
            <a:r>
              <a:rPr kumimoji="0" lang="en-US" sz="1372" b="0" i="0" u="none" strike="noStrike" kern="1200" cap="none" spc="0" normalizeH="0" baseline="0" noProof="0" dirty="0">
                <a:ln>
                  <a:noFill/>
                </a:ln>
                <a:solidFill>
                  <a:srgbClr val="0078D4"/>
                </a:solidFill>
                <a:effectLst/>
                <a:highlight>
                  <a:srgbClr val="F2F2F2"/>
                </a:highlight>
                <a:uLnTx/>
                <a:uFillTx/>
                <a:latin typeface="Consolas" panose="020B0609020204030204" pitchFamily="49" charset="0"/>
                <a:ea typeface="+mn-ea"/>
                <a:cs typeface="+mn-cs"/>
              </a:rPr>
              <a:t>helm rollback</a:t>
            </a:r>
            <a:r>
              <a:rPr kumimoji="0" lang="en-US" sz="1372" b="0" i="0" u="none" strike="noStrike" kern="1200" cap="none" spc="0" normalizeH="0" baseline="0" noProof="0" dirty="0">
                <a:ln>
                  <a:noFill/>
                </a:ln>
                <a:solidFill>
                  <a:srgbClr val="0078D4"/>
                </a:solidFill>
                <a:effectLst/>
                <a:uLnTx/>
                <a:uFillTx/>
                <a:latin typeface="Consolas" panose="020B0609020204030204" pitchFamily="49" charset="0"/>
                <a:ea typeface="+mn-ea"/>
                <a:cs typeface="+mn-cs"/>
              </a:rPr>
              <a:t> </a:t>
            </a:r>
            <a:r>
              <a:rPr kumimoji="0" lang="en-US" sz="1372" b="0" i="0" u="none" strike="noStrike" kern="1200" cap="none" spc="0" normalizeH="0" baseline="0" noProof="0" dirty="0">
                <a:ln>
                  <a:noFill/>
                </a:ln>
                <a:solidFill>
                  <a:srgbClr val="0078D4"/>
                </a:solidFill>
                <a:effectLst/>
                <a:uLnTx/>
                <a:uFillTx/>
                <a:latin typeface="Segoe UI"/>
                <a:ea typeface="+mn-ea"/>
                <a:cs typeface="+mn-cs"/>
              </a:rPr>
              <a:t>to roll back to an older version of a release with ease</a:t>
            </a:r>
          </a:p>
        </p:txBody>
      </p:sp>
      <p:grpSp>
        <p:nvGrpSpPr>
          <p:cNvPr id="63" name="Group 62">
            <a:extLst>
              <a:ext uri="{FF2B5EF4-FFF2-40B4-BE49-F238E27FC236}">
                <a16:creationId xmlns:a16="http://schemas.microsoft.com/office/drawing/2014/main" id="{DB9D5B14-1341-432C-8A01-5642123C74D5}"/>
              </a:ext>
            </a:extLst>
          </p:cNvPr>
          <p:cNvGrpSpPr/>
          <p:nvPr/>
        </p:nvGrpSpPr>
        <p:grpSpPr>
          <a:xfrm>
            <a:off x="7800083" y="2679178"/>
            <a:ext cx="900997" cy="1079444"/>
            <a:chOff x="7463439" y="-702007"/>
            <a:chExt cx="919064" cy="1101089"/>
          </a:xfrm>
        </p:grpSpPr>
        <p:grpSp>
          <p:nvGrpSpPr>
            <p:cNvPr id="70" name="Group 69">
              <a:extLst>
                <a:ext uri="{FF2B5EF4-FFF2-40B4-BE49-F238E27FC236}">
                  <a16:creationId xmlns:a16="http://schemas.microsoft.com/office/drawing/2014/main" id="{577E1A36-8BE1-4A3D-A338-4EB3D701CE6D}"/>
                </a:ext>
              </a:extLst>
            </p:cNvPr>
            <p:cNvGrpSpPr/>
            <p:nvPr/>
          </p:nvGrpSpPr>
          <p:grpSpPr>
            <a:xfrm>
              <a:off x="7463439" y="-702007"/>
              <a:ext cx="734377" cy="972502"/>
              <a:chOff x="7289959" y="2943701"/>
              <a:chExt cx="734377" cy="972502"/>
            </a:xfrm>
          </p:grpSpPr>
          <p:sp>
            <p:nvSpPr>
              <p:cNvPr id="71" name="Freeform: Shape 70">
                <a:extLst>
                  <a:ext uri="{FF2B5EF4-FFF2-40B4-BE49-F238E27FC236}">
                    <a16:creationId xmlns:a16="http://schemas.microsoft.com/office/drawing/2014/main" id="{17E3C3AB-8527-4DDD-903D-4335D3EA741C}"/>
                  </a:ext>
                </a:extLst>
              </p:cNvPr>
              <p:cNvSpPr/>
              <p:nvPr/>
            </p:nvSpPr>
            <p:spPr>
              <a:xfrm>
                <a:off x="7289959" y="2944653"/>
                <a:ext cx="733425" cy="971550"/>
              </a:xfrm>
              <a:custGeom>
                <a:avLst/>
                <a:gdLst/>
                <a:ahLst/>
                <a:cxnLst/>
                <a:rect l="0" t="0" r="0" b="0"/>
                <a:pathLst>
                  <a:path w="733425" h="971550">
                    <a:moveTo>
                      <a:pt x="714851" y="274796"/>
                    </a:moveTo>
                    <a:lnTo>
                      <a:pt x="714851" y="903446"/>
                    </a:lnTo>
                    <a:cubicBezTo>
                      <a:pt x="714851" y="932021"/>
                      <a:pt x="691991" y="954881"/>
                      <a:pt x="663416" y="954881"/>
                    </a:cubicBezTo>
                    <a:lnTo>
                      <a:pt x="72866" y="954881"/>
                    </a:lnTo>
                    <a:cubicBezTo>
                      <a:pt x="44291" y="954881"/>
                      <a:pt x="21431" y="932021"/>
                      <a:pt x="21431" y="903446"/>
                    </a:cubicBezTo>
                    <a:lnTo>
                      <a:pt x="21431" y="72866"/>
                    </a:lnTo>
                    <a:cubicBezTo>
                      <a:pt x="21431" y="44291"/>
                      <a:pt x="44291" y="21431"/>
                      <a:pt x="72866" y="21431"/>
                    </a:cubicBezTo>
                    <a:lnTo>
                      <a:pt x="460534" y="21431"/>
                    </a:lnTo>
                  </a:path>
                </a:pathLst>
              </a:custGeom>
              <a:noFill/>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2" name="Freeform: Shape 71">
                <a:extLst>
                  <a:ext uri="{FF2B5EF4-FFF2-40B4-BE49-F238E27FC236}">
                    <a16:creationId xmlns:a16="http://schemas.microsoft.com/office/drawing/2014/main" id="{B66ECE45-ED8C-4041-B401-DB8E79913CE9}"/>
                  </a:ext>
                </a:extLst>
              </p:cNvPr>
              <p:cNvSpPr/>
              <p:nvPr/>
            </p:nvSpPr>
            <p:spPr>
              <a:xfrm>
                <a:off x="7729061" y="2943701"/>
                <a:ext cx="295275" cy="295275"/>
              </a:xfrm>
              <a:custGeom>
                <a:avLst/>
                <a:gdLst/>
                <a:ahLst/>
                <a:cxnLst/>
                <a:rect l="0" t="0" r="0" b="0"/>
                <a:pathLst>
                  <a:path w="295275" h="295275">
                    <a:moveTo>
                      <a:pt x="21431" y="21431"/>
                    </a:moveTo>
                    <a:lnTo>
                      <a:pt x="21431" y="275749"/>
                    </a:lnTo>
                    <a:lnTo>
                      <a:pt x="275749" y="275749"/>
                    </a:lnTo>
                    <a:close/>
                  </a:path>
                </a:pathLst>
              </a:custGeom>
              <a:noFill/>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3B589087-D314-4D4E-B489-8713F4CB6926}"/>
                  </a:ext>
                </a:extLst>
              </p:cNvPr>
              <p:cNvSpPr/>
              <p:nvPr/>
            </p:nvSpPr>
            <p:spPr>
              <a:xfrm>
                <a:off x="7416641" y="3204686"/>
                <a:ext cx="257175" cy="38100"/>
              </a:xfrm>
              <a:custGeom>
                <a:avLst/>
                <a:gdLst/>
                <a:ahLst/>
                <a:cxnLst/>
                <a:rect l="0" t="0" r="0" b="0"/>
                <a:pathLst>
                  <a:path w="257175" h="38100">
                    <a:moveTo>
                      <a:pt x="21431" y="21431"/>
                    </a:moveTo>
                    <a:lnTo>
                      <a:pt x="241459"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6735CC77-DE24-409B-92E0-C047C9D007D0}"/>
                  </a:ext>
                </a:extLst>
              </p:cNvPr>
              <p:cNvSpPr/>
              <p:nvPr/>
            </p:nvSpPr>
            <p:spPr>
              <a:xfrm>
                <a:off x="7416641" y="3371373"/>
                <a:ext cx="476250" cy="38100"/>
              </a:xfrm>
              <a:custGeom>
                <a:avLst/>
                <a:gdLst/>
                <a:ahLst/>
                <a:cxnLst/>
                <a:rect l="0" t="0" r="0" b="0"/>
                <a:pathLst>
                  <a:path w="476250" h="38100">
                    <a:moveTo>
                      <a:pt x="21431" y="21431"/>
                    </a:moveTo>
                    <a:lnTo>
                      <a:pt x="460534"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6" name="Freeform: Shape 75">
                <a:extLst>
                  <a:ext uri="{FF2B5EF4-FFF2-40B4-BE49-F238E27FC236}">
                    <a16:creationId xmlns:a16="http://schemas.microsoft.com/office/drawing/2014/main" id="{F003C54B-7AA4-475C-8D79-4C79710B9A52}"/>
                  </a:ext>
                </a:extLst>
              </p:cNvPr>
              <p:cNvSpPr/>
              <p:nvPr/>
            </p:nvSpPr>
            <p:spPr>
              <a:xfrm>
                <a:off x="7416641" y="3538061"/>
                <a:ext cx="476250" cy="38100"/>
              </a:xfrm>
              <a:custGeom>
                <a:avLst/>
                <a:gdLst/>
                <a:ahLst/>
                <a:cxnLst/>
                <a:rect l="0" t="0" r="0" b="0"/>
                <a:pathLst>
                  <a:path w="476250" h="38100">
                    <a:moveTo>
                      <a:pt x="21431" y="21431"/>
                    </a:moveTo>
                    <a:lnTo>
                      <a:pt x="460534"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C69A0FB9-6C27-4F02-8946-A200846CD4DF}"/>
                  </a:ext>
                </a:extLst>
              </p:cNvPr>
              <p:cNvSpPr/>
              <p:nvPr/>
            </p:nvSpPr>
            <p:spPr>
              <a:xfrm>
                <a:off x="7416641" y="3687603"/>
                <a:ext cx="257175" cy="38100"/>
              </a:xfrm>
              <a:custGeom>
                <a:avLst/>
                <a:gdLst/>
                <a:ahLst/>
                <a:cxnLst/>
                <a:rect l="0" t="0" r="0" b="0"/>
                <a:pathLst>
                  <a:path w="257175" h="38100">
                    <a:moveTo>
                      <a:pt x="21431" y="21431"/>
                    </a:moveTo>
                    <a:lnTo>
                      <a:pt x="241459"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62" name="Group 61">
              <a:extLst>
                <a:ext uri="{FF2B5EF4-FFF2-40B4-BE49-F238E27FC236}">
                  <a16:creationId xmlns:a16="http://schemas.microsoft.com/office/drawing/2014/main" id="{CFF15DDD-4FE5-4DDE-A2DF-B32EDA9E5C38}"/>
                </a:ext>
              </a:extLst>
            </p:cNvPr>
            <p:cNvGrpSpPr/>
            <p:nvPr/>
          </p:nvGrpSpPr>
          <p:grpSpPr>
            <a:xfrm>
              <a:off x="7941237" y="-42184"/>
              <a:ext cx="441266" cy="441266"/>
              <a:chOff x="5570191" y="-110223"/>
              <a:chExt cx="441266" cy="441266"/>
            </a:xfrm>
          </p:grpSpPr>
          <p:sp>
            <p:nvSpPr>
              <p:cNvPr id="54" name="Oval 17">
                <a:extLst>
                  <a:ext uri="{FF2B5EF4-FFF2-40B4-BE49-F238E27FC236}">
                    <a16:creationId xmlns:a16="http://schemas.microsoft.com/office/drawing/2014/main" id="{3F5BF546-C60D-4167-9569-B2700773812E}"/>
                  </a:ext>
                </a:extLst>
              </p:cNvPr>
              <p:cNvSpPr>
                <a:spLocks noChangeArrowheads="1"/>
              </p:cNvSpPr>
              <p:nvPr/>
            </p:nvSpPr>
            <p:spPr bwMode="auto">
              <a:xfrm>
                <a:off x="5570191" y="-110223"/>
                <a:ext cx="441266" cy="441266"/>
              </a:xfrm>
              <a:prstGeom prst="ellipse">
                <a:avLst/>
              </a:prstGeom>
              <a:solidFill>
                <a:schemeClr val="bg1"/>
              </a:solidFill>
              <a:ln w="28575" cap="rnd">
                <a:solidFill>
                  <a:srgbClr val="08629C"/>
                </a:solidFill>
                <a:prstDash val="solid"/>
                <a:round/>
                <a:headEnd/>
                <a:tailEnd/>
              </a:ln>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D8DDA33C-B252-4405-97AB-DC462662E133}"/>
                  </a:ext>
                </a:extLst>
              </p:cNvPr>
              <p:cNvGrpSpPr/>
              <p:nvPr/>
            </p:nvGrpSpPr>
            <p:grpSpPr>
              <a:xfrm>
                <a:off x="5661306" y="-26463"/>
                <a:ext cx="225688" cy="273747"/>
                <a:chOff x="6707188" y="-552450"/>
                <a:chExt cx="760413" cy="922338"/>
              </a:xfrm>
            </p:grpSpPr>
            <p:sp>
              <p:nvSpPr>
                <p:cNvPr id="6" name="Oval 5">
                  <a:extLst>
                    <a:ext uri="{FF2B5EF4-FFF2-40B4-BE49-F238E27FC236}">
                      <a16:creationId xmlns:a16="http://schemas.microsoft.com/office/drawing/2014/main" id="{47B04750-DB46-4B0B-8A5E-C9A32D4F8427}"/>
                    </a:ext>
                  </a:extLst>
                </p:cNvPr>
                <p:cNvSpPr>
                  <a:spLocks noChangeArrowheads="1"/>
                </p:cNvSpPr>
                <p:nvPr/>
              </p:nvSpPr>
              <p:spPr bwMode="auto">
                <a:xfrm>
                  <a:off x="7185026" y="-552450"/>
                  <a:ext cx="282575" cy="282575"/>
                </a:xfrm>
                <a:prstGeom prst="ellipse">
                  <a:avLst/>
                </a:prstGeom>
                <a:noFill/>
                <a:ln w="28575" cap="rnd">
                  <a:solidFill>
                    <a:srgbClr val="0862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 name="Oval 6">
                  <a:extLst>
                    <a:ext uri="{FF2B5EF4-FFF2-40B4-BE49-F238E27FC236}">
                      <a16:creationId xmlns:a16="http://schemas.microsoft.com/office/drawing/2014/main" id="{E2AC0E7C-7FAF-4DEE-B6A2-4230326EA717}"/>
                    </a:ext>
                  </a:extLst>
                </p:cNvPr>
                <p:cNvSpPr>
                  <a:spLocks noChangeArrowheads="1"/>
                </p:cNvSpPr>
                <p:nvPr/>
              </p:nvSpPr>
              <p:spPr bwMode="auto">
                <a:xfrm>
                  <a:off x="7185026" y="87313"/>
                  <a:ext cx="282575" cy="282575"/>
                </a:xfrm>
                <a:prstGeom prst="ellipse">
                  <a:avLst/>
                </a:prstGeom>
                <a:noFill/>
                <a:ln w="28575" cap="rnd">
                  <a:solidFill>
                    <a:srgbClr val="0862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 name="Oval 7">
                  <a:extLst>
                    <a:ext uri="{FF2B5EF4-FFF2-40B4-BE49-F238E27FC236}">
                      <a16:creationId xmlns:a16="http://schemas.microsoft.com/office/drawing/2014/main" id="{F8737615-68ED-4A03-9117-66DE0A43B5A9}"/>
                    </a:ext>
                  </a:extLst>
                </p:cNvPr>
                <p:cNvSpPr>
                  <a:spLocks noChangeArrowheads="1"/>
                </p:cNvSpPr>
                <p:nvPr/>
              </p:nvSpPr>
              <p:spPr bwMode="auto">
                <a:xfrm>
                  <a:off x="6707188" y="-233362"/>
                  <a:ext cx="284163" cy="282575"/>
                </a:xfrm>
                <a:prstGeom prst="ellipse">
                  <a:avLst/>
                </a:prstGeom>
                <a:noFill/>
                <a:ln w="28575" cap="rnd">
                  <a:solidFill>
                    <a:srgbClr val="0862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 name="Line 8">
                  <a:extLst>
                    <a:ext uri="{FF2B5EF4-FFF2-40B4-BE49-F238E27FC236}">
                      <a16:creationId xmlns:a16="http://schemas.microsoft.com/office/drawing/2014/main" id="{765BADF6-580D-4A7F-B9D0-858B24B33ABC}"/>
                    </a:ext>
                  </a:extLst>
                </p:cNvPr>
                <p:cNvSpPr>
                  <a:spLocks noChangeShapeType="1"/>
                </p:cNvSpPr>
                <p:nvPr/>
              </p:nvSpPr>
              <p:spPr bwMode="auto">
                <a:xfrm flipH="1">
                  <a:off x="6967538" y="-331787"/>
                  <a:ext cx="241300" cy="161925"/>
                </a:xfrm>
                <a:prstGeom prst="line">
                  <a:avLst/>
                </a:prstGeom>
                <a:noFill/>
                <a:ln w="28575" cap="rnd">
                  <a:solidFill>
                    <a:srgbClr val="08629C"/>
                  </a:solidFill>
                  <a:prstDash val="solid"/>
                  <a:miter lim="800000"/>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 name="Line 9">
                  <a:extLst>
                    <a:ext uri="{FF2B5EF4-FFF2-40B4-BE49-F238E27FC236}">
                      <a16:creationId xmlns:a16="http://schemas.microsoft.com/office/drawing/2014/main" id="{1462C15C-BADC-430C-83DA-630F3D2B0B09}"/>
                    </a:ext>
                  </a:extLst>
                </p:cNvPr>
                <p:cNvSpPr>
                  <a:spLocks noChangeShapeType="1"/>
                </p:cNvSpPr>
                <p:nvPr/>
              </p:nvSpPr>
              <p:spPr bwMode="auto">
                <a:xfrm flipH="1" flipV="1">
                  <a:off x="6967538" y="-12700"/>
                  <a:ext cx="241300" cy="161925"/>
                </a:xfrm>
                <a:prstGeom prst="line">
                  <a:avLst/>
                </a:prstGeom>
                <a:noFill/>
                <a:ln w="28575" cap="rnd">
                  <a:solidFill>
                    <a:srgbClr val="08629C"/>
                  </a:solidFill>
                  <a:prstDash val="solid"/>
                  <a:miter lim="800000"/>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grpSp>
        <p:nvGrpSpPr>
          <p:cNvPr id="90" name="Group 89">
            <a:extLst>
              <a:ext uri="{FF2B5EF4-FFF2-40B4-BE49-F238E27FC236}">
                <a16:creationId xmlns:a16="http://schemas.microsoft.com/office/drawing/2014/main" id="{D1A46AA3-6D47-4AA2-B2E2-68BD2440B915}"/>
              </a:ext>
            </a:extLst>
          </p:cNvPr>
          <p:cNvGrpSpPr/>
          <p:nvPr/>
        </p:nvGrpSpPr>
        <p:grpSpPr>
          <a:xfrm>
            <a:off x="5575530" y="2709567"/>
            <a:ext cx="872751" cy="1044052"/>
            <a:chOff x="7051367" y="2533650"/>
            <a:chExt cx="890251" cy="1064987"/>
          </a:xfrm>
        </p:grpSpPr>
        <p:sp>
          <p:nvSpPr>
            <p:cNvPr id="64" name="Rectangle: Rounded Corners 63">
              <a:extLst>
                <a:ext uri="{FF2B5EF4-FFF2-40B4-BE49-F238E27FC236}">
                  <a16:creationId xmlns:a16="http://schemas.microsoft.com/office/drawing/2014/main" id="{841FB3AB-49E3-4ACB-9995-8008A5DFA23B}"/>
                </a:ext>
              </a:extLst>
            </p:cNvPr>
            <p:cNvSpPr/>
            <p:nvPr/>
          </p:nvSpPr>
          <p:spPr bwMode="auto">
            <a:xfrm>
              <a:off x="7051367" y="2533650"/>
              <a:ext cx="684321" cy="920839"/>
            </a:xfrm>
            <a:prstGeom prst="roundRect">
              <a:avLst>
                <a:gd name="adj" fmla="val 9244"/>
              </a:avLst>
            </a:prstGeom>
            <a:solidFill>
              <a:schemeClr val="bg1"/>
            </a:solidFill>
            <a:ln w="28575">
              <a:solidFill>
                <a:srgbClr val="08629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5" name="Freeform: Shape 84">
              <a:extLst>
                <a:ext uri="{FF2B5EF4-FFF2-40B4-BE49-F238E27FC236}">
                  <a16:creationId xmlns:a16="http://schemas.microsoft.com/office/drawing/2014/main" id="{F35870A2-5AD6-47E3-B853-A6DD60ADC47B}"/>
                </a:ext>
              </a:extLst>
            </p:cNvPr>
            <p:cNvSpPr/>
            <p:nvPr/>
          </p:nvSpPr>
          <p:spPr>
            <a:xfrm>
              <a:off x="7149236" y="2931556"/>
              <a:ext cx="476250" cy="38100"/>
            </a:xfrm>
            <a:custGeom>
              <a:avLst/>
              <a:gdLst/>
              <a:ahLst/>
              <a:cxnLst/>
              <a:rect l="0" t="0" r="0" b="0"/>
              <a:pathLst>
                <a:path w="476250" h="38100">
                  <a:moveTo>
                    <a:pt x="21431" y="21431"/>
                  </a:moveTo>
                  <a:lnTo>
                    <a:pt x="460534"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6" name="Freeform: Shape 85">
              <a:extLst>
                <a:ext uri="{FF2B5EF4-FFF2-40B4-BE49-F238E27FC236}">
                  <a16:creationId xmlns:a16="http://schemas.microsoft.com/office/drawing/2014/main" id="{344D44AF-4E0B-4EA6-BD8B-64D2F10F7E0C}"/>
                </a:ext>
              </a:extLst>
            </p:cNvPr>
            <p:cNvSpPr/>
            <p:nvPr/>
          </p:nvSpPr>
          <p:spPr>
            <a:xfrm>
              <a:off x="7149236" y="3098244"/>
              <a:ext cx="476250" cy="38100"/>
            </a:xfrm>
            <a:custGeom>
              <a:avLst/>
              <a:gdLst/>
              <a:ahLst/>
              <a:cxnLst/>
              <a:rect l="0" t="0" r="0" b="0"/>
              <a:pathLst>
                <a:path w="476250" h="38100">
                  <a:moveTo>
                    <a:pt x="21431" y="21431"/>
                  </a:moveTo>
                  <a:lnTo>
                    <a:pt x="460534"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7" name="Freeform: Shape 86">
              <a:extLst>
                <a:ext uri="{FF2B5EF4-FFF2-40B4-BE49-F238E27FC236}">
                  <a16:creationId xmlns:a16="http://schemas.microsoft.com/office/drawing/2014/main" id="{9EBAB315-699F-480C-A350-D04300F8D8F4}"/>
                </a:ext>
              </a:extLst>
            </p:cNvPr>
            <p:cNvSpPr/>
            <p:nvPr/>
          </p:nvSpPr>
          <p:spPr>
            <a:xfrm>
              <a:off x="7149236" y="3247786"/>
              <a:ext cx="257175" cy="38100"/>
            </a:xfrm>
            <a:custGeom>
              <a:avLst/>
              <a:gdLst/>
              <a:ahLst/>
              <a:cxnLst/>
              <a:rect l="0" t="0" r="0" b="0"/>
              <a:pathLst>
                <a:path w="257175" h="38100">
                  <a:moveTo>
                    <a:pt x="21431" y="21431"/>
                  </a:moveTo>
                  <a:lnTo>
                    <a:pt x="241459"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8" name="Freeform: Shape 87">
              <a:extLst>
                <a:ext uri="{FF2B5EF4-FFF2-40B4-BE49-F238E27FC236}">
                  <a16:creationId xmlns:a16="http://schemas.microsoft.com/office/drawing/2014/main" id="{43718FA3-4E6D-4343-ADF1-CCCE8D8F42E0}"/>
                </a:ext>
              </a:extLst>
            </p:cNvPr>
            <p:cNvSpPr/>
            <p:nvPr/>
          </p:nvSpPr>
          <p:spPr>
            <a:xfrm>
              <a:off x="7149236" y="2763636"/>
              <a:ext cx="476250" cy="38100"/>
            </a:xfrm>
            <a:custGeom>
              <a:avLst/>
              <a:gdLst/>
              <a:ahLst/>
              <a:cxnLst/>
              <a:rect l="0" t="0" r="0" b="0"/>
              <a:pathLst>
                <a:path w="476250" h="38100">
                  <a:moveTo>
                    <a:pt x="21431" y="21431"/>
                  </a:moveTo>
                  <a:lnTo>
                    <a:pt x="460534"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nvGrpSpPr>
            <p:cNvPr id="32" name="Group 31">
              <a:extLst>
                <a:ext uri="{FF2B5EF4-FFF2-40B4-BE49-F238E27FC236}">
                  <a16:creationId xmlns:a16="http://schemas.microsoft.com/office/drawing/2014/main" id="{AF28D116-B570-4C80-9869-C7BF7878AAFB}"/>
                </a:ext>
              </a:extLst>
            </p:cNvPr>
            <p:cNvGrpSpPr/>
            <p:nvPr/>
          </p:nvGrpSpPr>
          <p:grpSpPr>
            <a:xfrm>
              <a:off x="7500352" y="3157371"/>
              <a:ext cx="441266" cy="441266"/>
              <a:chOff x="4942302" y="-110223"/>
              <a:chExt cx="441266" cy="441266"/>
            </a:xfrm>
          </p:grpSpPr>
          <p:sp>
            <p:nvSpPr>
              <p:cNvPr id="47" name="Oval 17">
                <a:extLst>
                  <a:ext uri="{FF2B5EF4-FFF2-40B4-BE49-F238E27FC236}">
                    <a16:creationId xmlns:a16="http://schemas.microsoft.com/office/drawing/2014/main" id="{31F17251-5857-4F59-852A-23768CFAE176}"/>
                  </a:ext>
                </a:extLst>
              </p:cNvPr>
              <p:cNvSpPr>
                <a:spLocks noChangeArrowheads="1"/>
              </p:cNvSpPr>
              <p:nvPr/>
            </p:nvSpPr>
            <p:spPr bwMode="auto">
              <a:xfrm>
                <a:off x="4942302" y="-110223"/>
                <a:ext cx="441266" cy="441266"/>
              </a:xfrm>
              <a:prstGeom prst="ellipse">
                <a:avLst/>
              </a:prstGeom>
              <a:solidFill>
                <a:srgbClr val="FFFFFF"/>
              </a:solidFill>
              <a:ln w="28575" cap="rnd">
                <a:solidFill>
                  <a:srgbClr val="08629C"/>
                </a:solidFill>
                <a:prstDash val="solid"/>
                <a:round/>
                <a:headEnd/>
                <a:tailEnd/>
              </a:ln>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8" name="Freeform 16">
                <a:extLst>
                  <a:ext uri="{FF2B5EF4-FFF2-40B4-BE49-F238E27FC236}">
                    <a16:creationId xmlns:a16="http://schemas.microsoft.com/office/drawing/2014/main" id="{66C3193D-7814-4118-BCBA-00067FA2DC7B}"/>
                  </a:ext>
                </a:extLst>
              </p:cNvPr>
              <p:cNvSpPr>
                <a:spLocks/>
              </p:cNvSpPr>
              <p:nvPr/>
            </p:nvSpPr>
            <p:spPr bwMode="auto">
              <a:xfrm>
                <a:off x="5033473" y="28356"/>
                <a:ext cx="257102" cy="164107"/>
              </a:xfrm>
              <a:custGeom>
                <a:avLst/>
                <a:gdLst>
                  <a:gd name="T0" fmla="*/ 78 w 78"/>
                  <a:gd name="T1" fmla="*/ 0 h 50"/>
                  <a:gd name="T2" fmla="*/ 29 w 78"/>
                  <a:gd name="T3" fmla="*/ 50 h 50"/>
                  <a:gd name="T4" fmla="*/ 28 w 78"/>
                  <a:gd name="T5" fmla="*/ 50 h 50"/>
                  <a:gd name="T6" fmla="*/ 28 w 78"/>
                  <a:gd name="T7" fmla="*/ 50 h 50"/>
                  <a:gd name="T8" fmla="*/ 27 w 78"/>
                  <a:gd name="T9" fmla="*/ 50 h 50"/>
                  <a:gd name="T10" fmla="*/ 0 w 78"/>
                  <a:gd name="T11" fmla="*/ 22 h 50"/>
                </a:gdLst>
                <a:ahLst/>
                <a:cxnLst>
                  <a:cxn ang="0">
                    <a:pos x="T0" y="T1"/>
                  </a:cxn>
                  <a:cxn ang="0">
                    <a:pos x="T2" y="T3"/>
                  </a:cxn>
                  <a:cxn ang="0">
                    <a:pos x="T4" y="T5"/>
                  </a:cxn>
                  <a:cxn ang="0">
                    <a:pos x="T6" y="T7"/>
                  </a:cxn>
                  <a:cxn ang="0">
                    <a:pos x="T8" y="T9"/>
                  </a:cxn>
                  <a:cxn ang="0">
                    <a:pos x="T10" y="T11"/>
                  </a:cxn>
                </a:cxnLst>
                <a:rect l="0" t="0" r="r" b="b"/>
                <a:pathLst>
                  <a:path w="78" h="50">
                    <a:moveTo>
                      <a:pt x="78" y="0"/>
                    </a:moveTo>
                    <a:cubicBezTo>
                      <a:pt x="29" y="50"/>
                      <a:pt x="29" y="50"/>
                      <a:pt x="29" y="50"/>
                    </a:cubicBezTo>
                    <a:cubicBezTo>
                      <a:pt x="28" y="50"/>
                      <a:pt x="28" y="50"/>
                      <a:pt x="28" y="50"/>
                    </a:cubicBezTo>
                    <a:cubicBezTo>
                      <a:pt x="28" y="50"/>
                      <a:pt x="28" y="50"/>
                      <a:pt x="28" y="50"/>
                    </a:cubicBezTo>
                    <a:cubicBezTo>
                      <a:pt x="27" y="50"/>
                      <a:pt x="27" y="50"/>
                      <a:pt x="27" y="50"/>
                    </a:cubicBezTo>
                    <a:cubicBezTo>
                      <a:pt x="0" y="22"/>
                      <a:pt x="0" y="22"/>
                      <a:pt x="0" y="22"/>
                    </a:cubicBezTo>
                  </a:path>
                </a:pathLst>
              </a:custGeom>
              <a:noFill/>
              <a:ln w="28575" cap="rnd">
                <a:solidFill>
                  <a:srgbClr val="08629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108" name="Group 107">
            <a:extLst>
              <a:ext uri="{FF2B5EF4-FFF2-40B4-BE49-F238E27FC236}">
                <a16:creationId xmlns:a16="http://schemas.microsoft.com/office/drawing/2014/main" id="{9B95E927-CC8C-4CA7-A408-2893FFAAE385}"/>
              </a:ext>
            </a:extLst>
          </p:cNvPr>
          <p:cNvGrpSpPr/>
          <p:nvPr/>
        </p:nvGrpSpPr>
        <p:grpSpPr>
          <a:xfrm>
            <a:off x="9921575" y="2748224"/>
            <a:ext cx="1091244" cy="1019253"/>
            <a:chOff x="4869346" y="-393050"/>
            <a:chExt cx="1113126" cy="1039691"/>
          </a:xfrm>
        </p:grpSpPr>
        <p:grpSp>
          <p:nvGrpSpPr>
            <p:cNvPr id="91" name="Group 90">
              <a:extLst>
                <a:ext uri="{FF2B5EF4-FFF2-40B4-BE49-F238E27FC236}">
                  <a16:creationId xmlns:a16="http://schemas.microsoft.com/office/drawing/2014/main" id="{078032B6-FC3C-487F-AC94-50C5355B2978}"/>
                </a:ext>
              </a:extLst>
            </p:cNvPr>
            <p:cNvGrpSpPr/>
            <p:nvPr/>
          </p:nvGrpSpPr>
          <p:grpSpPr>
            <a:xfrm>
              <a:off x="4869346" y="-393050"/>
              <a:ext cx="933450" cy="970598"/>
              <a:chOff x="5161693" y="3063002"/>
              <a:chExt cx="933450" cy="970598"/>
            </a:xfrm>
          </p:grpSpPr>
          <p:sp>
            <p:nvSpPr>
              <p:cNvPr id="92" name="Freeform: Shape 91">
                <a:extLst>
                  <a:ext uri="{FF2B5EF4-FFF2-40B4-BE49-F238E27FC236}">
                    <a16:creationId xmlns:a16="http://schemas.microsoft.com/office/drawing/2014/main" id="{442B7A4C-CCC3-4498-9D05-DCA534698020}"/>
                  </a:ext>
                </a:extLst>
              </p:cNvPr>
              <p:cNvSpPr/>
              <p:nvPr/>
            </p:nvSpPr>
            <p:spPr>
              <a:xfrm>
                <a:off x="5161693" y="3063002"/>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D02BD2AA-5AE4-4D32-97B6-71700F85C7D9}"/>
                  </a:ext>
                </a:extLst>
              </p:cNvPr>
              <p:cNvSpPr/>
              <p:nvPr/>
            </p:nvSpPr>
            <p:spPr>
              <a:xfrm>
                <a:off x="5161693" y="3400187"/>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4" name="Freeform: Shape 93">
                <a:extLst>
                  <a:ext uri="{FF2B5EF4-FFF2-40B4-BE49-F238E27FC236}">
                    <a16:creationId xmlns:a16="http://schemas.microsoft.com/office/drawing/2014/main" id="{DC3FC9B1-F91B-4330-87C0-770D335E0F7A}"/>
                  </a:ext>
                </a:extLst>
              </p:cNvPr>
              <p:cNvSpPr/>
              <p:nvPr/>
            </p:nvSpPr>
            <p:spPr>
              <a:xfrm>
                <a:off x="5161693" y="3738325"/>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5" name="Freeform: Shape 94">
                <a:extLst>
                  <a:ext uri="{FF2B5EF4-FFF2-40B4-BE49-F238E27FC236}">
                    <a16:creationId xmlns:a16="http://schemas.microsoft.com/office/drawing/2014/main" id="{677EC21B-836C-4F8E-91CF-19EF45992615}"/>
                  </a:ext>
                </a:extLst>
              </p:cNvPr>
              <p:cNvSpPr/>
              <p:nvPr/>
            </p:nvSpPr>
            <p:spPr>
              <a:xfrm>
                <a:off x="5243608" y="3156347"/>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6" name="Freeform: Shape 95">
                <a:extLst>
                  <a:ext uri="{FF2B5EF4-FFF2-40B4-BE49-F238E27FC236}">
                    <a16:creationId xmlns:a16="http://schemas.microsoft.com/office/drawing/2014/main" id="{7C1801E5-B7F7-45BB-96E7-510DF23ADA92}"/>
                  </a:ext>
                </a:extLst>
              </p:cNvPr>
              <p:cNvSpPr/>
              <p:nvPr/>
            </p:nvSpPr>
            <p:spPr>
              <a:xfrm>
                <a:off x="5380768" y="3156347"/>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7" name="Freeform: Shape 96">
                <a:extLst>
                  <a:ext uri="{FF2B5EF4-FFF2-40B4-BE49-F238E27FC236}">
                    <a16:creationId xmlns:a16="http://schemas.microsoft.com/office/drawing/2014/main" id="{2F79B3D1-9191-4E1D-BDFA-082582C448E8}"/>
                  </a:ext>
                </a:extLst>
              </p:cNvPr>
              <p:cNvSpPr/>
              <p:nvPr/>
            </p:nvSpPr>
            <p:spPr>
              <a:xfrm>
                <a:off x="5243608" y="3493532"/>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A7EB3744-2988-494E-BD67-9F235B87E5F5}"/>
                  </a:ext>
                </a:extLst>
              </p:cNvPr>
              <p:cNvSpPr/>
              <p:nvPr/>
            </p:nvSpPr>
            <p:spPr>
              <a:xfrm>
                <a:off x="5380768" y="3493532"/>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9" name="Freeform: Shape 98">
                <a:extLst>
                  <a:ext uri="{FF2B5EF4-FFF2-40B4-BE49-F238E27FC236}">
                    <a16:creationId xmlns:a16="http://schemas.microsoft.com/office/drawing/2014/main" id="{7B6AFAC7-D78E-4519-B155-98090998BC5F}"/>
                  </a:ext>
                </a:extLst>
              </p:cNvPr>
              <p:cNvSpPr/>
              <p:nvPr/>
            </p:nvSpPr>
            <p:spPr>
              <a:xfrm>
                <a:off x="5243608" y="3831670"/>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0" name="Freeform: Shape 99">
                <a:extLst>
                  <a:ext uri="{FF2B5EF4-FFF2-40B4-BE49-F238E27FC236}">
                    <a16:creationId xmlns:a16="http://schemas.microsoft.com/office/drawing/2014/main" id="{526804E3-57EF-495D-A074-F2CBD4985327}"/>
                  </a:ext>
                </a:extLst>
              </p:cNvPr>
              <p:cNvSpPr/>
              <p:nvPr/>
            </p:nvSpPr>
            <p:spPr>
              <a:xfrm>
                <a:off x="5380768" y="3831670"/>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504AB10A-9D9B-4F93-A78A-97F557E3D971}"/>
                  </a:ext>
                </a:extLst>
              </p:cNvPr>
              <p:cNvSpPr/>
              <p:nvPr/>
            </p:nvSpPr>
            <p:spPr>
              <a:xfrm>
                <a:off x="5756053" y="3156347"/>
                <a:ext cx="257175" cy="38100"/>
              </a:xfrm>
              <a:custGeom>
                <a:avLst/>
                <a:gdLst/>
                <a:ahLst/>
                <a:cxnLst/>
                <a:rect l="0" t="0" r="0" b="0"/>
                <a:pathLst>
                  <a:path w="257175" h="38100">
                    <a:moveTo>
                      <a:pt x="21431" y="21431"/>
                    </a:moveTo>
                    <a:lnTo>
                      <a:pt x="241459"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2" name="Freeform: Shape 101">
                <a:extLst>
                  <a:ext uri="{FF2B5EF4-FFF2-40B4-BE49-F238E27FC236}">
                    <a16:creationId xmlns:a16="http://schemas.microsoft.com/office/drawing/2014/main" id="{8C0B4B4B-E600-41F5-99FB-87A49FB3AB24}"/>
                  </a:ext>
                </a:extLst>
              </p:cNvPr>
              <p:cNvSpPr/>
              <p:nvPr/>
            </p:nvSpPr>
            <p:spPr>
              <a:xfrm>
                <a:off x="5756053" y="3228737"/>
                <a:ext cx="257175" cy="38100"/>
              </a:xfrm>
              <a:custGeom>
                <a:avLst/>
                <a:gdLst/>
                <a:ahLst/>
                <a:cxnLst/>
                <a:rect l="0" t="0" r="0" b="0"/>
                <a:pathLst>
                  <a:path w="257175" h="38100">
                    <a:moveTo>
                      <a:pt x="21431" y="21431"/>
                    </a:moveTo>
                    <a:lnTo>
                      <a:pt x="241459"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3" name="Freeform: Shape 102">
                <a:extLst>
                  <a:ext uri="{FF2B5EF4-FFF2-40B4-BE49-F238E27FC236}">
                    <a16:creationId xmlns:a16="http://schemas.microsoft.com/office/drawing/2014/main" id="{ABA89CB3-9745-4558-9728-2F296782F2AB}"/>
                  </a:ext>
                </a:extLst>
              </p:cNvPr>
              <p:cNvSpPr/>
              <p:nvPr/>
            </p:nvSpPr>
            <p:spPr>
              <a:xfrm>
                <a:off x="5756053" y="3493532"/>
                <a:ext cx="257175" cy="38100"/>
              </a:xfrm>
              <a:custGeom>
                <a:avLst/>
                <a:gdLst/>
                <a:ahLst/>
                <a:cxnLst/>
                <a:rect l="0" t="0" r="0" b="0"/>
                <a:pathLst>
                  <a:path w="257175" h="38100">
                    <a:moveTo>
                      <a:pt x="21431" y="21431"/>
                    </a:moveTo>
                    <a:lnTo>
                      <a:pt x="241459"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FDC0ACA9-61D8-4792-BE86-172DF036C79E}"/>
                  </a:ext>
                </a:extLst>
              </p:cNvPr>
              <p:cNvSpPr/>
              <p:nvPr/>
            </p:nvSpPr>
            <p:spPr>
              <a:xfrm>
                <a:off x="5756053" y="3565922"/>
                <a:ext cx="257175" cy="38100"/>
              </a:xfrm>
              <a:custGeom>
                <a:avLst/>
                <a:gdLst/>
                <a:ahLst/>
                <a:cxnLst/>
                <a:rect l="0" t="0" r="0" b="0"/>
                <a:pathLst>
                  <a:path w="257175" h="38100">
                    <a:moveTo>
                      <a:pt x="21431" y="21431"/>
                    </a:moveTo>
                    <a:lnTo>
                      <a:pt x="241459"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195B34CE-EAB9-4866-A5AB-E8ED732202D4}"/>
                  </a:ext>
                </a:extLst>
              </p:cNvPr>
              <p:cNvSpPr/>
              <p:nvPr/>
            </p:nvSpPr>
            <p:spPr>
              <a:xfrm>
                <a:off x="5756053" y="3831670"/>
                <a:ext cx="257175" cy="38100"/>
              </a:xfrm>
              <a:custGeom>
                <a:avLst/>
                <a:gdLst/>
                <a:ahLst/>
                <a:cxnLst/>
                <a:rect l="0" t="0" r="0" b="0"/>
                <a:pathLst>
                  <a:path w="257175" h="38100">
                    <a:moveTo>
                      <a:pt x="21431" y="21431"/>
                    </a:moveTo>
                    <a:lnTo>
                      <a:pt x="241459"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1A73264E-BEDE-4A41-9471-AD22DCC09C8D}"/>
                  </a:ext>
                </a:extLst>
              </p:cNvPr>
              <p:cNvSpPr/>
              <p:nvPr/>
            </p:nvSpPr>
            <p:spPr>
              <a:xfrm>
                <a:off x="5756053" y="3904060"/>
                <a:ext cx="257175" cy="38100"/>
              </a:xfrm>
              <a:custGeom>
                <a:avLst/>
                <a:gdLst/>
                <a:ahLst/>
                <a:cxnLst/>
                <a:rect l="0" t="0" r="0" b="0"/>
                <a:pathLst>
                  <a:path w="257175" h="38100">
                    <a:moveTo>
                      <a:pt x="21431" y="21431"/>
                    </a:moveTo>
                    <a:lnTo>
                      <a:pt x="241459"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07" name="Group 106">
              <a:extLst>
                <a:ext uri="{FF2B5EF4-FFF2-40B4-BE49-F238E27FC236}">
                  <a16:creationId xmlns:a16="http://schemas.microsoft.com/office/drawing/2014/main" id="{30054084-2920-417B-B1F3-0203690D4BD0}"/>
                </a:ext>
              </a:extLst>
            </p:cNvPr>
            <p:cNvGrpSpPr/>
            <p:nvPr/>
          </p:nvGrpSpPr>
          <p:grpSpPr>
            <a:xfrm>
              <a:off x="5541206" y="205375"/>
              <a:ext cx="441266" cy="441266"/>
              <a:chOff x="6218237" y="-110223"/>
              <a:chExt cx="441266" cy="441266"/>
            </a:xfrm>
          </p:grpSpPr>
          <p:sp>
            <p:nvSpPr>
              <p:cNvPr id="59" name="Oval 17">
                <a:extLst>
                  <a:ext uri="{FF2B5EF4-FFF2-40B4-BE49-F238E27FC236}">
                    <a16:creationId xmlns:a16="http://schemas.microsoft.com/office/drawing/2014/main" id="{86BE657A-3577-494C-999C-67B7E966311F}"/>
                  </a:ext>
                </a:extLst>
              </p:cNvPr>
              <p:cNvSpPr>
                <a:spLocks noChangeArrowheads="1"/>
              </p:cNvSpPr>
              <p:nvPr/>
            </p:nvSpPr>
            <p:spPr bwMode="auto">
              <a:xfrm>
                <a:off x="6218237" y="-110223"/>
                <a:ext cx="441266" cy="441266"/>
              </a:xfrm>
              <a:prstGeom prst="ellipse">
                <a:avLst/>
              </a:prstGeom>
              <a:solidFill>
                <a:srgbClr val="FFFFFF"/>
              </a:solidFill>
              <a:ln w="28575" cap="rnd">
                <a:solidFill>
                  <a:srgbClr val="08629C"/>
                </a:solidFill>
                <a:prstDash val="solid"/>
                <a:round/>
                <a:headEnd/>
                <a:tailEnd/>
              </a:ln>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nvGrpSpPr>
              <p:cNvPr id="27" name="Group 26">
                <a:extLst>
                  <a:ext uri="{FF2B5EF4-FFF2-40B4-BE49-F238E27FC236}">
                    <a16:creationId xmlns:a16="http://schemas.microsoft.com/office/drawing/2014/main" id="{F48C8100-D167-4E0D-B14A-E6F1D5867A01}"/>
                  </a:ext>
                </a:extLst>
              </p:cNvPr>
              <p:cNvGrpSpPr/>
              <p:nvPr/>
            </p:nvGrpSpPr>
            <p:grpSpPr>
              <a:xfrm rot="14251129">
                <a:off x="6344367" y="1929"/>
                <a:ext cx="198530" cy="226486"/>
                <a:chOff x="7070725" y="-727075"/>
                <a:chExt cx="665163" cy="758825"/>
              </a:xfrm>
            </p:grpSpPr>
            <p:sp>
              <p:nvSpPr>
                <p:cNvPr id="21" name="Line 13">
                  <a:extLst>
                    <a:ext uri="{FF2B5EF4-FFF2-40B4-BE49-F238E27FC236}">
                      <a16:creationId xmlns:a16="http://schemas.microsoft.com/office/drawing/2014/main" id="{E6BD79AE-BBE9-4577-975A-F7472E94D756}"/>
                    </a:ext>
                  </a:extLst>
                </p:cNvPr>
                <p:cNvSpPr>
                  <a:spLocks noChangeShapeType="1"/>
                </p:cNvSpPr>
                <p:nvPr/>
              </p:nvSpPr>
              <p:spPr bwMode="auto">
                <a:xfrm flipH="1">
                  <a:off x="7524750" y="-517525"/>
                  <a:ext cx="209550" cy="0"/>
                </a:xfrm>
                <a:prstGeom prst="line">
                  <a:avLst/>
                </a:prstGeom>
                <a:noFill/>
                <a:ln w="28575" cap="rnd">
                  <a:solidFill>
                    <a:srgbClr val="08629C"/>
                  </a:solidFill>
                  <a:prstDash val="solid"/>
                  <a:round/>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3" name="Line 14">
                  <a:extLst>
                    <a:ext uri="{FF2B5EF4-FFF2-40B4-BE49-F238E27FC236}">
                      <a16:creationId xmlns:a16="http://schemas.microsoft.com/office/drawing/2014/main" id="{4AE3E240-61A1-4D5E-BD07-999E4F6B6CA0}"/>
                    </a:ext>
                  </a:extLst>
                </p:cNvPr>
                <p:cNvSpPr>
                  <a:spLocks noChangeShapeType="1"/>
                </p:cNvSpPr>
                <p:nvPr/>
              </p:nvSpPr>
              <p:spPr bwMode="auto">
                <a:xfrm flipV="1">
                  <a:off x="7735888" y="-727075"/>
                  <a:ext cx="0" cy="209550"/>
                </a:xfrm>
                <a:prstGeom prst="line">
                  <a:avLst/>
                </a:prstGeom>
                <a:noFill/>
                <a:ln w="28575" cap="rnd">
                  <a:solidFill>
                    <a:srgbClr val="08629C"/>
                  </a:solidFill>
                  <a:prstDash val="solid"/>
                  <a:round/>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4" name="Freeform 15">
                  <a:extLst>
                    <a:ext uri="{FF2B5EF4-FFF2-40B4-BE49-F238E27FC236}">
                      <a16:creationId xmlns:a16="http://schemas.microsoft.com/office/drawing/2014/main" id="{9EDD3F57-DCD4-4D52-A411-71C6EEABF751}"/>
                    </a:ext>
                  </a:extLst>
                </p:cNvPr>
                <p:cNvSpPr>
                  <a:spLocks/>
                </p:cNvSpPr>
                <p:nvPr/>
              </p:nvSpPr>
              <p:spPr bwMode="auto">
                <a:xfrm>
                  <a:off x="7070725" y="-687388"/>
                  <a:ext cx="657225" cy="719138"/>
                </a:xfrm>
                <a:custGeom>
                  <a:avLst/>
                  <a:gdLst>
                    <a:gd name="T0" fmla="*/ 213 w 232"/>
                    <a:gd name="T1" fmla="*/ 219 h 254"/>
                    <a:gd name="T2" fmla="*/ 126 w 232"/>
                    <a:gd name="T3" fmla="*/ 254 h 254"/>
                    <a:gd name="T4" fmla="*/ 0 w 232"/>
                    <a:gd name="T5" fmla="*/ 127 h 254"/>
                    <a:gd name="T6" fmla="*/ 126 w 232"/>
                    <a:gd name="T7" fmla="*/ 0 h 254"/>
                    <a:gd name="T8" fmla="*/ 232 w 232"/>
                    <a:gd name="T9" fmla="*/ 56 h 254"/>
                  </a:gdLst>
                  <a:ahLst/>
                  <a:cxnLst>
                    <a:cxn ang="0">
                      <a:pos x="T0" y="T1"/>
                    </a:cxn>
                    <a:cxn ang="0">
                      <a:pos x="T2" y="T3"/>
                    </a:cxn>
                    <a:cxn ang="0">
                      <a:pos x="T4" y="T5"/>
                    </a:cxn>
                    <a:cxn ang="0">
                      <a:pos x="T6" y="T7"/>
                    </a:cxn>
                    <a:cxn ang="0">
                      <a:pos x="T8" y="T9"/>
                    </a:cxn>
                  </a:cxnLst>
                  <a:rect l="0" t="0" r="r" b="b"/>
                  <a:pathLst>
                    <a:path w="232" h="254">
                      <a:moveTo>
                        <a:pt x="213" y="219"/>
                      </a:moveTo>
                      <a:cubicBezTo>
                        <a:pt x="191" y="241"/>
                        <a:pt x="160" y="254"/>
                        <a:pt x="126" y="254"/>
                      </a:cubicBezTo>
                      <a:cubicBezTo>
                        <a:pt x="56" y="254"/>
                        <a:pt x="0" y="197"/>
                        <a:pt x="0" y="127"/>
                      </a:cubicBezTo>
                      <a:cubicBezTo>
                        <a:pt x="0" y="57"/>
                        <a:pt x="56" y="0"/>
                        <a:pt x="126" y="0"/>
                      </a:cubicBezTo>
                      <a:cubicBezTo>
                        <a:pt x="170" y="0"/>
                        <a:pt x="209" y="22"/>
                        <a:pt x="232" y="56"/>
                      </a:cubicBezTo>
                    </a:path>
                  </a:pathLst>
                </a:custGeom>
                <a:noFill/>
                <a:ln w="28575" cap="rnd">
                  <a:solidFill>
                    <a:srgbClr val="08629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grpSp>
        <p:nvGrpSpPr>
          <p:cNvPr id="114" name="Group 113">
            <a:extLst>
              <a:ext uri="{FF2B5EF4-FFF2-40B4-BE49-F238E27FC236}">
                <a16:creationId xmlns:a16="http://schemas.microsoft.com/office/drawing/2014/main" id="{81241787-4BA3-470D-A3CD-863268359433}"/>
              </a:ext>
            </a:extLst>
          </p:cNvPr>
          <p:cNvGrpSpPr/>
          <p:nvPr/>
        </p:nvGrpSpPr>
        <p:grpSpPr>
          <a:xfrm>
            <a:off x="3195446" y="2748224"/>
            <a:ext cx="1276292" cy="886200"/>
            <a:chOff x="3259520" y="2573083"/>
            <a:chExt cx="1301884" cy="903970"/>
          </a:xfrm>
        </p:grpSpPr>
        <p:grpSp>
          <p:nvGrpSpPr>
            <p:cNvPr id="18" name="Group 17">
              <a:extLst>
                <a:ext uri="{FF2B5EF4-FFF2-40B4-BE49-F238E27FC236}">
                  <a16:creationId xmlns:a16="http://schemas.microsoft.com/office/drawing/2014/main" id="{3115F341-E9DB-4900-8A0C-DF146DB8439B}"/>
                </a:ext>
              </a:extLst>
            </p:cNvPr>
            <p:cNvGrpSpPr/>
            <p:nvPr/>
          </p:nvGrpSpPr>
          <p:grpSpPr>
            <a:xfrm>
              <a:off x="3259520" y="2573083"/>
              <a:ext cx="1301884" cy="903970"/>
              <a:chOff x="2691816" y="270495"/>
              <a:chExt cx="1174322" cy="705871"/>
            </a:xfrm>
          </p:grpSpPr>
          <p:sp>
            <p:nvSpPr>
              <p:cNvPr id="12" name="Rectangle: Rounded Corners 11">
                <a:extLst>
                  <a:ext uri="{FF2B5EF4-FFF2-40B4-BE49-F238E27FC236}">
                    <a16:creationId xmlns:a16="http://schemas.microsoft.com/office/drawing/2014/main" id="{C1B0AB00-A861-4044-84D0-BC2843BAA5BD}"/>
                  </a:ext>
                </a:extLst>
              </p:cNvPr>
              <p:cNvSpPr/>
              <p:nvPr/>
            </p:nvSpPr>
            <p:spPr bwMode="auto">
              <a:xfrm>
                <a:off x="3033318" y="270495"/>
                <a:ext cx="491318" cy="269994"/>
              </a:xfrm>
              <a:prstGeom prst="roundRect">
                <a:avLst/>
              </a:prstGeom>
              <a:solidFill>
                <a:schemeClr val="bg1"/>
              </a:solidFill>
              <a:ln w="28575">
                <a:solidFill>
                  <a:srgbClr val="08629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8629C"/>
                  </a:solidFill>
                  <a:effectLst/>
                  <a:uLnTx/>
                  <a:uFillTx/>
                  <a:latin typeface="Segoe UI"/>
                  <a:ea typeface="Segoe UI" pitchFamily="34" charset="0"/>
                  <a:cs typeface="Segoe UI" pitchFamily="34" charset="0"/>
                </a:endParaRPr>
              </a:p>
            </p:txBody>
          </p:sp>
          <p:sp>
            <p:nvSpPr>
              <p:cNvPr id="56" name="Rectangle: Rounded Corners 55">
                <a:extLst>
                  <a:ext uri="{FF2B5EF4-FFF2-40B4-BE49-F238E27FC236}">
                    <a16:creationId xmlns:a16="http://schemas.microsoft.com/office/drawing/2014/main" id="{5DF3191F-EF89-4358-BDA3-5F5208860923}"/>
                  </a:ext>
                </a:extLst>
              </p:cNvPr>
              <p:cNvSpPr/>
              <p:nvPr/>
            </p:nvSpPr>
            <p:spPr bwMode="auto">
              <a:xfrm>
                <a:off x="2691816" y="748392"/>
                <a:ext cx="491318" cy="227974"/>
              </a:xfrm>
              <a:prstGeom prst="roundRect">
                <a:avLst/>
              </a:prstGeom>
              <a:solidFill>
                <a:schemeClr val="bg1"/>
              </a:solidFill>
              <a:ln w="28575">
                <a:solidFill>
                  <a:srgbClr val="08629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8629C"/>
                  </a:solidFill>
                  <a:effectLst/>
                  <a:uLnTx/>
                  <a:uFillTx/>
                  <a:latin typeface="Segoe UI"/>
                  <a:ea typeface="Segoe UI" pitchFamily="34" charset="0"/>
                  <a:cs typeface="Segoe UI" pitchFamily="34" charset="0"/>
                </a:endParaRPr>
              </a:p>
            </p:txBody>
          </p:sp>
          <p:sp>
            <p:nvSpPr>
              <p:cNvPr id="57" name="Rectangle: Rounded Corners 56">
                <a:extLst>
                  <a:ext uri="{FF2B5EF4-FFF2-40B4-BE49-F238E27FC236}">
                    <a16:creationId xmlns:a16="http://schemas.microsoft.com/office/drawing/2014/main" id="{30EAFFF6-BE1D-4D42-9CB2-137BCF946BAC}"/>
                  </a:ext>
                </a:extLst>
              </p:cNvPr>
              <p:cNvSpPr/>
              <p:nvPr/>
            </p:nvSpPr>
            <p:spPr bwMode="auto">
              <a:xfrm>
                <a:off x="3374820" y="748392"/>
                <a:ext cx="491318" cy="227974"/>
              </a:xfrm>
              <a:prstGeom prst="roundRect">
                <a:avLst/>
              </a:prstGeom>
              <a:solidFill>
                <a:schemeClr val="bg1"/>
              </a:solidFill>
              <a:ln w="28575">
                <a:solidFill>
                  <a:srgbClr val="08629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8629C"/>
                  </a:solidFill>
                  <a:effectLst/>
                  <a:uLnTx/>
                  <a:uFillTx/>
                  <a:latin typeface="Segoe UI"/>
                  <a:ea typeface="Segoe UI" pitchFamily="34" charset="0"/>
                  <a:cs typeface="Segoe UI" pitchFamily="34" charset="0"/>
                </a:endParaRPr>
              </a:p>
            </p:txBody>
          </p:sp>
          <p:cxnSp>
            <p:nvCxnSpPr>
              <p:cNvPr id="14" name="Connector: Elbow 13">
                <a:extLst>
                  <a:ext uri="{FF2B5EF4-FFF2-40B4-BE49-F238E27FC236}">
                    <a16:creationId xmlns:a16="http://schemas.microsoft.com/office/drawing/2014/main" id="{7F6843AF-6DD7-4195-883C-B715C11B8FF8}"/>
                  </a:ext>
                </a:extLst>
              </p:cNvPr>
              <p:cNvCxnSpPr>
                <a:stCxn id="12" idx="2"/>
                <a:endCxn id="56" idx="0"/>
              </p:cNvCxnSpPr>
              <p:nvPr/>
            </p:nvCxnSpPr>
            <p:spPr>
              <a:xfrm rot="5400000">
                <a:off x="3004275" y="473689"/>
                <a:ext cx="207903" cy="341502"/>
              </a:xfrm>
              <a:prstGeom prst="bentConnector3">
                <a:avLst/>
              </a:prstGeom>
              <a:ln w="28575">
                <a:solidFill>
                  <a:srgbClr val="08629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C2D5B669-DC34-4831-94B5-6C639A7C0A0E}"/>
                  </a:ext>
                </a:extLst>
              </p:cNvPr>
              <p:cNvCxnSpPr>
                <a:cxnSpLocks/>
                <a:stCxn id="12" idx="2"/>
                <a:endCxn id="57" idx="0"/>
              </p:cNvCxnSpPr>
              <p:nvPr/>
            </p:nvCxnSpPr>
            <p:spPr>
              <a:xfrm rot="16200000" flipH="1">
                <a:off x="3345777" y="473689"/>
                <a:ext cx="207903" cy="341502"/>
              </a:xfrm>
              <a:prstGeom prst="bentConnector3">
                <a:avLst/>
              </a:prstGeom>
              <a:ln w="28575">
                <a:solidFill>
                  <a:srgbClr val="08629C"/>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4F1DD41F-3F5D-4144-AAA8-D125773DF44F}"/>
                </a:ext>
              </a:extLst>
            </p:cNvPr>
            <p:cNvGrpSpPr/>
            <p:nvPr/>
          </p:nvGrpSpPr>
          <p:grpSpPr>
            <a:xfrm>
              <a:off x="3721328" y="2683573"/>
              <a:ext cx="257175" cy="110490"/>
              <a:chOff x="10867283" y="2818828"/>
              <a:chExt cx="257175" cy="110490"/>
            </a:xfrm>
          </p:grpSpPr>
          <p:sp>
            <p:nvSpPr>
              <p:cNvPr id="109" name="Freeform: Shape 108">
                <a:extLst>
                  <a:ext uri="{FF2B5EF4-FFF2-40B4-BE49-F238E27FC236}">
                    <a16:creationId xmlns:a16="http://schemas.microsoft.com/office/drawing/2014/main" id="{543338E3-8D3F-40B7-8A99-2AED3FD6BCEF}"/>
                  </a:ext>
                </a:extLst>
              </p:cNvPr>
              <p:cNvSpPr/>
              <p:nvPr/>
            </p:nvSpPr>
            <p:spPr>
              <a:xfrm>
                <a:off x="10867283" y="2818828"/>
                <a:ext cx="257175" cy="38100"/>
              </a:xfrm>
              <a:custGeom>
                <a:avLst/>
                <a:gdLst/>
                <a:ahLst/>
                <a:cxnLst/>
                <a:rect l="0" t="0" r="0" b="0"/>
                <a:pathLst>
                  <a:path w="257175" h="38100">
                    <a:moveTo>
                      <a:pt x="21431" y="21431"/>
                    </a:moveTo>
                    <a:lnTo>
                      <a:pt x="241459"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C26B5449-1FB9-4596-B2B0-9717A5D69EA8}"/>
                  </a:ext>
                </a:extLst>
              </p:cNvPr>
              <p:cNvSpPr/>
              <p:nvPr/>
            </p:nvSpPr>
            <p:spPr>
              <a:xfrm>
                <a:off x="10867283" y="2891218"/>
                <a:ext cx="257175" cy="38100"/>
              </a:xfrm>
              <a:custGeom>
                <a:avLst/>
                <a:gdLst/>
                <a:ahLst/>
                <a:cxnLst/>
                <a:rect l="0" t="0" r="0" b="0"/>
                <a:pathLst>
                  <a:path w="257175" h="38100">
                    <a:moveTo>
                      <a:pt x="21431" y="21431"/>
                    </a:moveTo>
                    <a:lnTo>
                      <a:pt x="241459"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grpSp>
        <p:sp>
          <p:nvSpPr>
            <p:cNvPr id="112" name="Freeform: Shape 111">
              <a:extLst>
                <a:ext uri="{FF2B5EF4-FFF2-40B4-BE49-F238E27FC236}">
                  <a16:creationId xmlns:a16="http://schemas.microsoft.com/office/drawing/2014/main" id="{5DD7AA4F-D484-425A-8ACE-86591C6EBA99}"/>
                </a:ext>
              </a:extLst>
            </p:cNvPr>
            <p:cNvSpPr/>
            <p:nvPr/>
          </p:nvSpPr>
          <p:spPr>
            <a:xfrm>
              <a:off x="3334208" y="3268136"/>
              <a:ext cx="257175" cy="38100"/>
            </a:xfrm>
            <a:custGeom>
              <a:avLst/>
              <a:gdLst/>
              <a:ahLst/>
              <a:cxnLst/>
              <a:rect l="0" t="0" r="0" b="0"/>
              <a:pathLst>
                <a:path w="257175" h="38100">
                  <a:moveTo>
                    <a:pt x="21431" y="21431"/>
                  </a:moveTo>
                  <a:lnTo>
                    <a:pt x="241459"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113" name="Freeform: Shape 112">
              <a:extLst>
                <a:ext uri="{FF2B5EF4-FFF2-40B4-BE49-F238E27FC236}">
                  <a16:creationId xmlns:a16="http://schemas.microsoft.com/office/drawing/2014/main" id="{948050B5-D703-4C9E-B6A7-0FE20F5F35CB}"/>
                </a:ext>
              </a:extLst>
            </p:cNvPr>
            <p:cNvSpPr/>
            <p:nvPr/>
          </p:nvSpPr>
          <p:spPr>
            <a:xfrm>
              <a:off x="4090952" y="3268136"/>
              <a:ext cx="257175" cy="38100"/>
            </a:xfrm>
            <a:custGeom>
              <a:avLst/>
              <a:gdLst/>
              <a:ahLst/>
              <a:cxnLst/>
              <a:rect l="0" t="0" r="0" b="0"/>
              <a:pathLst>
                <a:path w="257175" h="38100">
                  <a:moveTo>
                    <a:pt x="21431" y="21431"/>
                  </a:moveTo>
                  <a:lnTo>
                    <a:pt x="241459" y="21431"/>
                  </a:lnTo>
                </a:path>
              </a:pathLst>
            </a:custGeom>
            <a:ln w="28575" cap="rnd">
              <a:solidFill>
                <a:srgbClr val="08629C"/>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grpSp>
      <p:sp>
        <p:nvSpPr>
          <p:cNvPr id="115" name="Rectangle 114">
            <a:extLst>
              <a:ext uri="{FF2B5EF4-FFF2-40B4-BE49-F238E27FC236}">
                <a16:creationId xmlns:a16="http://schemas.microsoft.com/office/drawing/2014/main" id="{E6BFAD1C-A323-4BFC-BA08-6E2F1D6FF600}"/>
              </a:ext>
            </a:extLst>
          </p:cNvPr>
          <p:cNvSpPr/>
          <p:nvPr/>
        </p:nvSpPr>
        <p:spPr bwMode="auto">
          <a:xfrm>
            <a:off x="0" y="488"/>
            <a:ext cx="2091656" cy="685702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16" name="Straight Connector 115">
            <a:extLst>
              <a:ext uri="{FF2B5EF4-FFF2-40B4-BE49-F238E27FC236}">
                <a16:creationId xmlns:a16="http://schemas.microsoft.com/office/drawing/2014/main" id="{9E6A1279-3A6B-4E63-ADFD-CC701C4401DA}"/>
              </a:ext>
            </a:extLst>
          </p:cNvPr>
          <p:cNvCxnSpPr/>
          <p:nvPr/>
        </p:nvCxnSpPr>
        <p:spPr>
          <a:xfrm>
            <a:off x="2091659" y="488"/>
            <a:ext cx="0" cy="6857027"/>
          </a:xfrm>
          <a:prstGeom prst="line">
            <a:avLst/>
          </a:prstGeom>
          <a:ln w="190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7" name="Rectangle: Rounded Corners 116">
            <a:extLst>
              <a:ext uri="{FF2B5EF4-FFF2-40B4-BE49-F238E27FC236}">
                <a16:creationId xmlns:a16="http://schemas.microsoft.com/office/drawing/2014/main" id="{76666A96-C6E8-4E0E-B64B-F715EA23C010}"/>
              </a:ext>
            </a:extLst>
          </p:cNvPr>
          <p:cNvSpPr/>
          <p:nvPr/>
        </p:nvSpPr>
        <p:spPr bwMode="auto">
          <a:xfrm>
            <a:off x="379808" y="375302"/>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Container Service (AKS)</a:t>
            </a:r>
          </a:p>
        </p:txBody>
      </p:sp>
      <p:sp>
        <p:nvSpPr>
          <p:cNvPr id="118" name="Rectangle: Rounded Corners 117">
            <a:extLst>
              <a:ext uri="{FF2B5EF4-FFF2-40B4-BE49-F238E27FC236}">
                <a16:creationId xmlns:a16="http://schemas.microsoft.com/office/drawing/2014/main" id="{FB4F256E-C7A6-40BD-BE66-9A4E60BA25FE}"/>
              </a:ext>
            </a:extLst>
          </p:cNvPr>
          <p:cNvSpPr/>
          <p:nvPr/>
        </p:nvSpPr>
        <p:spPr bwMode="auto">
          <a:xfrm>
            <a:off x="379808" y="1637448"/>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Container Instances (ACI)</a:t>
            </a:r>
          </a:p>
        </p:txBody>
      </p:sp>
      <p:sp>
        <p:nvSpPr>
          <p:cNvPr id="119" name="Rectangle: Rounded Corners 118">
            <a:extLst>
              <a:ext uri="{FF2B5EF4-FFF2-40B4-BE49-F238E27FC236}">
                <a16:creationId xmlns:a16="http://schemas.microsoft.com/office/drawing/2014/main" id="{D8095889-3F91-419F-ACB9-AB5813EA8987}"/>
              </a:ext>
            </a:extLst>
          </p:cNvPr>
          <p:cNvSpPr/>
          <p:nvPr/>
        </p:nvSpPr>
        <p:spPr bwMode="auto">
          <a:xfrm>
            <a:off x="379808" y="2899595"/>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Container Registry</a:t>
            </a:r>
          </a:p>
        </p:txBody>
      </p:sp>
      <p:sp>
        <p:nvSpPr>
          <p:cNvPr id="120" name="Rectangle: Rounded Corners 119">
            <a:extLst>
              <a:ext uri="{FF2B5EF4-FFF2-40B4-BE49-F238E27FC236}">
                <a16:creationId xmlns:a16="http://schemas.microsoft.com/office/drawing/2014/main" id="{9732F18B-2D2C-4885-8FF0-C330303CD032}"/>
              </a:ext>
            </a:extLst>
          </p:cNvPr>
          <p:cNvSpPr/>
          <p:nvPr/>
        </p:nvSpPr>
        <p:spPr bwMode="auto">
          <a:xfrm>
            <a:off x="307634" y="4161740"/>
            <a:ext cx="1476391"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Open Service </a:t>
            </a:r>
            <a:b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b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Broker API (OSBA)</a:t>
            </a:r>
          </a:p>
        </p:txBody>
      </p:sp>
      <p:sp>
        <p:nvSpPr>
          <p:cNvPr id="121" name="Rectangle: Rounded Corners 120">
            <a:extLst>
              <a:ext uri="{FF2B5EF4-FFF2-40B4-BE49-F238E27FC236}">
                <a16:creationId xmlns:a16="http://schemas.microsoft.com/office/drawing/2014/main" id="{167986C0-BEFE-4603-8F31-EBAB4D1B6FEC}"/>
              </a:ext>
            </a:extLst>
          </p:cNvPr>
          <p:cNvSpPr/>
          <p:nvPr/>
        </p:nvSpPr>
        <p:spPr bwMode="auto">
          <a:xfrm>
            <a:off x="379808" y="5423888"/>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Release </a:t>
            </a:r>
            <a:b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br>
            <a: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Automation Tools</a:t>
            </a:r>
          </a:p>
        </p:txBody>
      </p:sp>
      <p:grpSp>
        <p:nvGrpSpPr>
          <p:cNvPr id="122" name="Group 121">
            <a:extLst>
              <a:ext uri="{FF2B5EF4-FFF2-40B4-BE49-F238E27FC236}">
                <a16:creationId xmlns:a16="http://schemas.microsoft.com/office/drawing/2014/main" id="{6D5DB6B7-4B17-481C-81ED-A4EA6B50F2C5}"/>
              </a:ext>
            </a:extLst>
          </p:cNvPr>
          <p:cNvGrpSpPr/>
          <p:nvPr/>
        </p:nvGrpSpPr>
        <p:grpSpPr>
          <a:xfrm>
            <a:off x="771840" y="376709"/>
            <a:ext cx="547979" cy="528905"/>
            <a:chOff x="2368476" y="589018"/>
            <a:chExt cx="1012508" cy="977265"/>
          </a:xfrm>
        </p:grpSpPr>
        <p:sp>
          <p:nvSpPr>
            <p:cNvPr id="123" name="Freeform: Shape 122">
              <a:extLst>
                <a:ext uri="{FF2B5EF4-FFF2-40B4-BE49-F238E27FC236}">
                  <a16:creationId xmlns:a16="http://schemas.microsoft.com/office/drawing/2014/main" id="{80A89142-7FA6-44FE-A318-5AE8ECBCE5A4}"/>
                </a:ext>
              </a:extLst>
            </p:cNvPr>
            <p:cNvSpPr/>
            <p:nvPr/>
          </p:nvSpPr>
          <p:spPr>
            <a:xfrm>
              <a:off x="2907591"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2E6FED39-A1CB-481F-85D3-56CFE1653B35}"/>
                </a:ext>
              </a:extLst>
            </p:cNvPr>
            <p:cNvSpPr/>
            <p:nvPr/>
          </p:nvSpPr>
          <p:spPr>
            <a:xfrm>
              <a:off x="2907591"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5" name="Freeform: Shape 124">
              <a:extLst>
                <a:ext uri="{FF2B5EF4-FFF2-40B4-BE49-F238E27FC236}">
                  <a16:creationId xmlns:a16="http://schemas.microsoft.com/office/drawing/2014/main" id="{75D93EAB-9008-4BDA-8F92-26550A5C8A8E}"/>
                </a:ext>
              </a:extLst>
            </p:cNvPr>
            <p:cNvSpPr/>
            <p:nvPr/>
          </p:nvSpPr>
          <p:spPr>
            <a:xfrm>
              <a:off x="3041894"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6" name="Freeform: Shape 125">
              <a:extLst>
                <a:ext uri="{FF2B5EF4-FFF2-40B4-BE49-F238E27FC236}">
                  <a16:creationId xmlns:a16="http://schemas.microsoft.com/office/drawing/2014/main" id="{FBBBA0D3-58DB-4119-91EF-3A3D4872A667}"/>
                </a:ext>
              </a:extLst>
            </p:cNvPr>
            <p:cNvSpPr/>
            <p:nvPr/>
          </p:nvSpPr>
          <p:spPr>
            <a:xfrm>
              <a:off x="2554214"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7" name="Freeform: Shape 126">
              <a:extLst>
                <a:ext uri="{FF2B5EF4-FFF2-40B4-BE49-F238E27FC236}">
                  <a16:creationId xmlns:a16="http://schemas.microsoft.com/office/drawing/2014/main" id="{A991A0F2-C134-4DBD-90A1-FFACD0284971}"/>
                </a:ext>
              </a:extLst>
            </p:cNvPr>
            <p:cNvSpPr/>
            <p:nvPr/>
          </p:nvSpPr>
          <p:spPr>
            <a:xfrm>
              <a:off x="2554214"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8" name="Freeform: Shape 127">
              <a:extLst>
                <a:ext uri="{FF2B5EF4-FFF2-40B4-BE49-F238E27FC236}">
                  <a16:creationId xmlns:a16="http://schemas.microsoft.com/office/drawing/2014/main" id="{A68A74EF-5058-4F14-B855-08E00B52FEC2}"/>
                </a:ext>
              </a:extLst>
            </p:cNvPr>
            <p:cNvSpPr/>
            <p:nvPr/>
          </p:nvSpPr>
          <p:spPr>
            <a:xfrm>
              <a:off x="2688516"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9" name="Freeform: Shape 128">
              <a:extLst>
                <a:ext uri="{FF2B5EF4-FFF2-40B4-BE49-F238E27FC236}">
                  <a16:creationId xmlns:a16="http://schemas.microsoft.com/office/drawing/2014/main" id="{BAF1AE8F-C09F-4074-805B-CDF71E98F58A}"/>
                </a:ext>
              </a:extLst>
            </p:cNvPr>
            <p:cNvSpPr/>
            <p:nvPr/>
          </p:nvSpPr>
          <p:spPr>
            <a:xfrm>
              <a:off x="3075231" y="910011"/>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0" name="Freeform: Shape 129">
              <a:extLst>
                <a:ext uri="{FF2B5EF4-FFF2-40B4-BE49-F238E27FC236}">
                  <a16:creationId xmlns:a16="http://schemas.microsoft.com/office/drawing/2014/main" id="{B4D3ABA6-CAFD-4367-BD1E-4C6D3A1B27F0}"/>
                </a:ext>
              </a:extLst>
            </p:cNvPr>
            <p:cNvSpPr/>
            <p:nvPr/>
          </p:nvSpPr>
          <p:spPr>
            <a:xfrm>
              <a:off x="3075231"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1" name="Freeform: Shape 130">
              <a:extLst>
                <a:ext uri="{FF2B5EF4-FFF2-40B4-BE49-F238E27FC236}">
                  <a16:creationId xmlns:a16="http://schemas.microsoft.com/office/drawing/2014/main" id="{0B52F047-2861-421C-82EA-C58CFFDD2678}"/>
                </a:ext>
              </a:extLst>
            </p:cNvPr>
            <p:cNvSpPr/>
            <p:nvPr/>
          </p:nvSpPr>
          <p:spPr>
            <a:xfrm>
              <a:off x="3209534" y="984306"/>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2" name="Freeform: Shape 131">
              <a:extLst>
                <a:ext uri="{FF2B5EF4-FFF2-40B4-BE49-F238E27FC236}">
                  <a16:creationId xmlns:a16="http://schemas.microsoft.com/office/drawing/2014/main" id="{ADF5BD81-6E54-44EE-B9B3-CF9FEA35380D}"/>
                </a:ext>
              </a:extLst>
            </p:cNvPr>
            <p:cNvSpPr/>
            <p:nvPr/>
          </p:nvSpPr>
          <p:spPr>
            <a:xfrm>
              <a:off x="2368476" y="90524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3" name="Freeform: Shape 132">
              <a:extLst>
                <a:ext uri="{FF2B5EF4-FFF2-40B4-BE49-F238E27FC236}">
                  <a16:creationId xmlns:a16="http://schemas.microsoft.com/office/drawing/2014/main" id="{A8407A9C-F4DD-42FE-B1B5-358E711B433C}"/>
                </a:ext>
              </a:extLst>
            </p:cNvPr>
            <p:cNvSpPr/>
            <p:nvPr/>
          </p:nvSpPr>
          <p:spPr>
            <a:xfrm>
              <a:off x="2368476" y="979543"/>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4" name="Freeform: Shape 133">
              <a:extLst>
                <a:ext uri="{FF2B5EF4-FFF2-40B4-BE49-F238E27FC236}">
                  <a16:creationId xmlns:a16="http://schemas.microsoft.com/office/drawing/2014/main" id="{5F1152F1-E4A9-40B7-818D-0026E176E513}"/>
                </a:ext>
              </a:extLst>
            </p:cNvPr>
            <p:cNvSpPr/>
            <p:nvPr/>
          </p:nvSpPr>
          <p:spPr>
            <a:xfrm>
              <a:off x="2502779" y="979543"/>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5" name="Freeform: Shape 134">
              <a:extLst>
                <a:ext uri="{FF2B5EF4-FFF2-40B4-BE49-F238E27FC236}">
                  <a16:creationId xmlns:a16="http://schemas.microsoft.com/office/drawing/2014/main" id="{961F211E-9ED2-4C61-8688-BC9A27BE0ED3}"/>
                </a:ext>
              </a:extLst>
            </p:cNvPr>
            <p:cNvSpPr/>
            <p:nvPr/>
          </p:nvSpPr>
          <p:spPr>
            <a:xfrm>
              <a:off x="254183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6" name="Freeform: Shape 135">
              <a:extLst>
                <a:ext uri="{FF2B5EF4-FFF2-40B4-BE49-F238E27FC236}">
                  <a16:creationId xmlns:a16="http://schemas.microsoft.com/office/drawing/2014/main" id="{BEE93988-7532-4B54-B233-BC4D320125D2}"/>
                </a:ext>
              </a:extLst>
            </p:cNvPr>
            <p:cNvSpPr/>
            <p:nvPr/>
          </p:nvSpPr>
          <p:spPr>
            <a:xfrm>
              <a:off x="254183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7" name="Freeform: Shape 136">
              <a:extLst>
                <a:ext uri="{FF2B5EF4-FFF2-40B4-BE49-F238E27FC236}">
                  <a16:creationId xmlns:a16="http://schemas.microsoft.com/office/drawing/2014/main" id="{F7A2D25C-0A72-41BB-A00C-5C05CFF83C4F}"/>
                </a:ext>
              </a:extLst>
            </p:cNvPr>
            <p:cNvSpPr/>
            <p:nvPr/>
          </p:nvSpPr>
          <p:spPr>
            <a:xfrm>
              <a:off x="267613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8" name="Freeform: Shape 137">
              <a:extLst>
                <a:ext uri="{FF2B5EF4-FFF2-40B4-BE49-F238E27FC236}">
                  <a16:creationId xmlns:a16="http://schemas.microsoft.com/office/drawing/2014/main" id="{F82189D1-FE7F-4C1D-907C-7E1733E1137F}"/>
                </a:ext>
              </a:extLst>
            </p:cNvPr>
            <p:cNvSpPr/>
            <p:nvPr/>
          </p:nvSpPr>
          <p:spPr>
            <a:xfrm>
              <a:off x="290759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9" name="Freeform: Shape 138">
              <a:extLst>
                <a:ext uri="{FF2B5EF4-FFF2-40B4-BE49-F238E27FC236}">
                  <a16:creationId xmlns:a16="http://schemas.microsoft.com/office/drawing/2014/main" id="{BBD62769-8AF5-4E6D-B059-6DAA0921AE4E}"/>
                </a:ext>
              </a:extLst>
            </p:cNvPr>
            <p:cNvSpPr/>
            <p:nvPr/>
          </p:nvSpPr>
          <p:spPr>
            <a:xfrm>
              <a:off x="290759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0" name="Freeform: Shape 139">
              <a:extLst>
                <a:ext uri="{FF2B5EF4-FFF2-40B4-BE49-F238E27FC236}">
                  <a16:creationId xmlns:a16="http://schemas.microsoft.com/office/drawing/2014/main" id="{74256B7A-454B-4AE7-9313-71EB52D83ECB}"/>
                </a:ext>
              </a:extLst>
            </p:cNvPr>
            <p:cNvSpPr/>
            <p:nvPr/>
          </p:nvSpPr>
          <p:spPr>
            <a:xfrm>
              <a:off x="304189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1" name="Freeform: Shape 140">
              <a:extLst>
                <a:ext uri="{FF2B5EF4-FFF2-40B4-BE49-F238E27FC236}">
                  <a16:creationId xmlns:a16="http://schemas.microsoft.com/office/drawing/2014/main" id="{4190A7C8-0C51-47E0-8831-BF49E7A49A1B}"/>
                </a:ext>
              </a:extLst>
            </p:cNvPr>
            <p:cNvSpPr/>
            <p:nvPr/>
          </p:nvSpPr>
          <p:spPr>
            <a:xfrm>
              <a:off x="2721854" y="910011"/>
              <a:ext cx="304800" cy="190500"/>
            </a:xfrm>
            <a:custGeom>
              <a:avLst/>
              <a:gdLst/>
              <a:ahLst/>
              <a:cxnLst/>
              <a:rect l="0" t="0" r="0" b="0"/>
              <a:pathLst>
                <a:path w="304800" h="190500">
                  <a:moveTo>
                    <a:pt x="21431" y="95726"/>
                  </a:moveTo>
                  <a:lnTo>
                    <a:pt x="155734" y="170021"/>
                  </a:lnTo>
                  <a:lnTo>
                    <a:pt x="290989"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2" name="Freeform: Shape 141">
              <a:extLst>
                <a:ext uri="{FF2B5EF4-FFF2-40B4-BE49-F238E27FC236}">
                  <a16:creationId xmlns:a16="http://schemas.microsoft.com/office/drawing/2014/main" id="{F65CDDFE-4922-4966-938F-125809CB52BA}"/>
                </a:ext>
              </a:extLst>
            </p:cNvPr>
            <p:cNvSpPr/>
            <p:nvPr/>
          </p:nvSpPr>
          <p:spPr>
            <a:xfrm>
              <a:off x="2721854"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3" name="Freeform: Shape 142">
              <a:extLst>
                <a:ext uri="{FF2B5EF4-FFF2-40B4-BE49-F238E27FC236}">
                  <a16:creationId xmlns:a16="http://schemas.microsoft.com/office/drawing/2014/main" id="{C79C1C28-021E-4D7A-A409-E3068B6A6978}"/>
                </a:ext>
              </a:extLst>
            </p:cNvPr>
            <p:cNvSpPr/>
            <p:nvPr/>
          </p:nvSpPr>
          <p:spPr>
            <a:xfrm>
              <a:off x="2856156" y="984306"/>
              <a:ext cx="171450" cy="257175"/>
            </a:xfrm>
            <a:custGeom>
              <a:avLst/>
              <a:gdLst/>
              <a:ahLst/>
              <a:cxnLst/>
              <a:rect l="0" t="0" r="0" b="0"/>
              <a:pathLst>
                <a:path w="171450" h="257175">
                  <a:moveTo>
                    <a:pt x="156686" y="21431"/>
                  </a:moveTo>
                  <a:lnTo>
                    <a:pt x="156686"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44" name="Group 143">
            <a:extLst>
              <a:ext uri="{FF2B5EF4-FFF2-40B4-BE49-F238E27FC236}">
                <a16:creationId xmlns:a16="http://schemas.microsoft.com/office/drawing/2014/main" id="{D1C11F1F-A2FB-45CB-ACB6-803B37531A7A}"/>
              </a:ext>
            </a:extLst>
          </p:cNvPr>
          <p:cNvGrpSpPr/>
          <p:nvPr/>
        </p:nvGrpSpPr>
        <p:grpSpPr>
          <a:xfrm>
            <a:off x="718981" y="1649454"/>
            <a:ext cx="573163" cy="508369"/>
            <a:chOff x="2878931" y="2940843"/>
            <a:chExt cx="1095375" cy="971550"/>
          </a:xfrm>
        </p:grpSpPr>
        <p:sp>
          <p:nvSpPr>
            <p:cNvPr id="145" name="Freeform: Shape 144">
              <a:extLst>
                <a:ext uri="{FF2B5EF4-FFF2-40B4-BE49-F238E27FC236}">
                  <a16:creationId xmlns:a16="http://schemas.microsoft.com/office/drawing/2014/main" id="{3DB048CC-67B9-43EA-BBA6-C4F73C638828}"/>
                </a:ext>
              </a:extLst>
            </p:cNvPr>
            <p:cNvSpPr/>
            <p:nvPr/>
          </p:nvSpPr>
          <p:spPr>
            <a:xfrm>
              <a:off x="2878931" y="2940843"/>
              <a:ext cx="1095375" cy="695325"/>
            </a:xfrm>
            <a:custGeom>
              <a:avLst/>
              <a:gdLst/>
              <a:ahLst/>
              <a:cxnLst/>
              <a:rect l="0" t="0" r="0" b="0"/>
              <a:pathLst>
                <a:path w="1095375" h="695325">
                  <a:moveTo>
                    <a:pt x="711041" y="21431"/>
                  </a:move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860584" y="676751"/>
                    <a:pt x="860584" y="676751"/>
                    <a:pt x="860584" y="676751"/>
                  </a:cubicBezTo>
                  <a:cubicBezTo>
                    <a:pt x="919639" y="676751"/>
                    <a:pt x="972979" y="653891"/>
                    <a:pt x="1013936" y="611981"/>
                  </a:cubicBezTo>
                  <a:cubicBezTo>
                    <a:pt x="1052989" y="571024"/>
                    <a:pt x="1074896" y="51768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19626" y="44291"/>
                    <a:pt x="766286" y="21431"/>
                    <a:pt x="711041" y="21431"/>
                  </a:cubicBezTo>
                  <a:lnTo>
                    <a:pt x="711041"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6" name="Freeform: Shape 145">
              <a:extLst>
                <a:ext uri="{FF2B5EF4-FFF2-40B4-BE49-F238E27FC236}">
                  <a16:creationId xmlns:a16="http://schemas.microsoft.com/office/drawing/2014/main" id="{93476EB1-F77A-480C-9BB9-4D1C6C20EF09}"/>
                </a:ext>
              </a:extLst>
            </p:cNvPr>
            <p:cNvSpPr/>
            <p:nvPr/>
          </p:nvSpPr>
          <p:spPr>
            <a:xfrm>
              <a:off x="3333274" y="3101816"/>
              <a:ext cx="257175" cy="142875"/>
            </a:xfrm>
            <a:custGeom>
              <a:avLst/>
              <a:gdLst/>
              <a:ahLst/>
              <a:cxnLst/>
              <a:rect l="0" t="0" r="0" b="0"/>
              <a:pathLst>
                <a:path w="257175" h="142875">
                  <a:moveTo>
                    <a:pt x="237649" y="129064"/>
                  </a:moveTo>
                  <a:lnTo>
                    <a:pt x="130016" y="21431"/>
                  </a:lnTo>
                  <a:lnTo>
                    <a:pt x="21431" y="130016"/>
                  </a:ln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7" name="Freeform: Shape 146">
              <a:extLst>
                <a:ext uri="{FF2B5EF4-FFF2-40B4-BE49-F238E27FC236}">
                  <a16:creationId xmlns:a16="http://schemas.microsoft.com/office/drawing/2014/main" id="{0C4FDB16-4EB0-45F1-B2AE-030443EB9768}"/>
                </a:ext>
              </a:extLst>
            </p:cNvPr>
            <p:cNvSpPr/>
            <p:nvPr/>
          </p:nvSpPr>
          <p:spPr>
            <a:xfrm>
              <a:off x="3441859" y="3101816"/>
              <a:ext cx="38100" cy="371475"/>
            </a:xfrm>
            <a:custGeom>
              <a:avLst/>
              <a:gdLst/>
              <a:ahLst/>
              <a:cxnLst/>
              <a:rect l="0" t="0" r="0" b="0"/>
              <a:pathLst>
                <a:path w="38100" h="371475">
                  <a:moveTo>
                    <a:pt x="21431" y="21431"/>
                  </a:moveTo>
                  <a:lnTo>
                    <a:pt x="21431" y="354806"/>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8" name="Freeform: Shape 147">
              <a:extLst>
                <a:ext uri="{FF2B5EF4-FFF2-40B4-BE49-F238E27FC236}">
                  <a16:creationId xmlns:a16="http://schemas.microsoft.com/office/drawing/2014/main" id="{FE33A4BA-663E-4CD7-8706-21F522041DB8}"/>
                </a:ext>
              </a:extLst>
            </p:cNvPr>
            <p:cNvSpPr/>
            <p:nvPr/>
          </p:nvSpPr>
          <p:spPr>
            <a:xfrm>
              <a:off x="3192304" y="3378993"/>
              <a:ext cx="533400" cy="533400"/>
            </a:xfrm>
            <a:custGeom>
              <a:avLst/>
              <a:gdLst/>
              <a:ahLst/>
              <a:cxnLst/>
              <a:rect l="0" t="0" r="0" b="0"/>
              <a:pathLst>
                <a:path w="533400" h="533400">
                  <a:moveTo>
                    <a:pt x="21431" y="21431"/>
                  </a:moveTo>
                  <a:lnTo>
                    <a:pt x="519589" y="21431"/>
                  </a:lnTo>
                  <a:lnTo>
                    <a:pt x="519589" y="519589"/>
                  </a:lnTo>
                  <a:lnTo>
                    <a:pt x="21431" y="519589"/>
                  </a:lnTo>
                  <a:close/>
                </a:path>
              </a:pathLst>
            </a:custGeom>
            <a:solidFill>
              <a:srgbClr val="F2F2F2"/>
            </a:solid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9" name="Freeform: Shape 148">
              <a:extLst>
                <a:ext uri="{FF2B5EF4-FFF2-40B4-BE49-F238E27FC236}">
                  <a16:creationId xmlns:a16="http://schemas.microsoft.com/office/drawing/2014/main" id="{1389D8E6-F9C6-4935-A218-36F003F59C0C}"/>
                </a:ext>
              </a:extLst>
            </p:cNvPr>
            <p:cNvSpPr/>
            <p:nvPr/>
          </p:nvSpPr>
          <p:spPr>
            <a:xfrm>
              <a:off x="3441859"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0" name="Freeform: Shape 149">
              <a:extLst>
                <a:ext uri="{FF2B5EF4-FFF2-40B4-BE49-F238E27FC236}">
                  <a16:creationId xmlns:a16="http://schemas.microsoft.com/office/drawing/2014/main" id="{2DB062AE-4E7F-4C97-ADCC-94F249EBE609}"/>
                </a:ext>
              </a:extLst>
            </p:cNvPr>
            <p:cNvSpPr/>
            <p:nvPr/>
          </p:nvSpPr>
          <p:spPr>
            <a:xfrm>
              <a:off x="3562826"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1" name="Freeform: Shape 150">
              <a:extLst>
                <a:ext uri="{FF2B5EF4-FFF2-40B4-BE49-F238E27FC236}">
                  <a16:creationId xmlns:a16="http://schemas.microsoft.com/office/drawing/2014/main" id="{154132BE-97DC-4456-BF7A-5F31D453CD22}"/>
                </a:ext>
              </a:extLst>
            </p:cNvPr>
            <p:cNvSpPr/>
            <p:nvPr/>
          </p:nvSpPr>
          <p:spPr>
            <a:xfrm>
              <a:off x="3305651"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52" name="Group 151">
            <a:extLst>
              <a:ext uri="{FF2B5EF4-FFF2-40B4-BE49-F238E27FC236}">
                <a16:creationId xmlns:a16="http://schemas.microsoft.com/office/drawing/2014/main" id="{265315C8-F8F2-40A3-8C8E-B4CB116DCB4D}"/>
              </a:ext>
            </a:extLst>
          </p:cNvPr>
          <p:cNvGrpSpPr/>
          <p:nvPr/>
        </p:nvGrpSpPr>
        <p:grpSpPr>
          <a:xfrm>
            <a:off x="750744" y="5449178"/>
            <a:ext cx="610269" cy="540751"/>
            <a:chOff x="4360069" y="2943701"/>
            <a:chExt cx="1095375" cy="970597"/>
          </a:xfrm>
        </p:grpSpPr>
        <p:sp>
          <p:nvSpPr>
            <p:cNvPr id="153" name="Freeform: Shape 152">
              <a:extLst>
                <a:ext uri="{FF2B5EF4-FFF2-40B4-BE49-F238E27FC236}">
                  <a16:creationId xmlns:a16="http://schemas.microsoft.com/office/drawing/2014/main" id="{E1DD418A-8720-4F02-93D4-AB5CD39DEE30}"/>
                </a:ext>
              </a:extLst>
            </p:cNvPr>
            <p:cNvSpPr/>
            <p:nvPr/>
          </p:nvSpPr>
          <p:spPr>
            <a:xfrm>
              <a:off x="4360069" y="2943701"/>
              <a:ext cx="1095375" cy="695325"/>
            </a:xfrm>
            <a:custGeom>
              <a:avLst/>
              <a:gdLst/>
              <a:ahLst/>
              <a:cxnLst/>
              <a:rect l="0" t="0" r="0" b="0"/>
              <a:pathLst>
                <a:path w="1095375" h="695325">
                  <a:moveTo>
                    <a:pt x="711041" y="21431"/>
                  </a:move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860584" y="676751"/>
                    <a:pt x="860584" y="676751"/>
                    <a:pt x="860584" y="676751"/>
                  </a:cubicBezTo>
                  <a:cubicBezTo>
                    <a:pt x="919639" y="676751"/>
                    <a:pt x="972979" y="653891"/>
                    <a:pt x="1013936" y="611981"/>
                  </a:cubicBezTo>
                  <a:cubicBezTo>
                    <a:pt x="1052989" y="571024"/>
                    <a:pt x="1074896" y="51768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20579" y="44291"/>
                    <a:pt x="766286" y="21431"/>
                    <a:pt x="711041" y="21431"/>
                  </a:cubicBezTo>
                  <a:lnTo>
                    <a:pt x="711041"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4" name="Freeform: Shape 153">
              <a:extLst>
                <a:ext uri="{FF2B5EF4-FFF2-40B4-BE49-F238E27FC236}">
                  <a16:creationId xmlns:a16="http://schemas.microsoft.com/office/drawing/2014/main" id="{CE17AD33-8EE2-4680-A65A-7FE56EDC69D0}"/>
                </a:ext>
              </a:extLst>
            </p:cNvPr>
            <p:cNvSpPr/>
            <p:nvPr/>
          </p:nvSpPr>
          <p:spPr>
            <a:xfrm>
              <a:off x="4815364" y="3104673"/>
              <a:ext cx="257175" cy="142875"/>
            </a:xfrm>
            <a:custGeom>
              <a:avLst/>
              <a:gdLst/>
              <a:ahLst/>
              <a:cxnLst/>
              <a:rect l="0" t="0" r="0" b="0"/>
              <a:pathLst>
                <a:path w="257175" h="142875">
                  <a:moveTo>
                    <a:pt x="236696" y="129064"/>
                  </a:moveTo>
                  <a:lnTo>
                    <a:pt x="129064" y="21431"/>
                  </a:lnTo>
                  <a:lnTo>
                    <a:pt x="21431" y="130016"/>
                  </a:ln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5" name="Freeform: Shape 154">
              <a:extLst>
                <a:ext uri="{FF2B5EF4-FFF2-40B4-BE49-F238E27FC236}">
                  <a16:creationId xmlns:a16="http://schemas.microsoft.com/office/drawing/2014/main" id="{30F00441-5054-4D38-8054-52A4C27781AD}"/>
                </a:ext>
              </a:extLst>
            </p:cNvPr>
            <p:cNvSpPr/>
            <p:nvPr/>
          </p:nvSpPr>
          <p:spPr>
            <a:xfrm>
              <a:off x="4922996" y="3104673"/>
              <a:ext cx="38100" cy="371475"/>
            </a:xfrm>
            <a:custGeom>
              <a:avLst/>
              <a:gdLst/>
              <a:ahLst/>
              <a:cxnLst/>
              <a:rect l="0" t="0" r="0" b="0"/>
              <a:pathLst>
                <a:path w="38100" h="371475">
                  <a:moveTo>
                    <a:pt x="21431" y="21431"/>
                  </a:moveTo>
                  <a:lnTo>
                    <a:pt x="21431" y="354806"/>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6" name="Freeform: Shape 155">
              <a:extLst>
                <a:ext uri="{FF2B5EF4-FFF2-40B4-BE49-F238E27FC236}">
                  <a16:creationId xmlns:a16="http://schemas.microsoft.com/office/drawing/2014/main" id="{2D5DBAED-A3E7-4E6E-BBFA-515C592B3E77}"/>
                </a:ext>
              </a:extLst>
            </p:cNvPr>
            <p:cNvSpPr/>
            <p:nvPr/>
          </p:nvSpPr>
          <p:spPr>
            <a:xfrm>
              <a:off x="4813459" y="3495198"/>
              <a:ext cx="257175" cy="257175"/>
            </a:xfrm>
            <a:custGeom>
              <a:avLst/>
              <a:gdLst/>
              <a:ahLst/>
              <a:cxnLst/>
              <a:rect l="0" t="0" r="0" b="0"/>
              <a:pathLst>
                <a:path w="257175" h="257175">
                  <a:moveTo>
                    <a:pt x="240506" y="130969"/>
                  </a:moveTo>
                  <a:cubicBezTo>
                    <a:pt x="240506" y="191465"/>
                    <a:pt x="191465" y="240506"/>
                    <a:pt x="130969" y="240506"/>
                  </a:cubicBezTo>
                  <a:cubicBezTo>
                    <a:pt x="70473" y="240506"/>
                    <a:pt x="21431" y="191465"/>
                    <a:pt x="21431" y="130969"/>
                  </a:cubicBezTo>
                  <a:cubicBezTo>
                    <a:pt x="21431" y="70473"/>
                    <a:pt x="70473" y="21431"/>
                    <a:pt x="130969" y="21431"/>
                  </a:cubicBezTo>
                  <a:cubicBezTo>
                    <a:pt x="191465" y="21431"/>
                    <a:pt x="240506" y="70473"/>
                    <a:pt x="240506" y="130969"/>
                  </a:cubicBezTo>
                  <a:close/>
                </a:path>
              </a:pathLst>
            </a:custGeom>
            <a:solidFill>
              <a:srgbClr val="FFFFFF"/>
            </a:solid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7" name="Freeform: Shape 156">
              <a:extLst>
                <a:ext uri="{FF2B5EF4-FFF2-40B4-BE49-F238E27FC236}">
                  <a16:creationId xmlns:a16="http://schemas.microsoft.com/office/drawing/2014/main" id="{2EDC6005-B3E8-4C5C-874B-F938A5A6451E}"/>
                </a:ext>
              </a:extLst>
            </p:cNvPr>
            <p:cNvSpPr/>
            <p:nvPr/>
          </p:nvSpPr>
          <p:spPr>
            <a:xfrm>
              <a:off x="4807701" y="3513224"/>
              <a:ext cx="266700" cy="266700"/>
            </a:xfrm>
            <a:custGeom>
              <a:avLst/>
              <a:gdLst/>
              <a:ahLst/>
              <a:cxnLst/>
              <a:rect l="0" t="0" r="0" b="0"/>
              <a:pathLst>
                <a:path w="266700" h="266700">
                  <a:moveTo>
                    <a:pt x="246201" y="131809"/>
                  </a:moveTo>
                  <a:cubicBezTo>
                    <a:pt x="248942" y="192244"/>
                    <a:pt x="202172" y="243459"/>
                    <a:pt x="141736" y="246200"/>
                  </a:cubicBezTo>
                  <a:cubicBezTo>
                    <a:pt x="81301" y="248942"/>
                    <a:pt x="30086" y="202172"/>
                    <a:pt x="27345" y="141736"/>
                  </a:cubicBezTo>
                  <a:cubicBezTo>
                    <a:pt x="24603" y="81301"/>
                    <a:pt x="71374" y="30086"/>
                    <a:pt x="131809" y="27345"/>
                  </a:cubicBezTo>
                  <a:cubicBezTo>
                    <a:pt x="192244" y="24603"/>
                    <a:pt x="243459" y="71374"/>
                    <a:pt x="246201" y="131809"/>
                  </a:cubicBezTo>
                  <a:close/>
                </a:path>
              </a:pathLst>
            </a:custGeom>
            <a:solidFill>
              <a:srgbClr val="F2F2F2"/>
            </a:solid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8" name="Freeform: Shape 157">
              <a:extLst>
                <a:ext uri="{FF2B5EF4-FFF2-40B4-BE49-F238E27FC236}">
                  <a16:creationId xmlns:a16="http://schemas.microsoft.com/office/drawing/2014/main" id="{EE624BE7-D6D0-4C1D-828B-94B851431BD9}"/>
                </a:ext>
              </a:extLst>
            </p:cNvPr>
            <p:cNvSpPr/>
            <p:nvPr/>
          </p:nvSpPr>
          <p:spPr>
            <a:xfrm>
              <a:off x="4675346" y="3380898"/>
              <a:ext cx="533400" cy="533400"/>
            </a:xfrm>
            <a:custGeom>
              <a:avLst/>
              <a:gdLst/>
              <a:ahLst/>
              <a:cxnLst/>
              <a:rect l="0" t="0" r="0" b="0"/>
              <a:pathLst>
                <a:path w="533400" h="533400">
                  <a:moveTo>
                    <a:pt x="517684" y="295751"/>
                  </a:moveTo>
                  <a:lnTo>
                    <a:pt x="517684" y="241459"/>
                  </a:lnTo>
                  <a:lnTo>
                    <a:pt x="449104" y="218599"/>
                  </a:lnTo>
                  <a:cubicBezTo>
                    <a:pt x="445294" y="205264"/>
                    <a:pt x="439579" y="191929"/>
                    <a:pt x="432911" y="179546"/>
                  </a:cubicBezTo>
                  <a:lnTo>
                    <a:pt x="465296" y="111919"/>
                  </a:lnTo>
                  <a:lnTo>
                    <a:pt x="426244" y="71914"/>
                  </a:lnTo>
                  <a:lnTo>
                    <a:pt x="359569" y="106204"/>
                  </a:lnTo>
                  <a:cubicBezTo>
                    <a:pt x="348139" y="99536"/>
                    <a:pt x="335756" y="94774"/>
                    <a:pt x="322421" y="90964"/>
                  </a:cubicBezTo>
                  <a:lnTo>
                    <a:pt x="296704" y="21431"/>
                  </a:lnTo>
                  <a:lnTo>
                    <a:pt x="239554" y="21431"/>
                  </a:lnTo>
                  <a:lnTo>
                    <a:pt x="218599" y="90964"/>
                  </a:lnTo>
                  <a:cubicBezTo>
                    <a:pt x="204311" y="94774"/>
                    <a:pt x="190024" y="100489"/>
                    <a:pt x="177641" y="108109"/>
                  </a:cubicBezTo>
                  <a:lnTo>
                    <a:pt x="112871" y="75724"/>
                  </a:lnTo>
                  <a:lnTo>
                    <a:pt x="73819" y="114776"/>
                  </a:lnTo>
                  <a:lnTo>
                    <a:pt x="105251" y="182404"/>
                  </a:lnTo>
                  <a:lnTo>
                    <a:pt x="105251" y="182404"/>
                  </a:lnTo>
                  <a:cubicBezTo>
                    <a:pt x="98584" y="194786"/>
                    <a:pt x="93821" y="207169"/>
                    <a:pt x="90011" y="220504"/>
                  </a:cubicBezTo>
                  <a:lnTo>
                    <a:pt x="21431" y="243364"/>
                  </a:lnTo>
                  <a:lnTo>
                    <a:pt x="21431" y="300514"/>
                  </a:lnTo>
                  <a:lnTo>
                    <a:pt x="90964" y="322421"/>
                  </a:lnTo>
                  <a:lnTo>
                    <a:pt x="90964" y="322421"/>
                  </a:lnTo>
                  <a:cubicBezTo>
                    <a:pt x="94774" y="335756"/>
                    <a:pt x="100489" y="349091"/>
                    <a:pt x="107156" y="360521"/>
                  </a:cubicBezTo>
                  <a:lnTo>
                    <a:pt x="107156" y="360521"/>
                  </a:lnTo>
                  <a:lnTo>
                    <a:pt x="73819" y="427196"/>
                  </a:lnTo>
                  <a:lnTo>
                    <a:pt x="113824" y="467201"/>
                  </a:lnTo>
                  <a:lnTo>
                    <a:pt x="180499" y="433864"/>
                  </a:lnTo>
                  <a:cubicBezTo>
                    <a:pt x="191929" y="440531"/>
                    <a:pt x="205264" y="445294"/>
                    <a:pt x="217646" y="449104"/>
                  </a:cubicBezTo>
                  <a:lnTo>
                    <a:pt x="217646" y="449104"/>
                  </a:lnTo>
                  <a:lnTo>
                    <a:pt x="241459" y="518636"/>
                  </a:lnTo>
                  <a:lnTo>
                    <a:pt x="301466" y="518636"/>
                  </a:lnTo>
                  <a:lnTo>
                    <a:pt x="324326" y="448151"/>
                  </a:lnTo>
                  <a:cubicBezTo>
                    <a:pt x="337661" y="444341"/>
                    <a:pt x="350044" y="438626"/>
                    <a:pt x="361474" y="431959"/>
                  </a:cubicBezTo>
                  <a:lnTo>
                    <a:pt x="427196" y="463391"/>
                  </a:lnTo>
                  <a:lnTo>
                    <a:pt x="465296" y="425291"/>
                  </a:lnTo>
                  <a:lnTo>
                    <a:pt x="432911" y="359569"/>
                  </a:lnTo>
                  <a:cubicBezTo>
                    <a:pt x="439579" y="347186"/>
                    <a:pt x="445294" y="334804"/>
                    <a:pt x="449104" y="321469"/>
                  </a:cubicBezTo>
                  <a:lnTo>
                    <a:pt x="517684" y="295751"/>
                  </a:lnTo>
                  <a:close/>
                  <a:moveTo>
                    <a:pt x="159544" y="269081"/>
                  </a:moveTo>
                  <a:cubicBezTo>
                    <a:pt x="159544" y="208121"/>
                    <a:pt x="209074" y="159544"/>
                    <a:pt x="269081" y="159544"/>
                  </a:cubicBezTo>
                  <a:cubicBezTo>
                    <a:pt x="330041" y="159544"/>
                    <a:pt x="378619" y="209074"/>
                    <a:pt x="378619" y="269081"/>
                  </a:cubicBezTo>
                  <a:cubicBezTo>
                    <a:pt x="378619" y="330041"/>
                    <a:pt x="329089" y="378619"/>
                    <a:pt x="269081" y="378619"/>
                  </a:cubicBezTo>
                  <a:cubicBezTo>
                    <a:pt x="208121" y="378619"/>
                    <a:pt x="159544" y="330041"/>
                    <a:pt x="159544" y="269081"/>
                  </a:cubicBezTo>
                  <a:close/>
                </a:path>
              </a:pathLst>
            </a:custGeom>
            <a:solidFill>
              <a:srgbClr val="F2F2F2"/>
            </a:solid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59" name="Group 158">
            <a:extLst>
              <a:ext uri="{FF2B5EF4-FFF2-40B4-BE49-F238E27FC236}">
                <a16:creationId xmlns:a16="http://schemas.microsoft.com/office/drawing/2014/main" id="{C47C8CE8-EEC9-4870-89E7-70D601F8E621}"/>
              </a:ext>
            </a:extLst>
          </p:cNvPr>
          <p:cNvGrpSpPr/>
          <p:nvPr/>
        </p:nvGrpSpPr>
        <p:grpSpPr>
          <a:xfrm>
            <a:off x="689251" y="2921163"/>
            <a:ext cx="647376" cy="513072"/>
            <a:chOff x="3517678" y="3062050"/>
            <a:chExt cx="1225868" cy="971550"/>
          </a:xfrm>
        </p:grpSpPr>
        <p:sp>
          <p:nvSpPr>
            <p:cNvPr id="160" name="Freeform: Shape 159">
              <a:extLst>
                <a:ext uri="{FF2B5EF4-FFF2-40B4-BE49-F238E27FC236}">
                  <a16:creationId xmlns:a16="http://schemas.microsoft.com/office/drawing/2014/main" id="{BDBF410D-1DF3-4ADB-A8AE-2552F9C9EA28}"/>
                </a:ext>
              </a:extLst>
            </p:cNvPr>
            <p:cNvSpPr/>
            <p:nvPr/>
          </p:nvSpPr>
          <p:spPr>
            <a:xfrm>
              <a:off x="3517678" y="3062050"/>
              <a:ext cx="1095375" cy="695325"/>
            </a:xfrm>
            <a:custGeom>
              <a:avLst/>
              <a:gdLst/>
              <a:ahLst/>
              <a:cxnLst/>
              <a:rect l="0" t="0" r="0" b="0"/>
              <a:pathLst>
                <a:path w="1095375" h="695325">
                  <a:moveTo>
                    <a:pt x="1072039" y="493871"/>
                  </a:moveTo>
                  <a:cubicBezTo>
                    <a:pt x="1073944" y="483394"/>
                    <a:pt x="1074896" y="47196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20579" y="44291"/>
                    <a:pt x="767239" y="21431"/>
                    <a:pt x="711041" y="21431"/>
                  </a:cubicBezTo>
                  <a:lnTo>
                    <a:pt x="711041" y="21431"/>
                  </a:ln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371951" y="676751"/>
                    <a:pt x="505301" y="676751"/>
                    <a:pt x="589121" y="676751"/>
                  </a:cubicBez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1" name="Freeform: Shape 160">
              <a:extLst>
                <a:ext uri="{FF2B5EF4-FFF2-40B4-BE49-F238E27FC236}">
                  <a16:creationId xmlns:a16="http://schemas.microsoft.com/office/drawing/2014/main" id="{CF98CF1D-9B94-4179-A7A5-59FC58742534}"/>
                </a:ext>
              </a:extLst>
            </p:cNvPr>
            <p:cNvSpPr/>
            <p:nvPr/>
          </p:nvSpPr>
          <p:spPr>
            <a:xfrm>
              <a:off x="4086321" y="3937397"/>
              <a:ext cx="657225" cy="95250"/>
            </a:xfrm>
            <a:custGeom>
              <a:avLst/>
              <a:gdLst/>
              <a:ahLst/>
              <a:cxnLst/>
              <a:rect l="0" t="0" r="0" b="0"/>
              <a:pathLst>
                <a:path w="657225" h="95250">
                  <a:moveTo>
                    <a:pt x="21431" y="21431"/>
                  </a:moveTo>
                  <a:lnTo>
                    <a:pt x="170021" y="81439"/>
                  </a:lnTo>
                  <a:lnTo>
                    <a:pt x="640556" y="21431"/>
                  </a:ln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2" name="Freeform: Shape 161">
              <a:extLst>
                <a:ext uri="{FF2B5EF4-FFF2-40B4-BE49-F238E27FC236}">
                  <a16:creationId xmlns:a16="http://schemas.microsoft.com/office/drawing/2014/main" id="{3177A9EF-9149-4B9E-AE88-0B2497451745}"/>
                </a:ext>
              </a:extLst>
            </p:cNvPr>
            <p:cNvSpPr/>
            <p:nvPr/>
          </p:nvSpPr>
          <p:spPr>
            <a:xfrm>
              <a:off x="4086321" y="3773567"/>
              <a:ext cx="38100" cy="200025"/>
            </a:xfrm>
            <a:custGeom>
              <a:avLst/>
              <a:gdLst/>
              <a:ahLst/>
              <a:cxnLst/>
              <a:rect l="0" t="0" r="0" b="0"/>
              <a:pathLst>
                <a:path w="38100" h="200025">
                  <a:moveTo>
                    <a:pt x="21431" y="21431"/>
                  </a:moveTo>
                  <a:lnTo>
                    <a:pt x="21431" y="18526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3" name="Freeform: Shape 162">
              <a:extLst>
                <a:ext uri="{FF2B5EF4-FFF2-40B4-BE49-F238E27FC236}">
                  <a16:creationId xmlns:a16="http://schemas.microsoft.com/office/drawing/2014/main" id="{2E7679B6-7E6E-4935-A8E5-35B236EE50F6}"/>
                </a:ext>
              </a:extLst>
            </p:cNvPr>
            <p:cNvSpPr/>
            <p:nvPr/>
          </p:nvSpPr>
          <p:spPr>
            <a:xfrm>
              <a:off x="4086321" y="3553540"/>
              <a:ext cx="38100" cy="200025"/>
            </a:xfrm>
            <a:custGeom>
              <a:avLst/>
              <a:gdLst/>
              <a:ahLst/>
              <a:cxnLst/>
              <a:rect l="0" t="0" r="0" b="0"/>
              <a:pathLst>
                <a:path w="38100" h="200025">
                  <a:moveTo>
                    <a:pt x="21431" y="21431"/>
                  </a:moveTo>
                  <a:lnTo>
                    <a:pt x="21431" y="186214"/>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4" name="Freeform: Shape 163">
              <a:extLst>
                <a:ext uri="{FF2B5EF4-FFF2-40B4-BE49-F238E27FC236}">
                  <a16:creationId xmlns:a16="http://schemas.microsoft.com/office/drawing/2014/main" id="{D0A66562-063B-43C0-B97F-4D23CF5066E9}"/>
                </a:ext>
              </a:extLst>
            </p:cNvPr>
            <p:cNvSpPr/>
            <p:nvPr/>
          </p:nvSpPr>
          <p:spPr>
            <a:xfrm>
              <a:off x="4086321" y="3488770"/>
              <a:ext cx="657225" cy="104775"/>
            </a:xfrm>
            <a:custGeom>
              <a:avLst/>
              <a:gdLst/>
              <a:ahLst/>
              <a:cxnLst/>
              <a:rect l="0" t="0" r="0" b="0"/>
              <a:pathLst>
                <a:path w="657225" h="104775">
                  <a:moveTo>
                    <a:pt x="640556" y="86201"/>
                  </a:moveTo>
                  <a:lnTo>
                    <a:pt x="170974" y="21431"/>
                  </a:lnTo>
                  <a:lnTo>
                    <a:pt x="21431" y="82391"/>
                  </a:ln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5" name="Freeform: Shape 164">
              <a:extLst>
                <a:ext uri="{FF2B5EF4-FFF2-40B4-BE49-F238E27FC236}">
                  <a16:creationId xmlns:a16="http://schemas.microsoft.com/office/drawing/2014/main" id="{4CE9D77A-CEFB-4D60-878F-D1E3549612A9}"/>
                </a:ext>
              </a:extLst>
            </p:cNvPr>
            <p:cNvSpPr/>
            <p:nvPr/>
          </p:nvSpPr>
          <p:spPr>
            <a:xfrm>
              <a:off x="4235863" y="3488770"/>
              <a:ext cx="38100" cy="238125"/>
            </a:xfrm>
            <a:custGeom>
              <a:avLst/>
              <a:gdLst/>
              <a:ahLst/>
              <a:cxnLst/>
              <a:rect l="0" t="0" r="0" b="0"/>
              <a:pathLst>
                <a:path w="38100" h="238125">
                  <a:moveTo>
                    <a:pt x="21431" y="220504"/>
                  </a:moveTo>
                  <a:lnTo>
                    <a:pt x="21431" y="2143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6" name="Freeform: Shape 165">
              <a:extLst>
                <a:ext uri="{FF2B5EF4-FFF2-40B4-BE49-F238E27FC236}">
                  <a16:creationId xmlns:a16="http://schemas.microsoft.com/office/drawing/2014/main" id="{6C922611-CBAE-4C9C-877D-91B56F22A030}"/>
                </a:ext>
              </a:extLst>
            </p:cNvPr>
            <p:cNvSpPr/>
            <p:nvPr/>
          </p:nvSpPr>
          <p:spPr>
            <a:xfrm>
              <a:off x="4234911" y="3747850"/>
              <a:ext cx="38100" cy="285750"/>
            </a:xfrm>
            <a:custGeom>
              <a:avLst/>
              <a:gdLst/>
              <a:ahLst/>
              <a:cxnLst/>
              <a:rect l="0" t="0" r="0" b="0"/>
              <a:pathLst>
                <a:path w="38100" h="285750">
                  <a:moveTo>
                    <a:pt x="21431" y="270986"/>
                  </a:moveTo>
                  <a:lnTo>
                    <a:pt x="21431" y="2143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7" name="Freeform: Shape 166">
              <a:extLst>
                <a:ext uri="{FF2B5EF4-FFF2-40B4-BE49-F238E27FC236}">
                  <a16:creationId xmlns:a16="http://schemas.microsoft.com/office/drawing/2014/main" id="{DE9B1442-8104-402F-83FD-0CEB8BFB4D7F}"/>
                </a:ext>
              </a:extLst>
            </p:cNvPr>
            <p:cNvSpPr/>
            <p:nvPr/>
          </p:nvSpPr>
          <p:spPr>
            <a:xfrm>
              <a:off x="4086321" y="3747850"/>
              <a:ext cx="190500" cy="66675"/>
            </a:xfrm>
            <a:custGeom>
              <a:avLst/>
              <a:gdLst/>
              <a:ahLst/>
              <a:cxnLst/>
              <a:rect l="0" t="0" r="0" b="0"/>
              <a:pathLst>
                <a:path w="190500" h="66675">
                  <a:moveTo>
                    <a:pt x="21431" y="47149"/>
                  </a:moveTo>
                  <a:lnTo>
                    <a:pt x="170021" y="2143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8" name="Freeform: Shape 167">
              <a:extLst>
                <a:ext uri="{FF2B5EF4-FFF2-40B4-BE49-F238E27FC236}">
                  <a16:creationId xmlns:a16="http://schemas.microsoft.com/office/drawing/2014/main" id="{3812E5BA-B7E4-456D-AD12-DE97F2A04804}"/>
                </a:ext>
              </a:extLst>
            </p:cNvPr>
            <p:cNvSpPr/>
            <p:nvPr/>
          </p:nvSpPr>
          <p:spPr>
            <a:xfrm>
              <a:off x="4086321" y="3687842"/>
              <a:ext cx="190500" cy="66675"/>
            </a:xfrm>
            <a:custGeom>
              <a:avLst/>
              <a:gdLst/>
              <a:ahLst/>
              <a:cxnLst/>
              <a:rect l="0" t="0" r="0" b="0"/>
              <a:pathLst>
                <a:path w="190500" h="66675">
                  <a:moveTo>
                    <a:pt x="21431" y="51911"/>
                  </a:moveTo>
                  <a:lnTo>
                    <a:pt x="170974" y="2143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69" name="Freeform: Shape 168">
              <a:extLst>
                <a:ext uri="{FF2B5EF4-FFF2-40B4-BE49-F238E27FC236}">
                  <a16:creationId xmlns:a16="http://schemas.microsoft.com/office/drawing/2014/main" id="{72A52B35-8C66-473A-9108-20294F2C63D9}"/>
                </a:ext>
              </a:extLst>
            </p:cNvPr>
            <p:cNvSpPr/>
            <p:nvPr/>
          </p:nvSpPr>
          <p:spPr>
            <a:xfrm>
              <a:off x="4234911" y="3747850"/>
              <a:ext cx="504825" cy="57150"/>
            </a:xfrm>
            <a:custGeom>
              <a:avLst/>
              <a:gdLst/>
              <a:ahLst/>
              <a:cxnLst/>
              <a:rect l="0" t="0" r="0" b="0"/>
              <a:pathLst>
                <a:path w="504825" h="57150">
                  <a:moveTo>
                    <a:pt x="21431" y="21431"/>
                  </a:moveTo>
                  <a:lnTo>
                    <a:pt x="491966" y="42386"/>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0" name="Freeform: Shape 169">
              <a:extLst>
                <a:ext uri="{FF2B5EF4-FFF2-40B4-BE49-F238E27FC236}">
                  <a16:creationId xmlns:a16="http://schemas.microsoft.com/office/drawing/2014/main" id="{85288D34-75CB-4AA9-B27F-B68E5CA9B0E7}"/>
                </a:ext>
              </a:extLst>
            </p:cNvPr>
            <p:cNvSpPr/>
            <p:nvPr/>
          </p:nvSpPr>
          <p:spPr>
            <a:xfrm>
              <a:off x="4235863" y="3687842"/>
              <a:ext cx="504825" cy="66675"/>
            </a:xfrm>
            <a:custGeom>
              <a:avLst/>
              <a:gdLst/>
              <a:ahLst/>
              <a:cxnLst/>
              <a:rect l="0" t="0" r="0" b="0"/>
              <a:pathLst>
                <a:path w="504825" h="66675">
                  <a:moveTo>
                    <a:pt x="21431" y="21431"/>
                  </a:moveTo>
                  <a:lnTo>
                    <a:pt x="491014" y="5191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1" name="Freeform: Shape 170">
              <a:extLst>
                <a:ext uri="{FF2B5EF4-FFF2-40B4-BE49-F238E27FC236}">
                  <a16:creationId xmlns:a16="http://schemas.microsoft.com/office/drawing/2014/main" id="{AE5D3F86-717C-4B02-9283-70A68436F677}"/>
                </a:ext>
              </a:extLst>
            </p:cNvPr>
            <p:cNvSpPr/>
            <p:nvPr/>
          </p:nvSpPr>
          <p:spPr>
            <a:xfrm>
              <a:off x="4705446" y="3768805"/>
              <a:ext cx="38100" cy="209550"/>
            </a:xfrm>
            <a:custGeom>
              <a:avLst/>
              <a:gdLst/>
              <a:ahLst/>
              <a:cxnLst/>
              <a:rect l="0" t="0" r="0" b="0"/>
              <a:pathLst>
                <a:path w="38100" h="209550">
                  <a:moveTo>
                    <a:pt x="21431" y="21431"/>
                  </a:moveTo>
                  <a:lnTo>
                    <a:pt x="21431" y="190024"/>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72" name="Freeform: Shape 171">
              <a:extLst>
                <a:ext uri="{FF2B5EF4-FFF2-40B4-BE49-F238E27FC236}">
                  <a16:creationId xmlns:a16="http://schemas.microsoft.com/office/drawing/2014/main" id="{77C9C922-288E-49F8-9750-BA1363D9A9BE}"/>
                </a:ext>
              </a:extLst>
            </p:cNvPr>
            <p:cNvSpPr/>
            <p:nvPr/>
          </p:nvSpPr>
          <p:spPr>
            <a:xfrm>
              <a:off x="4705446" y="3553540"/>
              <a:ext cx="38100" cy="200025"/>
            </a:xfrm>
            <a:custGeom>
              <a:avLst/>
              <a:gdLst/>
              <a:ahLst/>
              <a:cxnLst/>
              <a:rect l="0" t="0" r="0" b="0"/>
              <a:pathLst>
                <a:path w="38100" h="200025">
                  <a:moveTo>
                    <a:pt x="21431" y="21431"/>
                  </a:moveTo>
                  <a:lnTo>
                    <a:pt x="21431" y="186214"/>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pic>
        <p:nvPicPr>
          <p:cNvPr id="173" name="Graphic 172">
            <a:extLst>
              <a:ext uri="{FF2B5EF4-FFF2-40B4-BE49-F238E27FC236}">
                <a16:creationId xmlns:a16="http://schemas.microsoft.com/office/drawing/2014/main" id="{02796858-1AEB-484A-A16C-63A2DD4A8AC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045" y="4097471"/>
            <a:ext cx="595207" cy="601216"/>
          </a:xfrm>
          <a:prstGeom prst="rect">
            <a:avLst/>
          </a:prstGeom>
        </p:spPr>
      </p:pic>
      <p:sp>
        <p:nvSpPr>
          <p:cNvPr id="174" name="Rectangle 173">
            <a:hlinkClick r:id="" action="ppaction://noaction"/>
            <a:extLst>
              <a:ext uri="{FF2B5EF4-FFF2-40B4-BE49-F238E27FC236}">
                <a16:creationId xmlns:a16="http://schemas.microsoft.com/office/drawing/2014/main" id="{F26EDA6C-D9A4-49C7-8B4E-36F909ED9CA5}"/>
              </a:ext>
            </a:extLst>
          </p:cNvPr>
          <p:cNvSpPr/>
          <p:nvPr/>
        </p:nvSpPr>
        <p:spPr bwMode="auto">
          <a:xfrm>
            <a:off x="265620" y="202741"/>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5" name="Rectangle 174">
            <a:hlinkClick r:id="rId5" action="ppaction://hlinksldjump"/>
            <a:extLst>
              <a:ext uri="{FF2B5EF4-FFF2-40B4-BE49-F238E27FC236}">
                <a16:creationId xmlns:a16="http://schemas.microsoft.com/office/drawing/2014/main" id="{E80581CD-C726-4A4E-B2A8-CE607242AC13}"/>
              </a:ext>
            </a:extLst>
          </p:cNvPr>
          <p:cNvSpPr/>
          <p:nvPr/>
        </p:nvSpPr>
        <p:spPr bwMode="auto">
          <a:xfrm>
            <a:off x="265620" y="1478903"/>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6" name="Rectangle 175">
            <a:hlinkClick r:id="rId6" action="ppaction://hlinksldjump"/>
            <a:extLst>
              <a:ext uri="{FF2B5EF4-FFF2-40B4-BE49-F238E27FC236}">
                <a16:creationId xmlns:a16="http://schemas.microsoft.com/office/drawing/2014/main" id="{39B68F38-5F12-4555-908F-213265C95782}"/>
              </a:ext>
            </a:extLst>
          </p:cNvPr>
          <p:cNvSpPr/>
          <p:nvPr/>
        </p:nvSpPr>
        <p:spPr bwMode="auto">
          <a:xfrm>
            <a:off x="265620" y="2755065"/>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7" name="Rectangle 176">
            <a:hlinkClick r:id="rId7" action="ppaction://hlinksldjump"/>
            <a:extLst>
              <a:ext uri="{FF2B5EF4-FFF2-40B4-BE49-F238E27FC236}">
                <a16:creationId xmlns:a16="http://schemas.microsoft.com/office/drawing/2014/main" id="{FB319F50-7C41-4BB3-A28A-F2D99816DA50}"/>
              </a:ext>
            </a:extLst>
          </p:cNvPr>
          <p:cNvSpPr/>
          <p:nvPr/>
        </p:nvSpPr>
        <p:spPr bwMode="auto">
          <a:xfrm>
            <a:off x="265620" y="4031225"/>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8" name="Rectangle 177">
            <a:hlinkClick r:id="" action="ppaction://noaction"/>
            <a:extLst>
              <a:ext uri="{FF2B5EF4-FFF2-40B4-BE49-F238E27FC236}">
                <a16:creationId xmlns:a16="http://schemas.microsoft.com/office/drawing/2014/main" id="{584E4D80-B16D-4ACA-9617-F6D8BA02B819}"/>
              </a:ext>
            </a:extLst>
          </p:cNvPr>
          <p:cNvSpPr/>
          <p:nvPr/>
        </p:nvSpPr>
        <p:spPr bwMode="auto">
          <a:xfrm>
            <a:off x="269561" y="5307387"/>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371833596"/>
      </p:ext>
    </p:extLst>
  </p:cSld>
  <p:clrMapOvr>
    <a:masterClrMapping/>
  </p:clrMapOvr>
  <p:transition>
    <p:fade/>
  </p:transition>
</p:sld>
</file>

<file path=ppt/slides/slide46.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C7A5D967-BF78-459C-98B7-C09276360F6F}"/>
              </a:ext>
            </a:extLst>
          </p:cNvPr>
          <p:cNvSpPr/>
          <p:nvPr/>
        </p:nvSpPr>
        <p:spPr bwMode="auto">
          <a:xfrm>
            <a:off x="7524191" y="5674226"/>
            <a:ext cx="2608784" cy="452697"/>
          </a:xfrm>
          <a:prstGeom prst="roundRect">
            <a:avLst>
              <a:gd name="adj" fmla="val 8874"/>
            </a:avLst>
          </a:prstGeom>
          <a:solidFill>
            <a:srgbClr val="E0E0E0"/>
          </a:solidFill>
          <a:ln w="19050">
            <a:solidFill>
              <a:srgbClr val="08629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8629C"/>
              </a:soli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E51932BE-1B6F-4AB1-80BF-62AD583D03C3}"/>
              </a:ext>
            </a:extLst>
          </p:cNvPr>
          <p:cNvSpPr>
            <a:spLocks noGrp="1"/>
          </p:cNvSpPr>
          <p:nvPr>
            <p:ph type="title"/>
          </p:nvPr>
        </p:nvSpPr>
        <p:spPr>
          <a:xfrm>
            <a:off x="2715236" y="454293"/>
            <a:ext cx="8853189" cy="724044"/>
          </a:xfrm>
        </p:spPr>
        <p:txBody>
          <a:bodyPr/>
          <a:lstStyle/>
          <a:p>
            <a:pPr algn="ctr"/>
            <a:r>
              <a:rPr lang="en-US" sz="4705" dirty="0">
                <a:solidFill>
                  <a:schemeClr val="accent4"/>
                </a:solidFill>
              </a:rPr>
              <a:t>Helm</a:t>
            </a:r>
          </a:p>
        </p:txBody>
      </p:sp>
      <p:sp>
        <p:nvSpPr>
          <p:cNvPr id="4" name="TextBox 3">
            <a:extLst>
              <a:ext uri="{FF2B5EF4-FFF2-40B4-BE49-F238E27FC236}">
                <a16:creationId xmlns:a16="http://schemas.microsoft.com/office/drawing/2014/main" id="{40EC4DB3-70CC-4163-8738-B44091FED9B1}"/>
              </a:ext>
            </a:extLst>
          </p:cNvPr>
          <p:cNvSpPr txBox="1"/>
          <p:nvPr/>
        </p:nvSpPr>
        <p:spPr>
          <a:xfrm>
            <a:off x="3544179" y="1133412"/>
            <a:ext cx="7259004" cy="1013830"/>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dirty="0">
                <a:ln>
                  <a:noFill/>
                </a:ln>
                <a:solidFill>
                  <a:srgbClr val="0078D4"/>
                </a:solidFill>
                <a:effectLst/>
                <a:uLnTx/>
                <a:uFillTx/>
                <a:latin typeface="Segoe UI"/>
                <a:ea typeface="+mn-ea"/>
                <a:cs typeface="Segoe UI Semibold" panose="020B0702040204020203" pitchFamily="34" charset="0"/>
              </a:rPr>
              <a:t>Helm Charts helps you define, install, and upgrade even the most complex Kubernetes application</a:t>
            </a:r>
          </a:p>
        </p:txBody>
      </p:sp>
      <p:sp>
        <p:nvSpPr>
          <p:cNvPr id="130" name="Rectangle: Rounded Corners 129">
            <a:extLst>
              <a:ext uri="{FF2B5EF4-FFF2-40B4-BE49-F238E27FC236}">
                <a16:creationId xmlns:a16="http://schemas.microsoft.com/office/drawing/2014/main" id="{B6A250E8-FD16-4C35-B185-FFBB233A3CE1}"/>
              </a:ext>
            </a:extLst>
          </p:cNvPr>
          <p:cNvSpPr/>
          <p:nvPr/>
        </p:nvSpPr>
        <p:spPr bwMode="auto">
          <a:xfrm>
            <a:off x="9250144" y="2605078"/>
            <a:ext cx="1028955" cy="396831"/>
          </a:xfrm>
          <a:prstGeom prst="roundRect">
            <a:avLst>
              <a:gd name="adj" fmla="val 14195"/>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8629C"/>
              </a:solidFill>
              <a:effectLst/>
              <a:uLnTx/>
              <a:uFillTx/>
              <a:latin typeface="Consolas" panose="020B0609020204030204" pitchFamily="49" charset="0"/>
              <a:ea typeface="Segoe UI" pitchFamily="34" charset="0"/>
              <a:cs typeface="Segoe UI" pitchFamily="34" charset="0"/>
            </a:endParaRPr>
          </a:p>
        </p:txBody>
      </p:sp>
      <p:sp>
        <p:nvSpPr>
          <p:cNvPr id="126" name="Rectangle: Rounded Corners 125">
            <a:extLst>
              <a:ext uri="{FF2B5EF4-FFF2-40B4-BE49-F238E27FC236}">
                <a16:creationId xmlns:a16="http://schemas.microsoft.com/office/drawing/2014/main" id="{5D154851-5D6D-4A0A-8287-32430997164C}"/>
              </a:ext>
            </a:extLst>
          </p:cNvPr>
          <p:cNvSpPr/>
          <p:nvPr/>
        </p:nvSpPr>
        <p:spPr bwMode="auto">
          <a:xfrm>
            <a:off x="6956123" y="2621266"/>
            <a:ext cx="1243256" cy="396831"/>
          </a:xfrm>
          <a:prstGeom prst="roundRect">
            <a:avLst>
              <a:gd name="adj" fmla="val 10430"/>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a:ln>
                  <a:noFill/>
                </a:ln>
                <a:solidFill>
                  <a:srgbClr val="08629C"/>
                </a:solidFill>
                <a:effectLst/>
                <a:uLnTx/>
                <a:uFillTx/>
                <a:latin typeface="Consolas" panose="020B0609020204030204" pitchFamily="49" charset="0"/>
                <a:ea typeface="Segoe UI" pitchFamily="34" charset="0"/>
                <a:cs typeface="Segoe UI" pitchFamily="34" charset="0"/>
              </a:rPr>
              <a:t>custom</a:t>
            </a:r>
          </a:p>
        </p:txBody>
      </p:sp>
      <p:sp>
        <p:nvSpPr>
          <p:cNvPr id="122" name="Rectangle: Rounded Corners 121">
            <a:extLst>
              <a:ext uri="{FF2B5EF4-FFF2-40B4-BE49-F238E27FC236}">
                <a16:creationId xmlns:a16="http://schemas.microsoft.com/office/drawing/2014/main" id="{A8F3DE52-7B2D-4BD3-A2C6-7CF426F488C5}"/>
              </a:ext>
            </a:extLst>
          </p:cNvPr>
          <p:cNvSpPr/>
          <p:nvPr/>
        </p:nvSpPr>
        <p:spPr bwMode="auto">
          <a:xfrm>
            <a:off x="7257301" y="2122222"/>
            <a:ext cx="1547361" cy="396831"/>
          </a:xfrm>
          <a:prstGeom prst="roundRect">
            <a:avLst>
              <a:gd name="adj" fmla="val 10430"/>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a:ln>
                  <a:noFill/>
                </a:ln>
                <a:solidFill>
                  <a:srgbClr val="08629C"/>
                </a:solidFill>
                <a:effectLst/>
                <a:uLnTx/>
                <a:uFillTx/>
                <a:latin typeface="Consolas" panose="020B0609020204030204" pitchFamily="49" charset="0"/>
                <a:ea typeface="Segoe UI" pitchFamily="34" charset="0"/>
                <a:cs typeface="Segoe UI" pitchFamily="34" charset="0"/>
              </a:rPr>
              <a:t>services</a:t>
            </a:r>
          </a:p>
        </p:txBody>
      </p:sp>
      <p:sp>
        <p:nvSpPr>
          <p:cNvPr id="6" name="Rectangle: Rounded Corners 5">
            <a:extLst>
              <a:ext uri="{FF2B5EF4-FFF2-40B4-BE49-F238E27FC236}">
                <a16:creationId xmlns:a16="http://schemas.microsoft.com/office/drawing/2014/main" id="{21716A30-47FD-4C7A-945E-D075E83DFB12}"/>
              </a:ext>
            </a:extLst>
          </p:cNvPr>
          <p:cNvSpPr/>
          <p:nvPr/>
        </p:nvSpPr>
        <p:spPr bwMode="auto">
          <a:xfrm>
            <a:off x="7524191" y="5263544"/>
            <a:ext cx="2608784" cy="293371"/>
          </a:xfrm>
          <a:prstGeom prst="roundRect">
            <a:avLst>
              <a:gd name="adj" fmla="val 8874"/>
            </a:avLst>
          </a:prstGeom>
          <a:solidFill>
            <a:schemeClr val="bg1">
              <a:lumMod val="95000"/>
            </a:schemeClr>
          </a:solidFill>
          <a:ln w="19050">
            <a:solidFill>
              <a:srgbClr val="08629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8629C"/>
              </a:solidFill>
              <a:effectLst/>
              <a:uLnTx/>
              <a:uFillTx/>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6C72A286-8335-4E04-B643-61FC3D20CDBB}"/>
              </a:ext>
            </a:extLst>
          </p:cNvPr>
          <p:cNvSpPr/>
          <p:nvPr/>
        </p:nvSpPr>
        <p:spPr bwMode="auto">
          <a:xfrm>
            <a:off x="7734323" y="5824691"/>
            <a:ext cx="118517" cy="118516"/>
          </a:xfrm>
          <a:prstGeom prst="ellipse">
            <a:avLst/>
          </a:prstGeom>
          <a:solidFill>
            <a:schemeClr val="accent1">
              <a:lumMod val="20000"/>
              <a:lumOff val="80000"/>
            </a:schemeClr>
          </a:solidFill>
          <a:ln w="19050">
            <a:solidFill>
              <a:srgbClr val="08629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8629C"/>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670124B7-5BE1-46E2-9AF8-2E514C258258}"/>
              </a:ext>
            </a:extLst>
          </p:cNvPr>
          <p:cNvSpPr/>
          <p:nvPr/>
        </p:nvSpPr>
        <p:spPr bwMode="auto">
          <a:xfrm>
            <a:off x="8026907" y="5824691"/>
            <a:ext cx="118517" cy="118516"/>
          </a:xfrm>
          <a:prstGeom prst="ellipse">
            <a:avLst/>
          </a:prstGeom>
          <a:solidFill>
            <a:schemeClr val="accent1">
              <a:lumMod val="20000"/>
              <a:lumOff val="80000"/>
            </a:schemeClr>
          </a:solidFill>
          <a:ln w="19050">
            <a:solidFill>
              <a:srgbClr val="08629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8629C"/>
              </a:solidFill>
              <a:effectLst/>
              <a:uLnTx/>
              <a:uFillTx/>
              <a:latin typeface="Segoe UI"/>
              <a:ea typeface="Segoe UI" pitchFamily="34" charset="0"/>
              <a:cs typeface="Segoe UI" pitchFamily="34" charset="0"/>
            </a:endParaRPr>
          </a:p>
        </p:txBody>
      </p:sp>
      <p:sp>
        <p:nvSpPr>
          <p:cNvPr id="11" name="Freeform 5">
            <a:extLst>
              <a:ext uri="{FF2B5EF4-FFF2-40B4-BE49-F238E27FC236}">
                <a16:creationId xmlns:a16="http://schemas.microsoft.com/office/drawing/2014/main" id="{AE210ACD-E3A5-4922-86F7-BE41F8042207}"/>
              </a:ext>
            </a:extLst>
          </p:cNvPr>
          <p:cNvSpPr>
            <a:spLocks/>
          </p:cNvSpPr>
          <p:nvPr/>
        </p:nvSpPr>
        <p:spPr bwMode="auto">
          <a:xfrm>
            <a:off x="7524192" y="4513079"/>
            <a:ext cx="790737" cy="639379"/>
          </a:xfrm>
          <a:custGeom>
            <a:avLst/>
            <a:gdLst>
              <a:gd name="T0" fmla="*/ 308 w 314"/>
              <a:gd name="T1" fmla="*/ 253 h 253"/>
              <a:gd name="T2" fmla="*/ 6 w 314"/>
              <a:gd name="T3" fmla="*/ 253 h 253"/>
              <a:gd name="T4" fmla="*/ 0 w 314"/>
              <a:gd name="T5" fmla="*/ 247 h 253"/>
              <a:gd name="T6" fmla="*/ 0 w 314"/>
              <a:gd name="T7" fmla="*/ 7 h 253"/>
              <a:gd name="T8" fmla="*/ 6 w 314"/>
              <a:gd name="T9" fmla="*/ 0 h 253"/>
              <a:gd name="T10" fmla="*/ 308 w 314"/>
              <a:gd name="T11" fmla="*/ 0 h 253"/>
              <a:gd name="T12" fmla="*/ 314 w 314"/>
              <a:gd name="T13" fmla="*/ 7 h 253"/>
              <a:gd name="T14" fmla="*/ 314 w 314"/>
              <a:gd name="T15" fmla="*/ 247 h 253"/>
              <a:gd name="T16" fmla="*/ 308 w 314"/>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53">
                <a:moveTo>
                  <a:pt x="308" y="253"/>
                </a:moveTo>
                <a:cubicBezTo>
                  <a:pt x="6" y="253"/>
                  <a:pt x="6" y="253"/>
                  <a:pt x="6" y="253"/>
                </a:cubicBezTo>
                <a:cubicBezTo>
                  <a:pt x="3" y="253"/>
                  <a:pt x="0" y="251"/>
                  <a:pt x="0" y="247"/>
                </a:cubicBezTo>
                <a:cubicBezTo>
                  <a:pt x="0" y="7"/>
                  <a:pt x="0" y="7"/>
                  <a:pt x="0" y="7"/>
                </a:cubicBezTo>
                <a:cubicBezTo>
                  <a:pt x="0" y="3"/>
                  <a:pt x="3" y="0"/>
                  <a:pt x="6" y="0"/>
                </a:cubicBezTo>
                <a:cubicBezTo>
                  <a:pt x="308" y="0"/>
                  <a:pt x="308" y="0"/>
                  <a:pt x="308" y="0"/>
                </a:cubicBezTo>
                <a:cubicBezTo>
                  <a:pt x="311" y="0"/>
                  <a:pt x="314" y="3"/>
                  <a:pt x="314" y="7"/>
                </a:cubicBezTo>
                <a:cubicBezTo>
                  <a:pt x="314" y="247"/>
                  <a:pt x="314" y="247"/>
                  <a:pt x="314" y="247"/>
                </a:cubicBezTo>
                <a:cubicBezTo>
                  <a:pt x="314" y="251"/>
                  <a:pt x="311" y="253"/>
                  <a:pt x="308" y="253"/>
                </a:cubicBezTo>
                <a:close/>
              </a:path>
            </a:pathLst>
          </a:cu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12" name="Line 6">
            <a:extLst>
              <a:ext uri="{FF2B5EF4-FFF2-40B4-BE49-F238E27FC236}">
                <a16:creationId xmlns:a16="http://schemas.microsoft.com/office/drawing/2014/main" id="{197CC580-E28E-4AC4-A97B-DAF6A0399661}"/>
              </a:ext>
            </a:extLst>
          </p:cNvPr>
          <p:cNvSpPr>
            <a:spLocks noChangeShapeType="1"/>
          </p:cNvSpPr>
          <p:nvPr/>
        </p:nvSpPr>
        <p:spPr bwMode="auto">
          <a:xfrm>
            <a:off x="8314927" y="4656299"/>
            <a:ext cx="0" cy="0"/>
          </a:xfrm>
          <a:prstGeom prst="line">
            <a:avLst/>
          </a:prstGeom>
          <a:solidFill>
            <a:schemeClr val="bg1">
              <a:lumMod val="95000"/>
            </a:schemeClr>
          </a:solidFill>
          <a:ln w="19050" cap="flat">
            <a:solidFill>
              <a:schemeClr val="tx1"/>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14" name="Line 7">
            <a:extLst>
              <a:ext uri="{FF2B5EF4-FFF2-40B4-BE49-F238E27FC236}">
                <a16:creationId xmlns:a16="http://schemas.microsoft.com/office/drawing/2014/main" id="{4F09C3AF-C3F3-405B-86AA-E608A83B4FC0}"/>
              </a:ext>
            </a:extLst>
          </p:cNvPr>
          <p:cNvSpPr>
            <a:spLocks noChangeShapeType="1"/>
          </p:cNvSpPr>
          <p:nvPr/>
        </p:nvSpPr>
        <p:spPr bwMode="auto">
          <a:xfrm>
            <a:off x="7524191" y="4691663"/>
            <a:ext cx="0" cy="0"/>
          </a:xfrm>
          <a:prstGeom prst="line">
            <a:avLst/>
          </a:prstGeom>
          <a:solidFill>
            <a:schemeClr val="bg1">
              <a:lumMod val="95000"/>
            </a:schemeClr>
          </a:solidFill>
          <a:ln w="19050" cap="flat">
            <a:solidFill>
              <a:schemeClr val="tx1"/>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15" name="Oval 8">
            <a:extLst>
              <a:ext uri="{FF2B5EF4-FFF2-40B4-BE49-F238E27FC236}">
                <a16:creationId xmlns:a16="http://schemas.microsoft.com/office/drawing/2014/main" id="{155D392C-2880-442A-97DF-D1152859969F}"/>
              </a:ext>
            </a:extLst>
          </p:cNvPr>
          <p:cNvSpPr>
            <a:spLocks noChangeArrowheads="1"/>
          </p:cNvSpPr>
          <p:nvPr/>
        </p:nvSpPr>
        <p:spPr bwMode="auto">
          <a:xfrm>
            <a:off x="8034846" y="4560112"/>
            <a:ext cx="38193" cy="38193"/>
          </a:xfrm>
          <a:prstGeom prst="ellips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8629C"/>
              </a:solidFill>
              <a:effectLst/>
              <a:uLnTx/>
              <a:uFillTx/>
              <a:latin typeface="Segoe UI"/>
              <a:ea typeface="+mn-ea"/>
              <a:cs typeface="+mn-cs"/>
            </a:endParaRPr>
          </a:p>
        </p:txBody>
      </p:sp>
      <p:sp>
        <p:nvSpPr>
          <p:cNvPr id="16" name="Oval 9">
            <a:extLst>
              <a:ext uri="{FF2B5EF4-FFF2-40B4-BE49-F238E27FC236}">
                <a16:creationId xmlns:a16="http://schemas.microsoft.com/office/drawing/2014/main" id="{615ACFA1-7D0E-49CD-B899-9071FA312C26}"/>
              </a:ext>
            </a:extLst>
          </p:cNvPr>
          <p:cNvSpPr>
            <a:spLocks noChangeArrowheads="1"/>
          </p:cNvSpPr>
          <p:nvPr/>
        </p:nvSpPr>
        <p:spPr bwMode="auto">
          <a:xfrm>
            <a:off x="8123963" y="4560112"/>
            <a:ext cx="35364" cy="38193"/>
          </a:xfrm>
          <a:prstGeom prst="ellips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17" name="Oval 10">
            <a:extLst>
              <a:ext uri="{FF2B5EF4-FFF2-40B4-BE49-F238E27FC236}">
                <a16:creationId xmlns:a16="http://schemas.microsoft.com/office/drawing/2014/main" id="{E360167D-A908-4E48-B6BC-59AA43035FE0}"/>
              </a:ext>
            </a:extLst>
          </p:cNvPr>
          <p:cNvSpPr>
            <a:spLocks noChangeArrowheads="1"/>
          </p:cNvSpPr>
          <p:nvPr/>
        </p:nvSpPr>
        <p:spPr bwMode="auto">
          <a:xfrm>
            <a:off x="8208837" y="4560112"/>
            <a:ext cx="38193" cy="38193"/>
          </a:xfrm>
          <a:prstGeom prst="ellips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18" name="Line 11">
            <a:extLst>
              <a:ext uri="{FF2B5EF4-FFF2-40B4-BE49-F238E27FC236}">
                <a16:creationId xmlns:a16="http://schemas.microsoft.com/office/drawing/2014/main" id="{693D9CE3-64F2-4685-A9F9-0D281DC91B09}"/>
              </a:ext>
            </a:extLst>
          </p:cNvPr>
          <p:cNvSpPr>
            <a:spLocks noChangeShapeType="1"/>
          </p:cNvSpPr>
          <p:nvPr/>
        </p:nvSpPr>
        <p:spPr bwMode="auto">
          <a:xfrm>
            <a:off x="7524192" y="4673273"/>
            <a:ext cx="790737" cy="0"/>
          </a:xfrm>
          <a:prstGeom prst="lin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47" name="Freeform 5">
            <a:extLst>
              <a:ext uri="{FF2B5EF4-FFF2-40B4-BE49-F238E27FC236}">
                <a16:creationId xmlns:a16="http://schemas.microsoft.com/office/drawing/2014/main" id="{33914496-181C-4848-A26D-15929A70EB5D}"/>
              </a:ext>
            </a:extLst>
          </p:cNvPr>
          <p:cNvSpPr>
            <a:spLocks/>
          </p:cNvSpPr>
          <p:nvPr/>
        </p:nvSpPr>
        <p:spPr bwMode="auto">
          <a:xfrm>
            <a:off x="8433217" y="4513079"/>
            <a:ext cx="790737" cy="639379"/>
          </a:xfrm>
          <a:custGeom>
            <a:avLst/>
            <a:gdLst>
              <a:gd name="T0" fmla="*/ 308 w 314"/>
              <a:gd name="T1" fmla="*/ 253 h 253"/>
              <a:gd name="T2" fmla="*/ 6 w 314"/>
              <a:gd name="T3" fmla="*/ 253 h 253"/>
              <a:gd name="T4" fmla="*/ 0 w 314"/>
              <a:gd name="T5" fmla="*/ 247 h 253"/>
              <a:gd name="T6" fmla="*/ 0 w 314"/>
              <a:gd name="T7" fmla="*/ 7 h 253"/>
              <a:gd name="T8" fmla="*/ 6 w 314"/>
              <a:gd name="T9" fmla="*/ 0 h 253"/>
              <a:gd name="T10" fmla="*/ 308 w 314"/>
              <a:gd name="T11" fmla="*/ 0 h 253"/>
              <a:gd name="T12" fmla="*/ 314 w 314"/>
              <a:gd name="T13" fmla="*/ 7 h 253"/>
              <a:gd name="T14" fmla="*/ 314 w 314"/>
              <a:gd name="T15" fmla="*/ 247 h 253"/>
              <a:gd name="T16" fmla="*/ 308 w 314"/>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53">
                <a:moveTo>
                  <a:pt x="308" y="253"/>
                </a:moveTo>
                <a:cubicBezTo>
                  <a:pt x="6" y="253"/>
                  <a:pt x="6" y="253"/>
                  <a:pt x="6" y="253"/>
                </a:cubicBezTo>
                <a:cubicBezTo>
                  <a:pt x="3" y="253"/>
                  <a:pt x="0" y="251"/>
                  <a:pt x="0" y="247"/>
                </a:cubicBezTo>
                <a:cubicBezTo>
                  <a:pt x="0" y="7"/>
                  <a:pt x="0" y="7"/>
                  <a:pt x="0" y="7"/>
                </a:cubicBezTo>
                <a:cubicBezTo>
                  <a:pt x="0" y="3"/>
                  <a:pt x="3" y="0"/>
                  <a:pt x="6" y="0"/>
                </a:cubicBezTo>
                <a:cubicBezTo>
                  <a:pt x="308" y="0"/>
                  <a:pt x="308" y="0"/>
                  <a:pt x="308" y="0"/>
                </a:cubicBezTo>
                <a:cubicBezTo>
                  <a:pt x="311" y="0"/>
                  <a:pt x="314" y="3"/>
                  <a:pt x="314" y="7"/>
                </a:cubicBezTo>
                <a:cubicBezTo>
                  <a:pt x="314" y="247"/>
                  <a:pt x="314" y="247"/>
                  <a:pt x="314" y="247"/>
                </a:cubicBezTo>
                <a:cubicBezTo>
                  <a:pt x="314" y="251"/>
                  <a:pt x="311" y="253"/>
                  <a:pt x="308" y="253"/>
                </a:cubicBezTo>
                <a:close/>
              </a:path>
            </a:pathLst>
          </a:cu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48" name="Line 6">
            <a:extLst>
              <a:ext uri="{FF2B5EF4-FFF2-40B4-BE49-F238E27FC236}">
                <a16:creationId xmlns:a16="http://schemas.microsoft.com/office/drawing/2014/main" id="{C281C0EA-E711-498D-A495-FF507EA7274A}"/>
              </a:ext>
            </a:extLst>
          </p:cNvPr>
          <p:cNvSpPr>
            <a:spLocks noChangeShapeType="1"/>
          </p:cNvSpPr>
          <p:nvPr/>
        </p:nvSpPr>
        <p:spPr bwMode="auto">
          <a:xfrm>
            <a:off x="9223951" y="4656299"/>
            <a:ext cx="0" cy="0"/>
          </a:xfrm>
          <a:prstGeom prst="line">
            <a:avLst/>
          </a:prstGeom>
          <a:solidFill>
            <a:schemeClr val="bg1">
              <a:lumMod val="95000"/>
            </a:schemeClr>
          </a:solidFill>
          <a:ln w="19050" cap="flat">
            <a:solidFill>
              <a:schemeClr val="tx1"/>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49" name="Line 7">
            <a:extLst>
              <a:ext uri="{FF2B5EF4-FFF2-40B4-BE49-F238E27FC236}">
                <a16:creationId xmlns:a16="http://schemas.microsoft.com/office/drawing/2014/main" id="{95A0EB00-F8BC-420A-BF47-4C5A17551B02}"/>
              </a:ext>
            </a:extLst>
          </p:cNvPr>
          <p:cNvSpPr>
            <a:spLocks noChangeShapeType="1"/>
          </p:cNvSpPr>
          <p:nvPr/>
        </p:nvSpPr>
        <p:spPr bwMode="auto">
          <a:xfrm>
            <a:off x="8433215" y="4691663"/>
            <a:ext cx="0" cy="0"/>
          </a:xfrm>
          <a:prstGeom prst="line">
            <a:avLst/>
          </a:prstGeom>
          <a:solidFill>
            <a:schemeClr val="bg1">
              <a:lumMod val="95000"/>
            </a:schemeClr>
          </a:solidFill>
          <a:ln w="19050" cap="flat">
            <a:solidFill>
              <a:schemeClr val="tx1"/>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50" name="Oval 8">
            <a:extLst>
              <a:ext uri="{FF2B5EF4-FFF2-40B4-BE49-F238E27FC236}">
                <a16:creationId xmlns:a16="http://schemas.microsoft.com/office/drawing/2014/main" id="{147BEAF7-503C-49B5-B87D-56CA1EA87DF5}"/>
              </a:ext>
            </a:extLst>
          </p:cNvPr>
          <p:cNvSpPr>
            <a:spLocks noChangeArrowheads="1"/>
          </p:cNvSpPr>
          <p:nvPr/>
        </p:nvSpPr>
        <p:spPr bwMode="auto">
          <a:xfrm>
            <a:off x="8943870" y="4560112"/>
            <a:ext cx="38193" cy="38193"/>
          </a:xfrm>
          <a:prstGeom prst="ellips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51" name="Oval 9">
            <a:extLst>
              <a:ext uri="{FF2B5EF4-FFF2-40B4-BE49-F238E27FC236}">
                <a16:creationId xmlns:a16="http://schemas.microsoft.com/office/drawing/2014/main" id="{0E4F5C93-0CBB-47FE-883E-1E446968D5F2}"/>
              </a:ext>
            </a:extLst>
          </p:cNvPr>
          <p:cNvSpPr>
            <a:spLocks noChangeArrowheads="1"/>
          </p:cNvSpPr>
          <p:nvPr/>
        </p:nvSpPr>
        <p:spPr bwMode="auto">
          <a:xfrm>
            <a:off x="9032987" y="4560112"/>
            <a:ext cx="35364" cy="38193"/>
          </a:xfrm>
          <a:prstGeom prst="ellips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52" name="Oval 10">
            <a:extLst>
              <a:ext uri="{FF2B5EF4-FFF2-40B4-BE49-F238E27FC236}">
                <a16:creationId xmlns:a16="http://schemas.microsoft.com/office/drawing/2014/main" id="{7E070EA5-5223-425E-AD90-B40A506533B4}"/>
              </a:ext>
            </a:extLst>
          </p:cNvPr>
          <p:cNvSpPr>
            <a:spLocks noChangeArrowheads="1"/>
          </p:cNvSpPr>
          <p:nvPr/>
        </p:nvSpPr>
        <p:spPr bwMode="auto">
          <a:xfrm>
            <a:off x="9117861" y="4560112"/>
            <a:ext cx="38193" cy="38193"/>
          </a:xfrm>
          <a:prstGeom prst="ellips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53" name="Line 11">
            <a:extLst>
              <a:ext uri="{FF2B5EF4-FFF2-40B4-BE49-F238E27FC236}">
                <a16:creationId xmlns:a16="http://schemas.microsoft.com/office/drawing/2014/main" id="{3C1365C7-5C12-402A-A6E3-11631F4BFDA8}"/>
              </a:ext>
            </a:extLst>
          </p:cNvPr>
          <p:cNvSpPr>
            <a:spLocks noChangeShapeType="1"/>
          </p:cNvSpPr>
          <p:nvPr/>
        </p:nvSpPr>
        <p:spPr bwMode="auto">
          <a:xfrm>
            <a:off x="8433217" y="4673273"/>
            <a:ext cx="790737" cy="0"/>
          </a:xfrm>
          <a:prstGeom prst="lin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55" name="Freeform 5">
            <a:extLst>
              <a:ext uri="{FF2B5EF4-FFF2-40B4-BE49-F238E27FC236}">
                <a16:creationId xmlns:a16="http://schemas.microsoft.com/office/drawing/2014/main" id="{6293D4EC-F6A1-4B46-80BD-EAD802A83F79}"/>
              </a:ext>
            </a:extLst>
          </p:cNvPr>
          <p:cNvSpPr>
            <a:spLocks/>
          </p:cNvSpPr>
          <p:nvPr/>
        </p:nvSpPr>
        <p:spPr bwMode="auto">
          <a:xfrm>
            <a:off x="9342240" y="4513079"/>
            <a:ext cx="790737" cy="639379"/>
          </a:xfrm>
          <a:custGeom>
            <a:avLst/>
            <a:gdLst>
              <a:gd name="T0" fmla="*/ 308 w 314"/>
              <a:gd name="T1" fmla="*/ 253 h 253"/>
              <a:gd name="T2" fmla="*/ 6 w 314"/>
              <a:gd name="T3" fmla="*/ 253 h 253"/>
              <a:gd name="T4" fmla="*/ 0 w 314"/>
              <a:gd name="T5" fmla="*/ 247 h 253"/>
              <a:gd name="T6" fmla="*/ 0 w 314"/>
              <a:gd name="T7" fmla="*/ 7 h 253"/>
              <a:gd name="T8" fmla="*/ 6 w 314"/>
              <a:gd name="T9" fmla="*/ 0 h 253"/>
              <a:gd name="T10" fmla="*/ 308 w 314"/>
              <a:gd name="T11" fmla="*/ 0 h 253"/>
              <a:gd name="T12" fmla="*/ 314 w 314"/>
              <a:gd name="T13" fmla="*/ 7 h 253"/>
              <a:gd name="T14" fmla="*/ 314 w 314"/>
              <a:gd name="T15" fmla="*/ 247 h 253"/>
              <a:gd name="T16" fmla="*/ 308 w 314"/>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53">
                <a:moveTo>
                  <a:pt x="308" y="253"/>
                </a:moveTo>
                <a:cubicBezTo>
                  <a:pt x="6" y="253"/>
                  <a:pt x="6" y="253"/>
                  <a:pt x="6" y="253"/>
                </a:cubicBezTo>
                <a:cubicBezTo>
                  <a:pt x="3" y="253"/>
                  <a:pt x="0" y="251"/>
                  <a:pt x="0" y="247"/>
                </a:cubicBezTo>
                <a:cubicBezTo>
                  <a:pt x="0" y="7"/>
                  <a:pt x="0" y="7"/>
                  <a:pt x="0" y="7"/>
                </a:cubicBezTo>
                <a:cubicBezTo>
                  <a:pt x="0" y="3"/>
                  <a:pt x="3" y="0"/>
                  <a:pt x="6" y="0"/>
                </a:cubicBezTo>
                <a:cubicBezTo>
                  <a:pt x="308" y="0"/>
                  <a:pt x="308" y="0"/>
                  <a:pt x="308" y="0"/>
                </a:cubicBezTo>
                <a:cubicBezTo>
                  <a:pt x="311" y="0"/>
                  <a:pt x="314" y="3"/>
                  <a:pt x="314" y="7"/>
                </a:cubicBezTo>
                <a:cubicBezTo>
                  <a:pt x="314" y="247"/>
                  <a:pt x="314" y="247"/>
                  <a:pt x="314" y="247"/>
                </a:cubicBezTo>
                <a:cubicBezTo>
                  <a:pt x="314" y="251"/>
                  <a:pt x="311" y="253"/>
                  <a:pt x="308" y="253"/>
                </a:cubicBezTo>
                <a:close/>
              </a:path>
            </a:pathLst>
          </a:cu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56" name="Line 6">
            <a:extLst>
              <a:ext uri="{FF2B5EF4-FFF2-40B4-BE49-F238E27FC236}">
                <a16:creationId xmlns:a16="http://schemas.microsoft.com/office/drawing/2014/main" id="{46728477-7269-400C-8C60-4DB933A55BC0}"/>
              </a:ext>
            </a:extLst>
          </p:cNvPr>
          <p:cNvSpPr>
            <a:spLocks noChangeShapeType="1"/>
          </p:cNvSpPr>
          <p:nvPr/>
        </p:nvSpPr>
        <p:spPr bwMode="auto">
          <a:xfrm>
            <a:off x="10132973" y="4656299"/>
            <a:ext cx="0" cy="0"/>
          </a:xfrm>
          <a:prstGeom prst="line">
            <a:avLst/>
          </a:prstGeom>
          <a:solidFill>
            <a:schemeClr val="bg1">
              <a:lumMod val="95000"/>
            </a:schemeClr>
          </a:solidFill>
          <a:ln w="19050" cap="flat">
            <a:solidFill>
              <a:schemeClr val="tx1"/>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57" name="Line 7">
            <a:extLst>
              <a:ext uri="{FF2B5EF4-FFF2-40B4-BE49-F238E27FC236}">
                <a16:creationId xmlns:a16="http://schemas.microsoft.com/office/drawing/2014/main" id="{BFEF1F9B-630A-49B8-B2FB-89F76A30DA07}"/>
              </a:ext>
            </a:extLst>
          </p:cNvPr>
          <p:cNvSpPr>
            <a:spLocks noChangeShapeType="1"/>
          </p:cNvSpPr>
          <p:nvPr/>
        </p:nvSpPr>
        <p:spPr bwMode="auto">
          <a:xfrm>
            <a:off x="9342237" y="4691663"/>
            <a:ext cx="0" cy="0"/>
          </a:xfrm>
          <a:prstGeom prst="line">
            <a:avLst/>
          </a:prstGeom>
          <a:solidFill>
            <a:schemeClr val="bg1">
              <a:lumMod val="95000"/>
            </a:schemeClr>
          </a:solidFill>
          <a:ln w="19050" cap="flat">
            <a:solidFill>
              <a:schemeClr val="tx1"/>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58" name="Oval 8">
            <a:extLst>
              <a:ext uri="{FF2B5EF4-FFF2-40B4-BE49-F238E27FC236}">
                <a16:creationId xmlns:a16="http://schemas.microsoft.com/office/drawing/2014/main" id="{BE9995F7-840D-4C35-B1FB-E81BA7BB52FB}"/>
              </a:ext>
            </a:extLst>
          </p:cNvPr>
          <p:cNvSpPr>
            <a:spLocks noChangeArrowheads="1"/>
          </p:cNvSpPr>
          <p:nvPr/>
        </p:nvSpPr>
        <p:spPr bwMode="auto">
          <a:xfrm>
            <a:off x="9852893" y="4560112"/>
            <a:ext cx="38193" cy="38193"/>
          </a:xfrm>
          <a:prstGeom prst="ellips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59" name="Oval 9">
            <a:extLst>
              <a:ext uri="{FF2B5EF4-FFF2-40B4-BE49-F238E27FC236}">
                <a16:creationId xmlns:a16="http://schemas.microsoft.com/office/drawing/2014/main" id="{0A79CC72-28BA-4132-8BB4-30ACFA76738A}"/>
              </a:ext>
            </a:extLst>
          </p:cNvPr>
          <p:cNvSpPr>
            <a:spLocks noChangeArrowheads="1"/>
          </p:cNvSpPr>
          <p:nvPr/>
        </p:nvSpPr>
        <p:spPr bwMode="auto">
          <a:xfrm>
            <a:off x="9942010" y="4560112"/>
            <a:ext cx="35364" cy="38193"/>
          </a:xfrm>
          <a:prstGeom prst="ellips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60" name="Oval 10">
            <a:extLst>
              <a:ext uri="{FF2B5EF4-FFF2-40B4-BE49-F238E27FC236}">
                <a16:creationId xmlns:a16="http://schemas.microsoft.com/office/drawing/2014/main" id="{D8C32FF8-D7DF-4B1C-AAFE-5E1A0AB12603}"/>
              </a:ext>
            </a:extLst>
          </p:cNvPr>
          <p:cNvSpPr>
            <a:spLocks noChangeArrowheads="1"/>
          </p:cNvSpPr>
          <p:nvPr/>
        </p:nvSpPr>
        <p:spPr bwMode="auto">
          <a:xfrm>
            <a:off x="10026885" y="4560112"/>
            <a:ext cx="38193" cy="38193"/>
          </a:xfrm>
          <a:prstGeom prst="ellips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61" name="Line 11">
            <a:extLst>
              <a:ext uri="{FF2B5EF4-FFF2-40B4-BE49-F238E27FC236}">
                <a16:creationId xmlns:a16="http://schemas.microsoft.com/office/drawing/2014/main" id="{F5009D2C-8AEF-4E4B-8C32-BFCE63EF9353}"/>
              </a:ext>
            </a:extLst>
          </p:cNvPr>
          <p:cNvSpPr>
            <a:spLocks noChangeShapeType="1"/>
          </p:cNvSpPr>
          <p:nvPr/>
        </p:nvSpPr>
        <p:spPr bwMode="auto">
          <a:xfrm>
            <a:off x="9342240" y="4673273"/>
            <a:ext cx="790737" cy="0"/>
          </a:xfrm>
          <a:prstGeom prst="lin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72" name="Oval 71">
            <a:extLst>
              <a:ext uri="{FF2B5EF4-FFF2-40B4-BE49-F238E27FC236}">
                <a16:creationId xmlns:a16="http://schemas.microsoft.com/office/drawing/2014/main" id="{F0307519-B3CC-4B73-86DF-36309EAA1980}"/>
              </a:ext>
            </a:extLst>
          </p:cNvPr>
          <p:cNvSpPr/>
          <p:nvPr/>
        </p:nvSpPr>
        <p:spPr bwMode="auto">
          <a:xfrm>
            <a:off x="6076979" y="4489552"/>
            <a:ext cx="223163" cy="22316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8629C"/>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21BAD21D-AC4E-453E-8A6C-A2F96E573AF7}"/>
              </a:ext>
            </a:extLst>
          </p:cNvPr>
          <p:cNvSpPr/>
          <p:nvPr/>
        </p:nvSpPr>
        <p:spPr bwMode="auto">
          <a:xfrm>
            <a:off x="6383586" y="4609463"/>
            <a:ext cx="149399" cy="149399"/>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8629C"/>
              </a:solidFill>
              <a:effectLst/>
              <a:uLnTx/>
              <a:uFillTx/>
              <a:latin typeface="Segoe UI"/>
              <a:ea typeface="Segoe UI" pitchFamily="34" charset="0"/>
              <a:cs typeface="Segoe UI" pitchFamily="34" charset="0"/>
            </a:endParaRPr>
          </a:p>
        </p:txBody>
      </p:sp>
      <p:sp>
        <p:nvSpPr>
          <p:cNvPr id="63" name="Freeform 5">
            <a:extLst>
              <a:ext uri="{FF2B5EF4-FFF2-40B4-BE49-F238E27FC236}">
                <a16:creationId xmlns:a16="http://schemas.microsoft.com/office/drawing/2014/main" id="{E9CD84CB-6AEA-4E05-8136-3FD905D56CE4}"/>
              </a:ext>
            </a:extLst>
          </p:cNvPr>
          <p:cNvSpPr>
            <a:spLocks/>
          </p:cNvSpPr>
          <p:nvPr/>
        </p:nvSpPr>
        <p:spPr bwMode="auto">
          <a:xfrm>
            <a:off x="5969596" y="4689897"/>
            <a:ext cx="790737" cy="462560"/>
          </a:xfrm>
          <a:custGeom>
            <a:avLst/>
            <a:gdLst>
              <a:gd name="T0" fmla="*/ 308 w 314"/>
              <a:gd name="T1" fmla="*/ 253 h 253"/>
              <a:gd name="T2" fmla="*/ 6 w 314"/>
              <a:gd name="T3" fmla="*/ 253 h 253"/>
              <a:gd name="T4" fmla="*/ 0 w 314"/>
              <a:gd name="T5" fmla="*/ 247 h 253"/>
              <a:gd name="T6" fmla="*/ 0 w 314"/>
              <a:gd name="T7" fmla="*/ 7 h 253"/>
              <a:gd name="T8" fmla="*/ 6 w 314"/>
              <a:gd name="T9" fmla="*/ 0 h 253"/>
              <a:gd name="T10" fmla="*/ 308 w 314"/>
              <a:gd name="T11" fmla="*/ 0 h 253"/>
              <a:gd name="T12" fmla="*/ 314 w 314"/>
              <a:gd name="T13" fmla="*/ 7 h 253"/>
              <a:gd name="T14" fmla="*/ 314 w 314"/>
              <a:gd name="T15" fmla="*/ 247 h 253"/>
              <a:gd name="T16" fmla="*/ 308 w 314"/>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53">
                <a:moveTo>
                  <a:pt x="308" y="253"/>
                </a:moveTo>
                <a:cubicBezTo>
                  <a:pt x="6" y="253"/>
                  <a:pt x="6" y="253"/>
                  <a:pt x="6" y="253"/>
                </a:cubicBezTo>
                <a:cubicBezTo>
                  <a:pt x="3" y="253"/>
                  <a:pt x="0" y="251"/>
                  <a:pt x="0" y="247"/>
                </a:cubicBezTo>
                <a:cubicBezTo>
                  <a:pt x="0" y="7"/>
                  <a:pt x="0" y="7"/>
                  <a:pt x="0" y="7"/>
                </a:cubicBezTo>
                <a:cubicBezTo>
                  <a:pt x="0" y="3"/>
                  <a:pt x="3" y="0"/>
                  <a:pt x="6" y="0"/>
                </a:cubicBezTo>
                <a:cubicBezTo>
                  <a:pt x="308" y="0"/>
                  <a:pt x="308" y="0"/>
                  <a:pt x="308" y="0"/>
                </a:cubicBezTo>
                <a:cubicBezTo>
                  <a:pt x="311" y="0"/>
                  <a:pt x="314" y="3"/>
                  <a:pt x="314" y="7"/>
                </a:cubicBezTo>
                <a:cubicBezTo>
                  <a:pt x="314" y="247"/>
                  <a:pt x="314" y="247"/>
                  <a:pt x="314" y="247"/>
                </a:cubicBezTo>
                <a:cubicBezTo>
                  <a:pt x="314" y="251"/>
                  <a:pt x="311" y="253"/>
                  <a:pt x="308" y="253"/>
                </a:cubicBezTo>
                <a:close/>
              </a:path>
            </a:pathLst>
          </a:cu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grpSp>
        <p:nvGrpSpPr>
          <p:cNvPr id="71" name="Group 70">
            <a:extLst>
              <a:ext uri="{FF2B5EF4-FFF2-40B4-BE49-F238E27FC236}">
                <a16:creationId xmlns:a16="http://schemas.microsoft.com/office/drawing/2014/main" id="{11EC3FBA-CE55-4557-9967-0F279832C2CE}"/>
              </a:ext>
            </a:extLst>
          </p:cNvPr>
          <p:cNvGrpSpPr/>
          <p:nvPr/>
        </p:nvGrpSpPr>
        <p:grpSpPr>
          <a:xfrm rot="2415167">
            <a:off x="6116365" y="4278543"/>
            <a:ext cx="790737" cy="176820"/>
            <a:chOff x="6218237" y="4520119"/>
            <a:chExt cx="806593" cy="180366"/>
          </a:xfrm>
        </p:grpSpPr>
        <p:sp>
          <p:nvSpPr>
            <p:cNvPr id="70" name="Freeform 5">
              <a:extLst>
                <a:ext uri="{FF2B5EF4-FFF2-40B4-BE49-F238E27FC236}">
                  <a16:creationId xmlns:a16="http://schemas.microsoft.com/office/drawing/2014/main" id="{AE902A77-173C-4277-923A-12D6F6240200}"/>
                </a:ext>
              </a:extLst>
            </p:cNvPr>
            <p:cNvSpPr>
              <a:spLocks/>
            </p:cNvSpPr>
            <p:nvPr/>
          </p:nvSpPr>
          <p:spPr bwMode="auto">
            <a:xfrm>
              <a:off x="6218237" y="4520119"/>
              <a:ext cx="806593" cy="180366"/>
            </a:xfrm>
            <a:custGeom>
              <a:avLst/>
              <a:gdLst>
                <a:gd name="T0" fmla="*/ 308 w 314"/>
                <a:gd name="T1" fmla="*/ 253 h 253"/>
                <a:gd name="T2" fmla="*/ 6 w 314"/>
                <a:gd name="T3" fmla="*/ 253 h 253"/>
                <a:gd name="T4" fmla="*/ 0 w 314"/>
                <a:gd name="T5" fmla="*/ 247 h 253"/>
                <a:gd name="T6" fmla="*/ 0 w 314"/>
                <a:gd name="T7" fmla="*/ 7 h 253"/>
                <a:gd name="T8" fmla="*/ 6 w 314"/>
                <a:gd name="T9" fmla="*/ 0 h 253"/>
                <a:gd name="T10" fmla="*/ 308 w 314"/>
                <a:gd name="T11" fmla="*/ 0 h 253"/>
                <a:gd name="T12" fmla="*/ 314 w 314"/>
                <a:gd name="T13" fmla="*/ 7 h 253"/>
                <a:gd name="T14" fmla="*/ 314 w 314"/>
                <a:gd name="T15" fmla="*/ 247 h 253"/>
                <a:gd name="T16" fmla="*/ 308 w 314"/>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53">
                  <a:moveTo>
                    <a:pt x="308" y="253"/>
                  </a:moveTo>
                  <a:cubicBezTo>
                    <a:pt x="6" y="253"/>
                    <a:pt x="6" y="253"/>
                    <a:pt x="6" y="253"/>
                  </a:cubicBezTo>
                  <a:cubicBezTo>
                    <a:pt x="3" y="253"/>
                    <a:pt x="0" y="251"/>
                    <a:pt x="0" y="247"/>
                  </a:cubicBezTo>
                  <a:cubicBezTo>
                    <a:pt x="0" y="7"/>
                    <a:pt x="0" y="7"/>
                    <a:pt x="0" y="7"/>
                  </a:cubicBezTo>
                  <a:cubicBezTo>
                    <a:pt x="0" y="3"/>
                    <a:pt x="3" y="0"/>
                    <a:pt x="6" y="0"/>
                  </a:cubicBezTo>
                  <a:cubicBezTo>
                    <a:pt x="308" y="0"/>
                    <a:pt x="308" y="0"/>
                    <a:pt x="308" y="0"/>
                  </a:cubicBezTo>
                  <a:cubicBezTo>
                    <a:pt x="311" y="0"/>
                    <a:pt x="314" y="3"/>
                    <a:pt x="314" y="7"/>
                  </a:cubicBezTo>
                  <a:cubicBezTo>
                    <a:pt x="314" y="247"/>
                    <a:pt x="314" y="247"/>
                    <a:pt x="314" y="247"/>
                  </a:cubicBezTo>
                  <a:cubicBezTo>
                    <a:pt x="314" y="251"/>
                    <a:pt x="311" y="253"/>
                    <a:pt x="308" y="253"/>
                  </a:cubicBezTo>
                  <a:close/>
                </a:path>
              </a:pathLst>
            </a:cu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66" name="Oval 8">
              <a:extLst>
                <a:ext uri="{FF2B5EF4-FFF2-40B4-BE49-F238E27FC236}">
                  <a16:creationId xmlns:a16="http://schemas.microsoft.com/office/drawing/2014/main" id="{D9E92948-C8DC-4860-921A-04AC5B55D61E}"/>
                </a:ext>
              </a:extLst>
            </p:cNvPr>
            <p:cNvSpPr>
              <a:spLocks noChangeArrowheads="1"/>
            </p:cNvSpPr>
            <p:nvPr/>
          </p:nvSpPr>
          <p:spPr bwMode="auto">
            <a:xfrm>
              <a:off x="6739131" y="4585051"/>
              <a:ext cx="38959" cy="38959"/>
            </a:xfrm>
            <a:prstGeom prst="ellips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67" name="Oval 9">
              <a:extLst>
                <a:ext uri="{FF2B5EF4-FFF2-40B4-BE49-F238E27FC236}">
                  <a16:creationId xmlns:a16="http://schemas.microsoft.com/office/drawing/2014/main" id="{4180FFB5-CC4C-43C3-B483-F7227C403F49}"/>
                </a:ext>
              </a:extLst>
            </p:cNvPr>
            <p:cNvSpPr>
              <a:spLocks noChangeArrowheads="1"/>
            </p:cNvSpPr>
            <p:nvPr/>
          </p:nvSpPr>
          <p:spPr bwMode="auto">
            <a:xfrm>
              <a:off x="6830035" y="4585051"/>
              <a:ext cx="36073" cy="38959"/>
            </a:xfrm>
            <a:prstGeom prst="ellips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68" name="Oval 10">
              <a:extLst>
                <a:ext uri="{FF2B5EF4-FFF2-40B4-BE49-F238E27FC236}">
                  <a16:creationId xmlns:a16="http://schemas.microsoft.com/office/drawing/2014/main" id="{E66FF259-A0BD-4415-836D-79F210A4E65D}"/>
                </a:ext>
              </a:extLst>
            </p:cNvPr>
            <p:cNvSpPr>
              <a:spLocks noChangeArrowheads="1"/>
            </p:cNvSpPr>
            <p:nvPr/>
          </p:nvSpPr>
          <p:spPr bwMode="auto">
            <a:xfrm>
              <a:off x="6916611" y="4585051"/>
              <a:ext cx="38959" cy="38959"/>
            </a:xfrm>
            <a:prstGeom prst="ellipse">
              <a:avLst/>
            </a:prstGeom>
            <a:solidFill>
              <a:schemeClr val="bg1">
                <a:lumMod val="95000"/>
              </a:schemeClr>
            </a:solidFill>
            <a:ln w="19050" cap="flat">
              <a:solidFill>
                <a:srgbClr val="08629C"/>
              </a:solidFill>
              <a:prstDash val="solid"/>
              <a:miter lim="800000"/>
              <a:headEnd/>
              <a:tailEnd/>
            </a:ln>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grpSp>
      <p:sp>
        <p:nvSpPr>
          <p:cNvPr id="74" name="Oval 73">
            <a:extLst>
              <a:ext uri="{FF2B5EF4-FFF2-40B4-BE49-F238E27FC236}">
                <a16:creationId xmlns:a16="http://schemas.microsoft.com/office/drawing/2014/main" id="{E81C865B-85BD-445F-95E6-0869789786E8}"/>
              </a:ext>
            </a:extLst>
          </p:cNvPr>
          <p:cNvSpPr/>
          <p:nvPr/>
        </p:nvSpPr>
        <p:spPr bwMode="auto">
          <a:xfrm>
            <a:off x="5923727" y="4306421"/>
            <a:ext cx="126423" cy="126423"/>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8629C"/>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2BF6231-5CBF-497F-9BE8-15471AB94088}"/>
              </a:ext>
            </a:extLst>
          </p:cNvPr>
          <p:cNvSpPr/>
          <p:nvPr/>
        </p:nvSpPr>
        <p:spPr bwMode="auto">
          <a:xfrm>
            <a:off x="5986940" y="4059833"/>
            <a:ext cx="90041" cy="9004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8629C"/>
              </a:solidFill>
              <a:effectLst/>
              <a:uLnTx/>
              <a:uFillTx/>
              <a:latin typeface="Segoe UI"/>
              <a:ea typeface="Segoe UI" pitchFamily="34" charset="0"/>
              <a:cs typeface="Segoe UI" pitchFamily="34" charset="0"/>
            </a:endParaRPr>
          </a:p>
        </p:txBody>
      </p:sp>
      <p:cxnSp>
        <p:nvCxnSpPr>
          <p:cNvPr id="81" name="Straight Connector 80">
            <a:extLst>
              <a:ext uri="{FF2B5EF4-FFF2-40B4-BE49-F238E27FC236}">
                <a16:creationId xmlns:a16="http://schemas.microsoft.com/office/drawing/2014/main" id="{111845DD-559F-41A6-AC12-9E553773D4AB}"/>
              </a:ext>
            </a:extLst>
          </p:cNvPr>
          <p:cNvCxnSpPr>
            <a:cxnSpLocks/>
          </p:cNvCxnSpPr>
          <p:nvPr/>
        </p:nvCxnSpPr>
        <p:spPr>
          <a:xfrm>
            <a:off x="6882278" y="4911361"/>
            <a:ext cx="508212" cy="0"/>
          </a:xfrm>
          <a:prstGeom prst="line">
            <a:avLst/>
          </a:prstGeom>
          <a:ln w="28575" cap="rnd">
            <a:solidFill>
              <a:schemeClr val="accent1">
                <a:lumMod val="40000"/>
                <a:lumOff val="6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FE2307E8-CDEB-4DC7-834D-DED0036E7AFB}"/>
              </a:ext>
            </a:extLst>
          </p:cNvPr>
          <p:cNvSpPr/>
          <p:nvPr/>
        </p:nvSpPr>
        <p:spPr bwMode="auto">
          <a:xfrm>
            <a:off x="3512325" y="2944307"/>
            <a:ext cx="2275313" cy="1196804"/>
          </a:xfrm>
          <a:prstGeom prst="roundRect">
            <a:avLst>
              <a:gd name="adj" fmla="val 3609"/>
            </a:avLst>
          </a:prstGeom>
          <a:solidFill>
            <a:srgbClr val="7CC9ED"/>
          </a:solidFill>
          <a:ln w="28575">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8629C"/>
              </a:solidFill>
              <a:effectLst/>
              <a:uLnTx/>
              <a:uFillTx/>
              <a:latin typeface="Segoe UI Semibold" panose="020B0702040204020203" pitchFamily="34" charset="0"/>
              <a:ea typeface="+mn-ea"/>
              <a:cs typeface="Segoe UI Semibold" panose="020B0702040204020203" pitchFamily="34" charset="0"/>
            </a:endParaRPr>
          </a:p>
        </p:txBody>
      </p:sp>
      <p:sp>
        <p:nvSpPr>
          <p:cNvPr id="35" name="Rectangle: Rounded Corners 34">
            <a:extLst>
              <a:ext uri="{FF2B5EF4-FFF2-40B4-BE49-F238E27FC236}">
                <a16:creationId xmlns:a16="http://schemas.microsoft.com/office/drawing/2014/main" id="{19157964-95E0-4529-9CF9-1911805A095A}"/>
              </a:ext>
            </a:extLst>
          </p:cNvPr>
          <p:cNvSpPr/>
          <p:nvPr/>
        </p:nvSpPr>
        <p:spPr bwMode="auto">
          <a:xfrm>
            <a:off x="3526112" y="2968184"/>
            <a:ext cx="2247736" cy="1182299"/>
          </a:xfrm>
          <a:prstGeom prst="roundRect">
            <a:avLst>
              <a:gd name="adj" fmla="val 3609"/>
            </a:avLst>
          </a:prstGeom>
          <a:solidFill>
            <a:srgbClr val="7CC9ED"/>
          </a:solidFill>
          <a:ln w="28575">
            <a:solidFill>
              <a:schemeClr val="bg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1176" b="0" i="0" u="none" strike="noStrike" kern="1200" cap="none" spc="0" normalizeH="0" baseline="0" noProof="0">
              <a:ln>
                <a:noFill/>
              </a:ln>
              <a:solidFill>
                <a:srgbClr val="08629C"/>
              </a:solidFill>
              <a:effectLst/>
              <a:uLnTx/>
              <a:uFillTx/>
              <a:latin typeface="Segoe UI Semibold" panose="020B0702040204020203" pitchFamily="34" charset="0"/>
              <a:ea typeface="+mn-ea"/>
              <a:cs typeface="Segoe UI Semibold" panose="020B0702040204020203" pitchFamily="34" charset="0"/>
            </a:endParaRPr>
          </a:p>
        </p:txBody>
      </p:sp>
      <p:sp>
        <p:nvSpPr>
          <p:cNvPr id="42" name="TextBox 41">
            <a:extLst>
              <a:ext uri="{FF2B5EF4-FFF2-40B4-BE49-F238E27FC236}">
                <a16:creationId xmlns:a16="http://schemas.microsoft.com/office/drawing/2014/main" id="{7DD98B49-7547-42F1-8A98-E7C717AD46D3}"/>
              </a:ext>
            </a:extLst>
          </p:cNvPr>
          <p:cNvSpPr txBox="1"/>
          <p:nvPr/>
        </p:nvSpPr>
        <p:spPr>
          <a:xfrm>
            <a:off x="4461633" y="3341149"/>
            <a:ext cx="1153881" cy="392185"/>
          </a:xfrm>
          <a:prstGeom prst="rect">
            <a:avLst/>
          </a:prstGeom>
          <a:noFill/>
        </p:spPr>
        <p:txBody>
          <a:bodyPr wrap="square" lIns="89643" tIns="89643" rIns="89643" bIns="89643"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372" b="0" i="0" u="none" strike="noStrike" kern="1200" cap="none" spc="0" normalizeH="0" baseline="0" noProof="0" err="1">
                <a:ln>
                  <a:noFill/>
                </a:ln>
                <a:solidFill>
                  <a:srgbClr val="08629C"/>
                </a:solidFill>
                <a:effectLst/>
                <a:uLnTx/>
                <a:uFillTx/>
                <a:latin typeface="Consolas" panose="020B0609020204030204" pitchFamily="49" charset="0"/>
                <a:ea typeface="+mn-ea"/>
                <a:cs typeface="+mn-cs"/>
              </a:rPr>
              <a:t>Chart.yml</a:t>
            </a:r>
            <a:endParaRPr kumimoji="0" lang="en-US" sz="1372" b="0" i="0" u="none" strike="noStrike" kern="1200" cap="none" spc="0" normalizeH="0" baseline="0" noProof="0">
              <a:ln>
                <a:noFill/>
              </a:ln>
              <a:solidFill>
                <a:srgbClr val="08629C"/>
              </a:solidFill>
              <a:effectLst/>
              <a:uLnTx/>
              <a:uFillTx/>
              <a:latin typeface="Consolas" panose="020B0609020204030204" pitchFamily="49" charset="0"/>
              <a:ea typeface="+mn-ea"/>
              <a:cs typeface="Segoe UI Semibold" panose="020B0702040204020203" pitchFamily="34" charset="0"/>
            </a:endParaRPr>
          </a:p>
        </p:txBody>
      </p:sp>
      <p:cxnSp>
        <p:nvCxnSpPr>
          <p:cNvPr id="116" name="Connector: Elbow 115">
            <a:extLst>
              <a:ext uri="{FF2B5EF4-FFF2-40B4-BE49-F238E27FC236}">
                <a16:creationId xmlns:a16="http://schemas.microsoft.com/office/drawing/2014/main" id="{92D70186-D5DE-49A8-BA19-BA908C228DB8}"/>
              </a:ext>
            </a:extLst>
          </p:cNvPr>
          <p:cNvCxnSpPr>
            <a:cxnSpLocks/>
          </p:cNvCxnSpPr>
          <p:nvPr/>
        </p:nvCxnSpPr>
        <p:spPr>
          <a:xfrm rot="16200000" flipH="1">
            <a:off x="4417433" y="3543171"/>
            <a:ext cx="1038867" cy="1701543"/>
          </a:xfrm>
          <a:prstGeom prst="bentConnector2">
            <a:avLst/>
          </a:prstGeom>
          <a:ln w="28575" cap="rnd">
            <a:solidFill>
              <a:schemeClr val="accent1">
                <a:lumMod val="40000"/>
                <a:lumOff val="60000"/>
              </a:schemeClr>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74423199-A771-4FCA-A2E9-7751A6AD6B14}"/>
              </a:ext>
            </a:extLst>
          </p:cNvPr>
          <p:cNvCxnSpPr>
            <a:cxnSpLocks/>
          </p:cNvCxnSpPr>
          <p:nvPr/>
        </p:nvCxnSpPr>
        <p:spPr>
          <a:xfrm rot="5400000" flipH="1" flipV="1">
            <a:off x="5163443" y="1451479"/>
            <a:ext cx="715331" cy="2870027"/>
          </a:xfrm>
          <a:prstGeom prst="bentConnector2">
            <a:avLst/>
          </a:prstGeom>
          <a:ln w="28575" cap="rnd">
            <a:solidFill>
              <a:schemeClr val="accent1">
                <a:lumMod val="40000"/>
                <a:lumOff val="6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15157D38-C152-4C04-A0BB-8F981DF5419E}"/>
              </a:ext>
            </a:extLst>
          </p:cNvPr>
          <p:cNvSpPr/>
          <p:nvPr/>
        </p:nvSpPr>
        <p:spPr bwMode="auto">
          <a:xfrm>
            <a:off x="3770919" y="3227532"/>
            <a:ext cx="630352" cy="630352"/>
          </a:xfrm>
          <a:prstGeom prst="ellipse">
            <a:avLst/>
          </a:prstGeom>
          <a:solidFill>
            <a:schemeClr val="bg1">
              <a:alpha val="18000"/>
            </a:schemeClr>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8629C"/>
              </a:solidFill>
              <a:effectLst/>
              <a:uLnTx/>
              <a:uFillTx/>
              <a:latin typeface="Segoe UI"/>
              <a:ea typeface="Segoe UI" pitchFamily="34" charset="0"/>
              <a:cs typeface="Segoe UI" pitchFamily="34" charset="0"/>
            </a:endParaRPr>
          </a:p>
        </p:txBody>
      </p:sp>
      <p:sp>
        <p:nvSpPr>
          <p:cNvPr id="102" name="Rectangle: Rounded Corners 101">
            <a:extLst>
              <a:ext uri="{FF2B5EF4-FFF2-40B4-BE49-F238E27FC236}">
                <a16:creationId xmlns:a16="http://schemas.microsoft.com/office/drawing/2014/main" id="{51E349C7-EB42-4C85-B7EF-4D6D96789B59}"/>
              </a:ext>
            </a:extLst>
          </p:cNvPr>
          <p:cNvSpPr/>
          <p:nvPr/>
        </p:nvSpPr>
        <p:spPr bwMode="auto">
          <a:xfrm>
            <a:off x="3971389" y="3388356"/>
            <a:ext cx="229417" cy="308709"/>
          </a:xfrm>
          <a:prstGeom prst="roundRect">
            <a:avLst>
              <a:gd name="adj" fmla="val 9244"/>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rgbClr val="08629C"/>
              </a:solidFill>
              <a:effectLst/>
              <a:uLnTx/>
              <a:uFillTx/>
              <a:latin typeface="Segoe UI"/>
              <a:ea typeface="Segoe UI" pitchFamily="34" charset="0"/>
              <a:cs typeface="Segoe UI" pitchFamily="34" charset="0"/>
            </a:endParaRPr>
          </a:p>
        </p:txBody>
      </p:sp>
      <p:sp>
        <p:nvSpPr>
          <p:cNvPr id="103" name="Freeform: Shape 102">
            <a:extLst>
              <a:ext uri="{FF2B5EF4-FFF2-40B4-BE49-F238E27FC236}">
                <a16:creationId xmlns:a16="http://schemas.microsoft.com/office/drawing/2014/main" id="{D9C9F740-3618-4A0A-83EE-C70D0211D0BD}"/>
              </a:ext>
            </a:extLst>
          </p:cNvPr>
          <p:cNvSpPr/>
          <p:nvPr/>
        </p:nvSpPr>
        <p:spPr>
          <a:xfrm>
            <a:off x="4004199" y="3521752"/>
            <a:ext cx="159661" cy="12773"/>
          </a:xfrm>
          <a:custGeom>
            <a:avLst/>
            <a:gdLst/>
            <a:ahLst/>
            <a:cxnLst/>
            <a:rect l="0" t="0" r="0" b="0"/>
            <a:pathLst>
              <a:path w="476250" h="38100">
                <a:moveTo>
                  <a:pt x="21431" y="21431"/>
                </a:moveTo>
                <a:lnTo>
                  <a:pt x="460534" y="21431"/>
                </a:lnTo>
              </a:path>
            </a:pathLst>
          </a:custGeom>
          <a:noFill/>
          <a:ln w="19050" cap="rnd">
            <a:solidFill>
              <a:schemeClr val="bg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C460A0E9-FB5A-47BE-A7CF-3CF25AF5785A}"/>
              </a:ext>
            </a:extLst>
          </p:cNvPr>
          <p:cNvSpPr/>
          <p:nvPr/>
        </p:nvSpPr>
        <p:spPr>
          <a:xfrm>
            <a:off x="4004199" y="3577634"/>
            <a:ext cx="159661" cy="12773"/>
          </a:xfrm>
          <a:custGeom>
            <a:avLst/>
            <a:gdLst/>
            <a:ahLst/>
            <a:cxnLst/>
            <a:rect l="0" t="0" r="0" b="0"/>
            <a:pathLst>
              <a:path w="476250" h="38100">
                <a:moveTo>
                  <a:pt x="21431" y="21431"/>
                </a:moveTo>
                <a:lnTo>
                  <a:pt x="460534" y="21431"/>
                </a:lnTo>
              </a:path>
            </a:pathLst>
          </a:custGeom>
          <a:noFill/>
          <a:ln w="19050" cap="rnd">
            <a:solidFill>
              <a:schemeClr val="bg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10B86DBA-BC59-46C2-AE17-D8D87AB9E7AB}"/>
              </a:ext>
            </a:extLst>
          </p:cNvPr>
          <p:cNvSpPr/>
          <p:nvPr/>
        </p:nvSpPr>
        <p:spPr>
          <a:xfrm>
            <a:off x="4004198" y="3627768"/>
            <a:ext cx="86217" cy="12773"/>
          </a:xfrm>
          <a:custGeom>
            <a:avLst/>
            <a:gdLst/>
            <a:ahLst/>
            <a:cxnLst/>
            <a:rect l="0" t="0" r="0" b="0"/>
            <a:pathLst>
              <a:path w="257175" h="38100">
                <a:moveTo>
                  <a:pt x="21431" y="21431"/>
                </a:moveTo>
                <a:lnTo>
                  <a:pt x="241459" y="21431"/>
                </a:lnTo>
              </a:path>
            </a:pathLst>
          </a:custGeom>
          <a:noFill/>
          <a:ln w="19050" cap="rnd">
            <a:solidFill>
              <a:schemeClr val="bg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111" name="Freeform: Shape 110">
            <a:extLst>
              <a:ext uri="{FF2B5EF4-FFF2-40B4-BE49-F238E27FC236}">
                <a16:creationId xmlns:a16="http://schemas.microsoft.com/office/drawing/2014/main" id="{E7E2DFBC-80C1-4804-8461-79C94845DDE3}"/>
              </a:ext>
            </a:extLst>
          </p:cNvPr>
          <p:cNvSpPr/>
          <p:nvPr/>
        </p:nvSpPr>
        <p:spPr>
          <a:xfrm>
            <a:off x="4077642" y="3465458"/>
            <a:ext cx="86217" cy="12773"/>
          </a:xfrm>
          <a:custGeom>
            <a:avLst/>
            <a:gdLst/>
            <a:ahLst/>
            <a:cxnLst/>
            <a:rect l="0" t="0" r="0" b="0"/>
            <a:pathLst>
              <a:path w="257175" h="38100">
                <a:moveTo>
                  <a:pt x="21431" y="21431"/>
                </a:moveTo>
                <a:lnTo>
                  <a:pt x="241459" y="21431"/>
                </a:lnTo>
              </a:path>
            </a:pathLst>
          </a:custGeom>
          <a:noFill/>
          <a:ln w="19050" cap="rnd">
            <a:solidFill>
              <a:schemeClr val="bg1"/>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121" name="Rectangle: Rounded Corners 120">
            <a:extLst>
              <a:ext uri="{FF2B5EF4-FFF2-40B4-BE49-F238E27FC236}">
                <a16:creationId xmlns:a16="http://schemas.microsoft.com/office/drawing/2014/main" id="{A9965061-60EC-4E5C-ADCE-C1C16D5E8334}"/>
              </a:ext>
            </a:extLst>
          </p:cNvPr>
          <p:cNvSpPr/>
          <p:nvPr/>
        </p:nvSpPr>
        <p:spPr bwMode="auto">
          <a:xfrm>
            <a:off x="6750739" y="2327562"/>
            <a:ext cx="621844" cy="396831"/>
          </a:xfrm>
          <a:prstGeom prst="roundRect">
            <a:avLst>
              <a:gd name="adj" fmla="val 14195"/>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err="1">
                <a:ln>
                  <a:noFill/>
                </a:ln>
                <a:solidFill>
                  <a:srgbClr val="08629C"/>
                </a:solidFill>
                <a:effectLst/>
                <a:uLnTx/>
                <a:uFillTx/>
                <a:latin typeface="Consolas" panose="020B0609020204030204" pitchFamily="49" charset="0"/>
                <a:ea typeface="Segoe UI" pitchFamily="34" charset="0"/>
                <a:cs typeface="Segoe UI" pitchFamily="34" charset="0"/>
              </a:rPr>
              <a:t>db</a:t>
            </a:r>
            <a:endParaRPr kumimoji="0" lang="en-US" sz="1961" b="0" i="0" u="none" strike="noStrike" kern="1200" cap="none" spc="0" normalizeH="0" baseline="0" noProof="0">
              <a:ln>
                <a:noFill/>
              </a:ln>
              <a:solidFill>
                <a:srgbClr val="08629C"/>
              </a:solidFill>
              <a:effectLst/>
              <a:uLnTx/>
              <a:uFillTx/>
              <a:latin typeface="Consolas" panose="020B0609020204030204" pitchFamily="49" charset="0"/>
              <a:ea typeface="Segoe UI" pitchFamily="34" charset="0"/>
              <a:cs typeface="Segoe UI" pitchFamily="34" charset="0"/>
            </a:endParaRPr>
          </a:p>
        </p:txBody>
      </p:sp>
      <p:sp>
        <p:nvSpPr>
          <p:cNvPr id="127" name="Rectangle: Rounded Corners 126">
            <a:extLst>
              <a:ext uri="{FF2B5EF4-FFF2-40B4-BE49-F238E27FC236}">
                <a16:creationId xmlns:a16="http://schemas.microsoft.com/office/drawing/2014/main" id="{E23CFA78-7F58-4132-B814-46B711006D2B}"/>
              </a:ext>
            </a:extLst>
          </p:cNvPr>
          <p:cNvSpPr/>
          <p:nvPr/>
        </p:nvSpPr>
        <p:spPr bwMode="auto">
          <a:xfrm>
            <a:off x="8053940" y="2479549"/>
            <a:ext cx="2011136" cy="396831"/>
          </a:xfrm>
          <a:prstGeom prst="roundRect">
            <a:avLst>
              <a:gd name="adj" fmla="val 10430"/>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a:ln>
                  <a:noFill/>
                </a:ln>
                <a:solidFill>
                  <a:srgbClr val="08629C"/>
                </a:solidFill>
                <a:effectLst/>
                <a:uLnTx/>
                <a:uFillTx/>
                <a:latin typeface="Consolas" panose="020B0609020204030204" pitchFamily="49" charset="0"/>
                <a:ea typeface="Segoe UI" pitchFamily="34" charset="0"/>
                <a:cs typeface="Segoe UI" pitchFamily="34" charset="0"/>
              </a:rPr>
              <a:t>load balancer</a:t>
            </a:r>
          </a:p>
        </p:txBody>
      </p:sp>
      <p:sp>
        <p:nvSpPr>
          <p:cNvPr id="125" name="Rectangle: Rounded Corners 124">
            <a:extLst>
              <a:ext uri="{FF2B5EF4-FFF2-40B4-BE49-F238E27FC236}">
                <a16:creationId xmlns:a16="http://schemas.microsoft.com/office/drawing/2014/main" id="{A791F0BA-5759-40F0-A745-B4B9AD74FEC0}"/>
              </a:ext>
            </a:extLst>
          </p:cNvPr>
          <p:cNvSpPr/>
          <p:nvPr/>
        </p:nvSpPr>
        <p:spPr bwMode="auto">
          <a:xfrm>
            <a:off x="8652043" y="2173330"/>
            <a:ext cx="621844" cy="396831"/>
          </a:xfrm>
          <a:prstGeom prst="roundRect">
            <a:avLst>
              <a:gd name="adj" fmla="val 14195"/>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a:ln>
                  <a:noFill/>
                </a:ln>
                <a:solidFill>
                  <a:srgbClr val="08629C"/>
                </a:solidFill>
                <a:effectLst/>
                <a:uLnTx/>
                <a:uFillTx/>
                <a:latin typeface="Consolas" panose="020B0609020204030204" pitchFamily="49" charset="0"/>
                <a:ea typeface="Segoe UI" pitchFamily="34" charset="0"/>
                <a:cs typeface="Segoe UI" pitchFamily="34" charset="0"/>
              </a:rPr>
              <a:t>ci</a:t>
            </a:r>
          </a:p>
        </p:txBody>
      </p:sp>
      <p:sp>
        <p:nvSpPr>
          <p:cNvPr id="129" name="Rectangle: Rounded Corners 128">
            <a:extLst>
              <a:ext uri="{FF2B5EF4-FFF2-40B4-BE49-F238E27FC236}">
                <a16:creationId xmlns:a16="http://schemas.microsoft.com/office/drawing/2014/main" id="{A21158EA-873C-4419-9700-9F6256FCBB1D}"/>
              </a:ext>
            </a:extLst>
          </p:cNvPr>
          <p:cNvSpPr/>
          <p:nvPr/>
        </p:nvSpPr>
        <p:spPr bwMode="auto">
          <a:xfrm>
            <a:off x="8849455" y="3127438"/>
            <a:ext cx="621844" cy="396831"/>
          </a:xfrm>
          <a:prstGeom prst="roundRect">
            <a:avLst>
              <a:gd name="adj" fmla="val 14195"/>
            </a:avLst>
          </a:prstGeom>
          <a:solidFill>
            <a:schemeClr val="bg1">
              <a:lumMod val="95000"/>
            </a:schemeClr>
          </a:solidFill>
          <a:ln w="38100">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a:ln>
                  <a:noFill/>
                </a:ln>
                <a:solidFill>
                  <a:srgbClr val="08629C"/>
                </a:solidFill>
                <a:effectLst/>
                <a:uLnTx/>
                <a:uFillTx/>
                <a:latin typeface="Consolas" panose="020B0609020204030204" pitchFamily="49" charset="0"/>
                <a:ea typeface="Segoe UI" pitchFamily="34" charset="0"/>
                <a:cs typeface="Segoe UI" pitchFamily="34" charset="0"/>
              </a:rPr>
              <a:t>…</a:t>
            </a:r>
          </a:p>
        </p:txBody>
      </p:sp>
      <p:sp>
        <p:nvSpPr>
          <p:cNvPr id="79" name="Rectangle 78">
            <a:extLst>
              <a:ext uri="{FF2B5EF4-FFF2-40B4-BE49-F238E27FC236}">
                <a16:creationId xmlns:a16="http://schemas.microsoft.com/office/drawing/2014/main" id="{68A0918F-8C04-44DF-ACB2-4ABA3846A0E4}"/>
              </a:ext>
            </a:extLst>
          </p:cNvPr>
          <p:cNvSpPr/>
          <p:nvPr/>
        </p:nvSpPr>
        <p:spPr bwMode="auto">
          <a:xfrm>
            <a:off x="0" y="488"/>
            <a:ext cx="2091656" cy="685702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80" name="Straight Connector 79">
            <a:extLst>
              <a:ext uri="{FF2B5EF4-FFF2-40B4-BE49-F238E27FC236}">
                <a16:creationId xmlns:a16="http://schemas.microsoft.com/office/drawing/2014/main" id="{A91EE052-7EFB-436A-8426-C191523EA913}"/>
              </a:ext>
            </a:extLst>
          </p:cNvPr>
          <p:cNvCxnSpPr/>
          <p:nvPr/>
        </p:nvCxnSpPr>
        <p:spPr>
          <a:xfrm>
            <a:off x="2091659" y="488"/>
            <a:ext cx="0" cy="6857027"/>
          </a:xfrm>
          <a:prstGeom prst="line">
            <a:avLst/>
          </a:prstGeom>
          <a:ln w="190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2" name="Rectangle: Rounded Corners 81">
            <a:extLst>
              <a:ext uri="{FF2B5EF4-FFF2-40B4-BE49-F238E27FC236}">
                <a16:creationId xmlns:a16="http://schemas.microsoft.com/office/drawing/2014/main" id="{23F73358-732F-4243-A599-52CC70AEB796}"/>
              </a:ext>
            </a:extLst>
          </p:cNvPr>
          <p:cNvSpPr/>
          <p:nvPr/>
        </p:nvSpPr>
        <p:spPr bwMode="auto">
          <a:xfrm>
            <a:off x="379808" y="375302"/>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Container Service (AKS)</a:t>
            </a:r>
          </a:p>
        </p:txBody>
      </p:sp>
      <p:sp>
        <p:nvSpPr>
          <p:cNvPr id="83" name="Rectangle: Rounded Corners 82">
            <a:extLst>
              <a:ext uri="{FF2B5EF4-FFF2-40B4-BE49-F238E27FC236}">
                <a16:creationId xmlns:a16="http://schemas.microsoft.com/office/drawing/2014/main" id="{032F8F60-887A-44AB-9B76-D96B507C67C8}"/>
              </a:ext>
            </a:extLst>
          </p:cNvPr>
          <p:cNvSpPr/>
          <p:nvPr/>
        </p:nvSpPr>
        <p:spPr bwMode="auto">
          <a:xfrm>
            <a:off x="379808" y="1637448"/>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Container Instances (ACI)</a:t>
            </a:r>
          </a:p>
        </p:txBody>
      </p:sp>
      <p:sp>
        <p:nvSpPr>
          <p:cNvPr id="84" name="Rectangle: Rounded Corners 83">
            <a:extLst>
              <a:ext uri="{FF2B5EF4-FFF2-40B4-BE49-F238E27FC236}">
                <a16:creationId xmlns:a16="http://schemas.microsoft.com/office/drawing/2014/main" id="{87B2F357-39BB-4FF3-A0D1-60BACCCADC90}"/>
              </a:ext>
            </a:extLst>
          </p:cNvPr>
          <p:cNvSpPr/>
          <p:nvPr/>
        </p:nvSpPr>
        <p:spPr bwMode="auto">
          <a:xfrm>
            <a:off x="379808" y="2899595"/>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Azure Container Registry</a:t>
            </a:r>
          </a:p>
        </p:txBody>
      </p:sp>
      <p:sp>
        <p:nvSpPr>
          <p:cNvPr id="85" name="Rectangle: Rounded Corners 84">
            <a:extLst>
              <a:ext uri="{FF2B5EF4-FFF2-40B4-BE49-F238E27FC236}">
                <a16:creationId xmlns:a16="http://schemas.microsoft.com/office/drawing/2014/main" id="{FA9F58A3-DB05-4C9E-B37C-8C81A78B56EB}"/>
              </a:ext>
            </a:extLst>
          </p:cNvPr>
          <p:cNvSpPr/>
          <p:nvPr/>
        </p:nvSpPr>
        <p:spPr bwMode="auto">
          <a:xfrm>
            <a:off x="307634" y="4161740"/>
            <a:ext cx="1476391"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Open Service </a:t>
            </a:r>
            <a:b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br>
            <a:r>
              <a:rPr kumimoji="0" lang="en-US" sz="1176" b="0" i="0" u="none" strike="noStrike" kern="1200" cap="none" spc="0" normalizeH="0" baseline="0" noProof="0">
                <a:ln>
                  <a:noFill/>
                </a:ln>
                <a:solidFill>
                  <a:srgbClr val="505050"/>
                </a:solidFill>
                <a:effectLst/>
                <a:uLnTx/>
                <a:uFillTx/>
                <a:latin typeface="Segoe UI"/>
                <a:ea typeface="+mn-ea"/>
                <a:cs typeface="Segoe UI" panose="020B0502040204020203" pitchFamily="34" charset="0"/>
              </a:rPr>
              <a:t>Broker API (OSBA)</a:t>
            </a:r>
          </a:p>
        </p:txBody>
      </p:sp>
      <p:sp>
        <p:nvSpPr>
          <p:cNvPr id="86" name="Rectangle: Rounded Corners 85">
            <a:extLst>
              <a:ext uri="{FF2B5EF4-FFF2-40B4-BE49-F238E27FC236}">
                <a16:creationId xmlns:a16="http://schemas.microsoft.com/office/drawing/2014/main" id="{A92E2DAC-A318-4723-9387-019F62F7C2B4}"/>
              </a:ext>
            </a:extLst>
          </p:cNvPr>
          <p:cNvSpPr/>
          <p:nvPr/>
        </p:nvSpPr>
        <p:spPr bwMode="auto">
          <a:xfrm>
            <a:off x="379808" y="5423888"/>
            <a:ext cx="1332040" cy="1058813"/>
          </a:xfrm>
          <a:prstGeom prst="roundRect">
            <a:avLst>
              <a:gd name="adj" fmla="val 2432"/>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89643" rIns="44821" bIns="89643" numCol="1" spcCol="0" rtlCol="0" fromWordArt="0" anchor="b"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Release </a:t>
            </a:r>
            <a:b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br>
            <a:r>
              <a:rPr kumimoji="0" lang="en-US" sz="1176" b="0" i="0" u="none" strike="noStrike" kern="1200" cap="none" spc="0" normalizeH="0" baseline="0" noProof="0">
                <a:ln>
                  <a:noFill/>
                </a:ln>
                <a:solidFill>
                  <a:srgbClr val="0072C6"/>
                </a:solidFill>
                <a:effectLst/>
                <a:uLnTx/>
                <a:uFillTx/>
                <a:latin typeface="Segoe UI Semibold" panose="020B0702040204020203" pitchFamily="34" charset="0"/>
                <a:ea typeface="+mn-ea"/>
                <a:cs typeface="Segoe UI Semibold" panose="020B0702040204020203" pitchFamily="34" charset="0"/>
              </a:rPr>
              <a:t>Automation Tools</a:t>
            </a:r>
          </a:p>
        </p:txBody>
      </p:sp>
      <p:grpSp>
        <p:nvGrpSpPr>
          <p:cNvPr id="87" name="Group 86">
            <a:extLst>
              <a:ext uri="{FF2B5EF4-FFF2-40B4-BE49-F238E27FC236}">
                <a16:creationId xmlns:a16="http://schemas.microsoft.com/office/drawing/2014/main" id="{3D86FC06-79D1-46D3-9BCB-27760C0E3A40}"/>
              </a:ext>
            </a:extLst>
          </p:cNvPr>
          <p:cNvGrpSpPr/>
          <p:nvPr/>
        </p:nvGrpSpPr>
        <p:grpSpPr>
          <a:xfrm>
            <a:off x="771840" y="376709"/>
            <a:ext cx="547979" cy="528905"/>
            <a:chOff x="2368476" y="589018"/>
            <a:chExt cx="1012508" cy="977265"/>
          </a:xfrm>
        </p:grpSpPr>
        <p:sp>
          <p:nvSpPr>
            <p:cNvPr id="88" name="Freeform: Shape 87">
              <a:extLst>
                <a:ext uri="{FF2B5EF4-FFF2-40B4-BE49-F238E27FC236}">
                  <a16:creationId xmlns:a16="http://schemas.microsoft.com/office/drawing/2014/main" id="{0D7388A5-E39D-4FBE-8FCA-EC1305A0F44A}"/>
                </a:ext>
              </a:extLst>
            </p:cNvPr>
            <p:cNvSpPr/>
            <p:nvPr/>
          </p:nvSpPr>
          <p:spPr>
            <a:xfrm>
              <a:off x="2907591"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89" name="Freeform: Shape 88">
              <a:extLst>
                <a:ext uri="{FF2B5EF4-FFF2-40B4-BE49-F238E27FC236}">
                  <a16:creationId xmlns:a16="http://schemas.microsoft.com/office/drawing/2014/main" id="{D266FB26-F004-4BB6-A695-17A0002F046C}"/>
                </a:ext>
              </a:extLst>
            </p:cNvPr>
            <p:cNvSpPr/>
            <p:nvPr/>
          </p:nvSpPr>
          <p:spPr>
            <a:xfrm>
              <a:off x="2907591"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0" name="Freeform: Shape 89">
              <a:extLst>
                <a:ext uri="{FF2B5EF4-FFF2-40B4-BE49-F238E27FC236}">
                  <a16:creationId xmlns:a16="http://schemas.microsoft.com/office/drawing/2014/main" id="{70284BE6-878A-44FA-91C8-79B2780DED78}"/>
                </a:ext>
              </a:extLst>
            </p:cNvPr>
            <p:cNvSpPr/>
            <p:nvPr/>
          </p:nvSpPr>
          <p:spPr>
            <a:xfrm>
              <a:off x="3041894"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1" name="Freeform: Shape 90">
              <a:extLst>
                <a:ext uri="{FF2B5EF4-FFF2-40B4-BE49-F238E27FC236}">
                  <a16:creationId xmlns:a16="http://schemas.microsoft.com/office/drawing/2014/main" id="{769C0FCE-790D-4A92-AA60-554D16A930FB}"/>
                </a:ext>
              </a:extLst>
            </p:cNvPr>
            <p:cNvSpPr/>
            <p:nvPr/>
          </p:nvSpPr>
          <p:spPr>
            <a:xfrm>
              <a:off x="2554214" y="58901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332FFD34-2DA5-461B-BA28-2BBE417C6054}"/>
                </a:ext>
              </a:extLst>
            </p:cNvPr>
            <p:cNvSpPr/>
            <p:nvPr/>
          </p:nvSpPr>
          <p:spPr>
            <a:xfrm>
              <a:off x="2554214" y="663313"/>
              <a:ext cx="171450" cy="257175"/>
            </a:xfrm>
            <a:custGeom>
              <a:avLst/>
              <a:gdLst/>
              <a:ahLst/>
              <a:cxnLst/>
              <a:rect l="0" t="0" r="0" b="0"/>
              <a:pathLst>
                <a:path w="171450" h="257175">
                  <a:moveTo>
                    <a:pt x="21431" y="21431"/>
                  </a:moveTo>
                  <a:lnTo>
                    <a:pt x="21431" y="170021"/>
                  </a:lnTo>
                  <a:lnTo>
                    <a:pt x="155734" y="245269"/>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208A4E02-277C-486F-9935-CB57C4396399}"/>
                </a:ext>
              </a:extLst>
            </p:cNvPr>
            <p:cNvSpPr/>
            <p:nvPr/>
          </p:nvSpPr>
          <p:spPr>
            <a:xfrm>
              <a:off x="2688516" y="663313"/>
              <a:ext cx="171450" cy="257175"/>
            </a:xfrm>
            <a:custGeom>
              <a:avLst/>
              <a:gdLst/>
              <a:ahLst/>
              <a:cxnLst/>
              <a:rect l="0" t="0" r="0" b="0"/>
              <a:pathLst>
                <a:path w="171450" h="257175">
                  <a:moveTo>
                    <a:pt x="155734" y="21431"/>
                  </a:moveTo>
                  <a:lnTo>
                    <a:pt x="155734" y="170021"/>
                  </a:lnTo>
                  <a:lnTo>
                    <a:pt x="21431" y="245269"/>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4" name="Freeform: Shape 93">
              <a:extLst>
                <a:ext uri="{FF2B5EF4-FFF2-40B4-BE49-F238E27FC236}">
                  <a16:creationId xmlns:a16="http://schemas.microsoft.com/office/drawing/2014/main" id="{02EF22C4-483F-459C-96A4-2A20B5225F3D}"/>
                </a:ext>
              </a:extLst>
            </p:cNvPr>
            <p:cNvSpPr/>
            <p:nvPr/>
          </p:nvSpPr>
          <p:spPr>
            <a:xfrm>
              <a:off x="3075231" y="910011"/>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5" name="Freeform: Shape 94">
              <a:extLst>
                <a:ext uri="{FF2B5EF4-FFF2-40B4-BE49-F238E27FC236}">
                  <a16:creationId xmlns:a16="http://schemas.microsoft.com/office/drawing/2014/main" id="{936D0041-1BD2-4A88-A98A-13C3A9708272}"/>
                </a:ext>
              </a:extLst>
            </p:cNvPr>
            <p:cNvSpPr/>
            <p:nvPr/>
          </p:nvSpPr>
          <p:spPr>
            <a:xfrm>
              <a:off x="3075231"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6" name="Freeform: Shape 95">
              <a:extLst>
                <a:ext uri="{FF2B5EF4-FFF2-40B4-BE49-F238E27FC236}">
                  <a16:creationId xmlns:a16="http://schemas.microsoft.com/office/drawing/2014/main" id="{FAD879DF-1E92-4998-B4AC-E1B4D48104A0}"/>
                </a:ext>
              </a:extLst>
            </p:cNvPr>
            <p:cNvSpPr/>
            <p:nvPr/>
          </p:nvSpPr>
          <p:spPr>
            <a:xfrm>
              <a:off x="3209534" y="984306"/>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7" name="Freeform: Shape 96">
              <a:extLst>
                <a:ext uri="{FF2B5EF4-FFF2-40B4-BE49-F238E27FC236}">
                  <a16:creationId xmlns:a16="http://schemas.microsoft.com/office/drawing/2014/main" id="{097A42EF-C664-4F3C-B699-D888AA6E10E6}"/>
                </a:ext>
              </a:extLst>
            </p:cNvPr>
            <p:cNvSpPr/>
            <p:nvPr/>
          </p:nvSpPr>
          <p:spPr>
            <a:xfrm>
              <a:off x="2368476" y="905248"/>
              <a:ext cx="304800" cy="190500"/>
            </a:xfrm>
            <a:custGeom>
              <a:avLst/>
              <a:gdLst/>
              <a:ahLst/>
              <a:cxnLst/>
              <a:rect l="0" t="0" r="0" b="0"/>
              <a:pathLst>
                <a:path w="304800" h="190500">
                  <a:moveTo>
                    <a:pt x="21431" y="95726"/>
                  </a:moveTo>
                  <a:lnTo>
                    <a:pt x="155734" y="170021"/>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D2195BDE-C0AB-43A2-A36F-BADF409C4B44}"/>
                </a:ext>
              </a:extLst>
            </p:cNvPr>
            <p:cNvSpPr/>
            <p:nvPr/>
          </p:nvSpPr>
          <p:spPr>
            <a:xfrm>
              <a:off x="2368476" y="979543"/>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9" name="Freeform: Shape 98">
              <a:extLst>
                <a:ext uri="{FF2B5EF4-FFF2-40B4-BE49-F238E27FC236}">
                  <a16:creationId xmlns:a16="http://schemas.microsoft.com/office/drawing/2014/main" id="{4A084540-B83B-456A-AA59-64959BC37E5A}"/>
                </a:ext>
              </a:extLst>
            </p:cNvPr>
            <p:cNvSpPr/>
            <p:nvPr/>
          </p:nvSpPr>
          <p:spPr>
            <a:xfrm>
              <a:off x="2502779" y="979543"/>
              <a:ext cx="171450" cy="257175"/>
            </a:xfrm>
            <a:custGeom>
              <a:avLst/>
              <a:gdLst/>
              <a:ahLst/>
              <a:cxnLst/>
              <a:rect l="0" t="0" r="0" b="0"/>
              <a:pathLst>
                <a:path w="171450" h="257175">
                  <a:moveTo>
                    <a:pt x="155734" y="21431"/>
                  </a:moveTo>
                  <a:lnTo>
                    <a:pt x="155734"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0" name="Freeform: Shape 99">
              <a:extLst>
                <a:ext uri="{FF2B5EF4-FFF2-40B4-BE49-F238E27FC236}">
                  <a16:creationId xmlns:a16="http://schemas.microsoft.com/office/drawing/2014/main" id="{99E26E35-7157-429D-86A4-3E1BF4457DF7}"/>
                </a:ext>
              </a:extLst>
            </p:cNvPr>
            <p:cNvSpPr/>
            <p:nvPr/>
          </p:nvSpPr>
          <p:spPr>
            <a:xfrm>
              <a:off x="254183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59DE89EA-9536-4719-8682-91B8B6A10BC1}"/>
                </a:ext>
              </a:extLst>
            </p:cNvPr>
            <p:cNvSpPr/>
            <p:nvPr/>
          </p:nvSpPr>
          <p:spPr>
            <a:xfrm>
              <a:off x="254183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D7AE9C7E-8BD9-4DCD-A858-61B86AAAFFBE}"/>
                </a:ext>
              </a:extLst>
            </p:cNvPr>
            <p:cNvSpPr/>
            <p:nvPr/>
          </p:nvSpPr>
          <p:spPr>
            <a:xfrm>
              <a:off x="267613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7" name="Freeform: Shape 106">
              <a:extLst>
                <a:ext uri="{FF2B5EF4-FFF2-40B4-BE49-F238E27FC236}">
                  <a16:creationId xmlns:a16="http://schemas.microsoft.com/office/drawing/2014/main" id="{7F0DF92A-197E-4CF0-9055-7811B3DCE910}"/>
                </a:ext>
              </a:extLst>
            </p:cNvPr>
            <p:cNvSpPr/>
            <p:nvPr/>
          </p:nvSpPr>
          <p:spPr>
            <a:xfrm>
              <a:off x="2907591" y="1225288"/>
              <a:ext cx="304800" cy="190500"/>
            </a:xfrm>
            <a:custGeom>
              <a:avLst/>
              <a:gdLst/>
              <a:ahLst/>
              <a:cxnLst/>
              <a:rect l="0" t="0" r="0" b="0"/>
              <a:pathLst>
                <a:path w="304800" h="190500">
                  <a:moveTo>
                    <a:pt x="21431" y="95726"/>
                  </a:moveTo>
                  <a:lnTo>
                    <a:pt x="155734" y="170974"/>
                  </a:lnTo>
                  <a:lnTo>
                    <a:pt x="290036"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8" name="Freeform: Shape 107">
              <a:extLst>
                <a:ext uri="{FF2B5EF4-FFF2-40B4-BE49-F238E27FC236}">
                  <a16:creationId xmlns:a16="http://schemas.microsoft.com/office/drawing/2014/main" id="{6310EA4D-70A6-46D8-8829-051E446C6303}"/>
                </a:ext>
              </a:extLst>
            </p:cNvPr>
            <p:cNvSpPr/>
            <p:nvPr/>
          </p:nvSpPr>
          <p:spPr>
            <a:xfrm>
              <a:off x="2907591" y="1299583"/>
              <a:ext cx="171450" cy="266700"/>
            </a:xfrm>
            <a:custGeom>
              <a:avLst/>
              <a:gdLst/>
              <a:ahLst/>
              <a:cxnLst/>
              <a:rect l="0" t="0" r="0" b="0"/>
              <a:pathLst>
                <a:path w="171450" h="266700">
                  <a:moveTo>
                    <a:pt x="21431" y="21431"/>
                  </a:moveTo>
                  <a:lnTo>
                    <a:pt x="21431" y="170974"/>
                  </a:lnTo>
                  <a:lnTo>
                    <a:pt x="155734" y="245269"/>
                  </a:lnTo>
                  <a:lnTo>
                    <a:pt x="155734" y="96679"/>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09" name="Freeform: Shape 108">
              <a:extLst>
                <a:ext uri="{FF2B5EF4-FFF2-40B4-BE49-F238E27FC236}">
                  <a16:creationId xmlns:a16="http://schemas.microsoft.com/office/drawing/2014/main" id="{7526A34E-2E72-4BCB-BA3D-6E609D35DC2F}"/>
                </a:ext>
              </a:extLst>
            </p:cNvPr>
            <p:cNvSpPr/>
            <p:nvPr/>
          </p:nvSpPr>
          <p:spPr>
            <a:xfrm>
              <a:off x="3041894" y="1299583"/>
              <a:ext cx="171450" cy="266700"/>
            </a:xfrm>
            <a:custGeom>
              <a:avLst/>
              <a:gdLst/>
              <a:ahLst/>
              <a:cxnLst/>
              <a:rect l="0" t="0" r="0" b="0"/>
              <a:pathLst>
                <a:path w="171450" h="266700">
                  <a:moveTo>
                    <a:pt x="155734" y="21431"/>
                  </a:moveTo>
                  <a:lnTo>
                    <a:pt x="155734" y="170974"/>
                  </a:lnTo>
                  <a:lnTo>
                    <a:pt x="21431" y="245269"/>
                  </a:lnTo>
                  <a:lnTo>
                    <a:pt x="21431" y="96679"/>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93B346D8-5925-49AC-8CCA-E28CADD401C7}"/>
                </a:ext>
              </a:extLst>
            </p:cNvPr>
            <p:cNvSpPr/>
            <p:nvPr/>
          </p:nvSpPr>
          <p:spPr>
            <a:xfrm>
              <a:off x="2721854" y="910011"/>
              <a:ext cx="304800" cy="190500"/>
            </a:xfrm>
            <a:custGeom>
              <a:avLst/>
              <a:gdLst/>
              <a:ahLst/>
              <a:cxnLst/>
              <a:rect l="0" t="0" r="0" b="0"/>
              <a:pathLst>
                <a:path w="304800" h="190500">
                  <a:moveTo>
                    <a:pt x="21431" y="95726"/>
                  </a:moveTo>
                  <a:lnTo>
                    <a:pt x="155734" y="170021"/>
                  </a:lnTo>
                  <a:lnTo>
                    <a:pt x="290989" y="95726"/>
                  </a:lnTo>
                  <a:lnTo>
                    <a:pt x="155734"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14" name="Freeform: Shape 113">
              <a:extLst>
                <a:ext uri="{FF2B5EF4-FFF2-40B4-BE49-F238E27FC236}">
                  <a16:creationId xmlns:a16="http://schemas.microsoft.com/office/drawing/2014/main" id="{ABD8C973-795E-45EF-BB06-17D6D1CDF938}"/>
                </a:ext>
              </a:extLst>
            </p:cNvPr>
            <p:cNvSpPr/>
            <p:nvPr/>
          </p:nvSpPr>
          <p:spPr>
            <a:xfrm>
              <a:off x="2721854" y="984306"/>
              <a:ext cx="171450" cy="257175"/>
            </a:xfrm>
            <a:custGeom>
              <a:avLst/>
              <a:gdLst/>
              <a:ahLst/>
              <a:cxnLst/>
              <a:rect l="0" t="0" r="0" b="0"/>
              <a:pathLst>
                <a:path w="171450" h="257175">
                  <a:moveTo>
                    <a:pt x="21431" y="21431"/>
                  </a:moveTo>
                  <a:lnTo>
                    <a:pt x="21431" y="170021"/>
                  </a:lnTo>
                  <a:lnTo>
                    <a:pt x="155734" y="244316"/>
                  </a:lnTo>
                  <a:lnTo>
                    <a:pt x="155734"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15" name="Freeform: Shape 114">
              <a:extLst>
                <a:ext uri="{FF2B5EF4-FFF2-40B4-BE49-F238E27FC236}">
                  <a16:creationId xmlns:a16="http://schemas.microsoft.com/office/drawing/2014/main" id="{A4435165-2E77-4F9E-B5A9-E8E2D55B8ECE}"/>
                </a:ext>
              </a:extLst>
            </p:cNvPr>
            <p:cNvSpPr/>
            <p:nvPr/>
          </p:nvSpPr>
          <p:spPr>
            <a:xfrm>
              <a:off x="2856156" y="984306"/>
              <a:ext cx="171450" cy="257175"/>
            </a:xfrm>
            <a:custGeom>
              <a:avLst/>
              <a:gdLst/>
              <a:ahLst/>
              <a:cxnLst/>
              <a:rect l="0" t="0" r="0" b="0"/>
              <a:pathLst>
                <a:path w="171450" h="257175">
                  <a:moveTo>
                    <a:pt x="156686" y="21431"/>
                  </a:moveTo>
                  <a:lnTo>
                    <a:pt x="156686" y="170021"/>
                  </a:lnTo>
                  <a:lnTo>
                    <a:pt x="21431" y="244316"/>
                  </a:lnTo>
                  <a:lnTo>
                    <a:pt x="21431" y="95726"/>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18" name="Group 117">
            <a:extLst>
              <a:ext uri="{FF2B5EF4-FFF2-40B4-BE49-F238E27FC236}">
                <a16:creationId xmlns:a16="http://schemas.microsoft.com/office/drawing/2014/main" id="{FCDD4373-6444-42C3-88F3-9A6D88AEEC8D}"/>
              </a:ext>
            </a:extLst>
          </p:cNvPr>
          <p:cNvGrpSpPr/>
          <p:nvPr/>
        </p:nvGrpSpPr>
        <p:grpSpPr>
          <a:xfrm>
            <a:off x="718981" y="1649454"/>
            <a:ext cx="573163" cy="508369"/>
            <a:chOff x="2878931" y="2940843"/>
            <a:chExt cx="1095375" cy="971550"/>
          </a:xfrm>
        </p:grpSpPr>
        <p:sp>
          <p:nvSpPr>
            <p:cNvPr id="119" name="Freeform: Shape 118">
              <a:extLst>
                <a:ext uri="{FF2B5EF4-FFF2-40B4-BE49-F238E27FC236}">
                  <a16:creationId xmlns:a16="http://schemas.microsoft.com/office/drawing/2014/main" id="{D4055AC9-9D0D-48C2-B3BE-8339DA55B0B8}"/>
                </a:ext>
              </a:extLst>
            </p:cNvPr>
            <p:cNvSpPr/>
            <p:nvPr/>
          </p:nvSpPr>
          <p:spPr>
            <a:xfrm>
              <a:off x="2878931" y="2940843"/>
              <a:ext cx="1095375" cy="695325"/>
            </a:xfrm>
            <a:custGeom>
              <a:avLst/>
              <a:gdLst/>
              <a:ahLst/>
              <a:cxnLst/>
              <a:rect l="0" t="0" r="0" b="0"/>
              <a:pathLst>
                <a:path w="1095375" h="695325">
                  <a:moveTo>
                    <a:pt x="711041" y="21431"/>
                  </a:move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860584" y="676751"/>
                    <a:pt x="860584" y="676751"/>
                    <a:pt x="860584" y="676751"/>
                  </a:cubicBezTo>
                  <a:cubicBezTo>
                    <a:pt x="919639" y="676751"/>
                    <a:pt x="972979" y="653891"/>
                    <a:pt x="1013936" y="611981"/>
                  </a:cubicBezTo>
                  <a:cubicBezTo>
                    <a:pt x="1052989" y="571024"/>
                    <a:pt x="1074896" y="51768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19626" y="44291"/>
                    <a:pt x="766286" y="21431"/>
                    <a:pt x="711041" y="21431"/>
                  </a:cubicBezTo>
                  <a:lnTo>
                    <a:pt x="711041"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99C904A4-6ABE-4E18-8466-D5877786C6D9}"/>
                </a:ext>
              </a:extLst>
            </p:cNvPr>
            <p:cNvSpPr/>
            <p:nvPr/>
          </p:nvSpPr>
          <p:spPr>
            <a:xfrm>
              <a:off x="3333274" y="3101816"/>
              <a:ext cx="257175" cy="142875"/>
            </a:xfrm>
            <a:custGeom>
              <a:avLst/>
              <a:gdLst/>
              <a:ahLst/>
              <a:cxnLst/>
              <a:rect l="0" t="0" r="0" b="0"/>
              <a:pathLst>
                <a:path w="257175" h="142875">
                  <a:moveTo>
                    <a:pt x="237649" y="129064"/>
                  </a:moveTo>
                  <a:lnTo>
                    <a:pt x="130016" y="21431"/>
                  </a:lnTo>
                  <a:lnTo>
                    <a:pt x="21431" y="130016"/>
                  </a:ln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3" name="Freeform: Shape 122">
              <a:extLst>
                <a:ext uri="{FF2B5EF4-FFF2-40B4-BE49-F238E27FC236}">
                  <a16:creationId xmlns:a16="http://schemas.microsoft.com/office/drawing/2014/main" id="{865D8851-3B09-4D34-A97B-2AD9E6DB47C1}"/>
                </a:ext>
              </a:extLst>
            </p:cNvPr>
            <p:cNvSpPr/>
            <p:nvPr/>
          </p:nvSpPr>
          <p:spPr>
            <a:xfrm>
              <a:off x="3441859" y="3101816"/>
              <a:ext cx="38100" cy="371475"/>
            </a:xfrm>
            <a:custGeom>
              <a:avLst/>
              <a:gdLst/>
              <a:ahLst/>
              <a:cxnLst/>
              <a:rect l="0" t="0" r="0" b="0"/>
              <a:pathLst>
                <a:path w="38100" h="371475">
                  <a:moveTo>
                    <a:pt x="21431" y="21431"/>
                  </a:moveTo>
                  <a:lnTo>
                    <a:pt x="21431" y="354806"/>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5FA9EE69-8226-4674-ADDF-2EE12C2CD445}"/>
                </a:ext>
              </a:extLst>
            </p:cNvPr>
            <p:cNvSpPr/>
            <p:nvPr/>
          </p:nvSpPr>
          <p:spPr>
            <a:xfrm>
              <a:off x="3192304" y="3378993"/>
              <a:ext cx="533400" cy="533400"/>
            </a:xfrm>
            <a:custGeom>
              <a:avLst/>
              <a:gdLst/>
              <a:ahLst/>
              <a:cxnLst/>
              <a:rect l="0" t="0" r="0" b="0"/>
              <a:pathLst>
                <a:path w="533400" h="533400">
                  <a:moveTo>
                    <a:pt x="21431" y="21431"/>
                  </a:moveTo>
                  <a:lnTo>
                    <a:pt x="519589" y="21431"/>
                  </a:lnTo>
                  <a:lnTo>
                    <a:pt x="519589" y="519589"/>
                  </a:lnTo>
                  <a:lnTo>
                    <a:pt x="21431" y="519589"/>
                  </a:lnTo>
                  <a:close/>
                </a:path>
              </a:pathLst>
            </a:custGeom>
            <a:solidFill>
              <a:srgbClr val="F2F2F2"/>
            </a:solid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8" name="Freeform: Shape 127">
              <a:extLst>
                <a:ext uri="{FF2B5EF4-FFF2-40B4-BE49-F238E27FC236}">
                  <a16:creationId xmlns:a16="http://schemas.microsoft.com/office/drawing/2014/main" id="{CDA79559-5E1F-400A-A7AA-3BDE95458E68}"/>
                </a:ext>
              </a:extLst>
            </p:cNvPr>
            <p:cNvSpPr/>
            <p:nvPr/>
          </p:nvSpPr>
          <p:spPr>
            <a:xfrm>
              <a:off x="3441859"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2" name="Freeform: Shape 131">
              <a:extLst>
                <a:ext uri="{FF2B5EF4-FFF2-40B4-BE49-F238E27FC236}">
                  <a16:creationId xmlns:a16="http://schemas.microsoft.com/office/drawing/2014/main" id="{E3C26D4A-01AB-4B51-8A5E-8F927971F7E9}"/>
                </a:ext>
              </a:extLst>
            </p:cNvPr>
            <p:cNvSpPr/>
            <p:nvPr/>
          </p:nvSpPr>
          <p:spPr>
            <a:xfrm>
              <a:off x="3562826"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3" name="Freeform: Shape 132">
              <a:extLst>
                <a:ext uri="{FF2B5EF4-FFF2-40B4-BE49-F238E27FC236}">
                  <a16:creationId xmlns:a16="http://schemas.microsoft.com/office/drawing/2014/main" id="{2BBE0DA9-AB0B-4D52-A9BA-13E9192E1B94}"/>
                </a:ext>
              </a:extLst>
            </p:cNvPr>
            <p:cNvSpPr/>
            <p:nvPr/>
          </p:nvSpPr>
          <p:spPr>
            <a:xfrm>
              <a:off x="3305651" y="3497103"/>
              <a:ext cx="38100" cy="304800"/>
            </a:xfrm>
            <a:custGeom>
              <a:avLst/>
              <a:gdLst/>
              <a:ahLst/>
              <a:cxnLst/>
              <a:rect l="0" t="0" r="0" b="0"/>
              <a:pathLst>
                <a:path w="38100" h="304800">
                  <a:moveTo>
                    <a:pt x="21431" y="21431"/>
                  </a:moveTo>
                  <a:lnTo>
                    <a:pt x="21431" y="287179"/>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34" name="Group 133">
            <a:extLst>
              <a:ext uri="{FF2B5EF4-FFF2-40B4-BE49-F238E27FC236}">
                <a16:creationId xmlns:a16="http://schemas.microsoft.com/office/drawing/2014/main" id="{1AEF20D6-1582-490E-B6FE-547620F3F6A3}"/>
              </a:ext>
            </a:extLst>
          </p:cNvPr>
          <p:cNvGrpSpPr/>
          <p:nvPr/>
        </p:nvGrpSpPr>
        <p:grpSpPr>
          <a:xfrm>
            <a:off x="750744" y="5449178"/>
            <a:ext cx="610269" cy="540751"/>
            <a:chOff x="4360069" y="2943701"/>
            <a:chExt cx="1095375" cy="970597"/>
          </a:xfrm>
        </p:grpSpPr>
        <p:sp>
          <p:nvSpPr>
            <p:cNvPr id="135" name="Freeform: Shape 134">
              <a:extLst>
                <a:ext uri="{FF2B5EF4-FFF2-40B4-BE49-F238E27FC236}">
                  <a16:creationId xmlns:a16="http://schemas.microsoft.com/office/drawing/2014/main" id="{1BFDDFFE-B691-455B-B54E-4E6DB0F50DF6}"/>
                </a:ext>
              </a:extLst>
            </p:cNvPr>
            <p:cNvSpPr/>
            <p:nvPr/>
          </p:nvSpPr>
          <p:spPr>
            <a:xfrm>
              <a:off x="4360069" y="2943701"/>
              <a:ext cx="1095375" cy="695325"/>
            </a:xfrm>
            <a:custGeom>
              <a:avLst/>
              <a:gdLst/>
              <a:ahLst/>
              <a:cxnLst/>
              <a:rect l="0" t="0" r="0" b="0"/>
              <a:pathLst>
                <a:path w="1095375" h="695325">
                  <a:moveTo>
                    <a:pt x="711041" y="21431"/>
                  </a:move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860584" y="676751"/>
                    <a:pt x="860584" y="676751"/>
                    <a:pt x="860584" y="676751"/>
                  </a:cubicBezTo>
                  <a:cubicBezTo>
                    <a:pt x="919639" y="676751"/>
                    <a:pt x="972979" y="653891"/>
                    <a:pt x="1013936" y="611981"/>
                  </a:cubicBezTo>
                  <a:cubicBezTo>
                    <a:pt x="1052989" y="571024"/>
                    <a:pt x="1074896" y="51768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20579" y="44291"/>
                    <a:pt x="766286" y="21431"/>
                    <a:pt x="711041" y="21431"/>
                  </a:cubicBezTo>
                  <a:lnTo>
                    <a:pt x="711041" y="21431"/>
                  </a:lnTo>
                  <a:close/>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6" name="Freeform: Shape 135">
              <a:extLst>
                <a:ext uri="{FF2B5EF4-FFF2-40B4-BE49-F238E27FC236}">
                  <a16:creationId xmlns:a16="http://schemas.microsoft.com/office/drawing/2014/main" id="{F61498B4-55FF-42B0-8BEC-2FA9B062AD03}"/>
                </a:ext>
              </a:extLst>
            </p:cNvPr>
            <p:cNvSpPr/>
            <p:nvPr/>
          </p:nvSpPr>
          <p:spPr>
            <a:xfrm>
              <a:off x="4815364" y="3104673"/>
              <a:ext cx="257175" cy="142875"/>
            </a:xfrm>
            <a:custGeom>
              <a:avLst/>
              <a:gdLst/>
              <a:ahLst/>
              <a:cxnLst/>
              <a:rect l="0" t="0" r="0" b="0"/>
              <a:pathLst>
                <a:path w="257175" h="142875">
                  <a:moveTo>
                    <a:pt x="236696" y="129064"/>
                  </a:moveTo>
                  <a:lnTo>
                    <a:pt x="129064" y="21431"/>
                  </a:lnTo>
                  <a:lnTo>
                    <a:pt x="21431" y="130016"/>
                  </a:ln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7" name="Freeform: Shape 136">
              <a:extLst>
                <a:ext uri="{FF2B5EF4-FFF2-40B4-BE49-F238E27FC236}">
                  <a16:creationId xmlns:a16="http://schemas.microsoft.com/office/drawing/2014/main" id="{26D9611F-B53B-4FC1-880F-80925518B31B}"/>
                </a:ext>
              </a:extLst>
            </p:cNvPr>
            <p:cNvSpPr/>
            <p:nvPr/>
          </p:nvSpPr>
          <p:spPr>
            <a:xfrm>
              <a:off x="4922996" y="3104673"/>
              <a:ext cx="38100" cy="371475"/>
            </a:xfrm>
            <a:custGeom>
              <a:avLst/>
              <a:gdLst/>
              <a:ahLst/>
              <a:cxnLst/>
              <a:rect l="0" t="0" r="0" b="0"/>
              <a:pathLst>
                <a:path w="38100" h="371475">
                  <a:moveTo>
                    <a:pt x="21431" y="21431"/>
                  </a:moveTo>
                  <a:lnTo>
                    <a:pt x="21431" y="354806"/>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8" name="Freeform: Shape 137">
              <a:extLst>
                <a:ext uri="{FF2B5EF4-FFF2-40B4-BE49-F238E27FC236}">
                  <a16:creationId xmlns:a16="http://schemas.microsoft.com/office/drawing/2014/main" id="{CCDA3046-6896-4488-8954-9F403621BC0D}"/>
                </a:ext>
              </a:extLst>
            </p:cNvPr>
            <p:cNvSpPr/>
            <p:nvPr/>
          </p:nvSpPr>
          <p:spPr>
            <a:xfrm>
              <a:off x="4813459" y="3495198"/>
              <a:ext cx="257175" cy="257175"/>
            </a:xfrm>
            <a:custGeom>
              <a:avLst/>
              <a:gdLst/>
              <a:ahLst/>
              <a:cxnLst/>
              <a:rect l="0" t="0" r="0" b="0"/>
              <a:pathLst>
                <a:path w="257175" h="257175">
                  <a:moveTo>
                    <a:pt x="240506" y="130969"/>
                  </a:moveTo>
                  <a:cubicBezTo>
                    <a:pt x="240506" y="191465"/>
                    <a:pt x="191465" y="240506"/>
                    <a:pt x="130969" y="240506"/>
                  </a:cubicBezTo>
                  <a:cubicBezTo>
                    <a:pt x="70473" y="240506"/>
                    <a:pt x="21431" y="191465"/>
                    <a:pt x="21431" y="130969"/>
                  </a:cubicBezTo>
                  <a:cubicBezTo>
                    <a:pt x="21431" y="70473"/>
                    <a:pt x="70473" y="21431"/>
                    <a:pt x="130969" y="21431"/>
                  </a:cubicBezTo>
                  <a:cubicBezTo>
                    <a:pt x="191465" y="21431"/>
                    <a:pt x="240506" y="70473"/>
                    <a:pt x="240506" y="130969"/>
                  </a:cubicBezTo>
                  <a:close/>
                </a:path>
              </a:pathLst>
            </a:custGeom>
            <a:solidFill>
              <a:srgbClr val="FFFFFF"/>
            </a:solid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9" name="Freeform: Shape 138">
              <a:extLst>
                <a:ext uri="{FF2B5EF4-FFF2-40B4-BE49-F238E27FC236}">
                  <a16:creationId xmlns:a16="http://schemas.microsoft.com/office/drawing/2014/main" id="{5BEAEB0A-33B0-48C1-919E-97EE680046F5}"/>
                </a:ext>
              </a:extLst>
            </p:cNvPr>
            <p:cNvSpPr/>
            <p:nvPr/>
          </p:nvSpPr>
          <p:spPr>
            <a:xfrm>
              <a:off x="4807701" y="3513224"/>
              <a:ext cx="266700" cy="266700"/>
            </a:xfrm>
            <a:custGeom>
              <a:avLst/>
              <a:gdLst/>
              <a:ahLst/>
              <a:cxnLst/>
              <a:rect l="0" t="0" r="0" b="0"/>
              <a:pathLst>
                <a:path w="266700" h="266700">
                  <a:moveTo>
                    <a:pt x="246201" y="131809"/>
                  </a:moveTo>
                  <a:cubicBezTo>
                    <a:pt x="248942" y="192244"/>
                    <a:pt x="202172" y="243459"/>
                    <a:pt x="141736" y="246200"/>
                  </a:cubicBezTo>
                  <a:cubicBezTo>
                    <a:pt x="81301" y="248942"/>
                    <a:pt x="30086" y="202172"/>
                    <a:pt x="27345" y="141736"/>
                  </a:cubicBezTo>
                  <a:cubicBezTo>
                    <a:pt x="24603" y="81301"/>
                    <a:pt x="71374" y="30086"/>
                    <a:pt x="131809" y="27345"/>
                  </a:cubicBezTo>
                  <a:cubicBezTo>
                    <a:pt x="192244" y="24603"/>
                    <a:pt x="243459" y="71374"/>
                    <a:pt x="246201" y="131809"/>
                  </a:cubicBezTo>
                  <a:close/>
                </a:path>
              </a:pathLst>
            </a:custGeom>
            <a:solidFill>
              <a:srgbClr val="F2F2F2"/>
            </a:solid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0" name="Freeform: Shape 139">
              <a:extLst>
                <a:ext uri="{FF2B5EF4-FFF2-40B4-BE49-F238E27FC236}">
                  <a16:creationId xmlns:a16="http://schemas.microsoft.com/office/drawing/2014/main" id="{1ADB7D60-8C4F-4FFA-95C8-19CADC588037}"/>
                </a:ext>
              </a:extLst>
            </p:cNvPr>
            <p:cNvSpPr/>
            <p:nvPr/>
          </p:nvSpPr>
          <p:spPr>
            <a:xfrm>
              <a:off x="4675346" y="3380898"/>
              <a:ext cx="533400" cy="533400"/>
            </a:xfrm>
            <a:custGeom>
              <a:avLst/>
              <a:gdLst/>
              <a:ahLst/>
              <a:cxnLst/>
              <a:rect l="0" t="0" r="0" b="0"/>
              <a:pathLst>
                <a:path w="533400" h="533400">
                  <a:moveTo>
                    <a:pt x="517684" y="295751"/>
                  </a:moveTo>
                  <a:lnTo>
                    <a:pt x="517684" y="241459"/>
                  </a:lnTo>
                  <a:lnTo>
                    <a:pt x="449104" y="218599"/>
                  </a:lnTo>
                  <a:cubicBezTo>
                    <a:pt x="445294" y="205264"/>
                    <a:pt x="439579" y="191929"/>
                    <a:pt x="432911" y="179546"/>
                  </a:cubicBezTo>
                  <a:lnTo>
                    <a:pt x="465296" y="111919"/>
                  </a:lnTo>
                  <a:lnTo>
                    <a:pt x="426244" y="71914"/>
                  </a:lnTo>
                  <a:lnTo>
                    <a:pt x="359569" y="106204"/>
                  </a:lnTo>
                  <a:cubicBezTo>
                    <a:pt x="348139" y="99536"/>
                    <a:pt x="335756" y="94774"/>
                    <a:pt x="322421" y="90964"/>
                  </a:cubicBezTo>
                  <a:lnTo>
                    <a:pt x="296704" y="21431"/>
                  </a:lnTo>
                  <a:lnTo>
                    <a:pt x="239554" y="21431"/>
                  </a:lnTo>
                  <a:lnTo>
                    <a:pt x="218599" y="90964"/>
                  </a:lnTo>
                  <a:cubicBezTo>
                    <a:pt x="204311" y="94774"/>
                    <a:pt x="190024" y="100489"/>
                    <a:pt x="177641" y="108109"/>
                  </a:cubicBezTo>
                  <a:lnTo>
                    <a:pt x="112871" y="75724"/>
                  </a:lnTo>
                  <a:lnTo>
                    <a:pt x="73819" y="114776"/>
                  </a:lnTo>
                  <a:lnTo>
                    <a:pt x="105251" y="182404"/>
                  </a:lnTo>
                  <a:lnTo>
                    <a:pt x="105251" y="182404"/>
                  </a:lnTo>
                  <a:cubicBezTo>
                    <a:pt x="98584" y="194786"/>
                    <a:pt x="93821" y="207169"/>
                    <a:pt x="90011" y="220504"/>
                  </a:cubicBezTo>
                  <a:lnTo>
                    <a:pt x="21431" y="243364"/>
                  </a:lnTo>
                  <a:lnTo>
                    <a:pt x="21431" y="300514"/>
                  </a:lnTo>
                  <a:lnTo>
                    <a:pt x="90964" y="322421"/>
                  </a:lnTo>
                  <a:lnTo>
                    <a:pt x="90964" y="322421"/>
                  </a:lnTo>
                  <a:cubicBezTo>
                    <a:pt x="94774" y="335756"/>
                    <a:pt x="100489" y="349091"/>
                    <a:pt x="107156" y="360521"/>
                  </a:cubicBezTo>
                  <a:lnTo>
                    <a:pt x="107156" y="360521"/>
                  </a:lnTo>
                  <a:lnTo>
                    <a:pt x="73819" y="427196"/>
                  </a:lnTo>
                  <a:lnTo>
                    <a:pt x="113824" y="467201"/>
                  </a:lnTo>
                  <a:lnTo>
                    <a:pt x="180499" y="433864"/>
                  </a:lnTo>
                  <a:cubicBezTo>
                    <a:pt x="191929" y="440531"/>
                    <a:pt x="205264" y="445294"/>
                    <a:pt x="217646" y="449104"/>
                  </a:cubicBezTo>
                  <a:lnTo>
                    <a:pt x="217646" y="449104"/>
                  </a:lnTo>
                  <a:lnTo>
                    <a:pt x="241459" y="518636"/>
                  </a:lnTo>
                  <a:lnTo>
                    <a:pt x="301466" y="518636"/>
                  </a:lnTo>
                  <a:lnTo>
                    <a:pt x="324326" y="448151"/>
                  </a:lnTo>
                  <a:cubicBezTo>
                    <a:pt x="337661" y="444341"/>
                    <a:pt x="350044" y="438626"/>
                    <a:pt x="361474" y="431959"/>
                  </a:cubicBezTo>
                  <a:lnTo>
                    <a:pt x="427196" y="463391"/>
                  </a:lnTo>
                  <a:lnTo>
                    <a:pt x="465296" y="425291"/>
                  </a:lnTo>
                  <a:lnTo>
                    <a:pt x="432911" y="359569"/>
                  </a:lnTo>
                  <a:cubicBezTo>
                    <a:pt x="439579" y="347186"/>
                    <a:pt x="445294" y="334804"/>
                    <a:pt x="449104" y="321469"/>
                  </a:cubicBezTo>
                  <a:lnTo>
                    <a:pt x="517684" y="295751"/>
                  </a:lnTo>
                  <a:close/>
                  <a:moveTo>
                    <a:pt x="159544" y="269081"/>
                  </a:moveTo>
                  <a:cubicBezTo>
                    <a:pt x="159544" y="208121"/>
                    <a:pt x="209074" y="159544"/>
                    <a:pt x="269081" y="159544"/>
                  </a:cubicBezTo>
                  <a:cubicBezTo>
                    <a:pt x="330041" y="159544"/>
                    <a:pt x="378619" y="209074"/>
                    <a:pt x="378619" y="269081"/>
                  </a:cubicBezTo>
                  <a:cubicBezTo>
                    <a:pt x="378619" y="330041"/>
                    <a:pt x="329089" y="378619"/>
                    <a:pt x="269081" y="378619"/>
                  </a:cubicBezTo>
                  <a:cubicBezTo>
                    <a:pt x="208121" y="378619"/>
                    <a:pt x="159544" y="330041"/>
                    <a:pt x="159544" y="269081"/>
                  </a:cubicBezTo>
                  <a:close/>
                </a:path>
              </a:pathLst>
            </a:custGeom>
            <a:solidFill>
              <a:srgbClr val="F2F2F2"/>
            </a:solid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41" name="Group 140">
            <a:extLst>
              <a:ext uri="{FF2B5EF4-FFF2-40B4-BE49-F238E27FC236}">
                <a16:creationId xmlns:a16="http://schemas.microsoft.com/office/drawing/2014/main" id="{07D4094C-3110-4F50-A727-9D27E32ED0F9}"/>
              </a:ext>
            </a:extLst>
          </p:cNvPr>
          <p:cNvGrpSpPr/>
          <p:nvPr/>
        </p:nvGrpSpPr>
        <p:grpSpPr>
          <a:xfrm>
            <a:off x="689251" y="2921163"/>
            <a:ext cx="647376" cy="513072"/>
            <a:chOff x="3517678" y="3062050"/>
            <a:chExt cx="1225868" cy="971550"/>
          </a:xfrm>
        </p:grpSpPr>
        <p:sp>
          <p:nvSpPr>
            <p:cNvPr id="142" name="Freeform: Shape 141">
              <a:extLst>
                <a:ext uri="{FF2B5EF4-FFF2-40B4-BE49-F238E27FC236}">
                  <a16:creationId xmlns:a16="http://schemas.microsoft.com/office/drawing/2014/main" id="{28854683-B6F7-4081-A85E-8EF4DCC95E72}"/>
                </a:ext>
              </a:extLst>
            </p:cNvPr>
            <p:cNvSpPr/>
            <p:nvPr/>
          </p:nvSpPr>
          <p:spPr>
            <a:xfrm>
              <a:off x="3517678" y="3062050"/>
              <a:ext cx="1095375" cy="695325"/>
            </a:xfrm>
            <a:custGeom>
              <a:avLst/>
              <a:gdLst/>
              <a:ahLst/>
              <a:cxnLst/>
              <a:rect l="0" t="0" r="0" b="0"/>
              <a:pathLst>
                <a:path w="1095375" h="695325">
                  <a:moveTo>
                    <a:pt x="1072039" y="493871"/>
                  </a:moveTo>
                  <a:cubicBezTo>
                    <a:pt x="1073944" y="483394"/>
                    <a:pt x="1074896" y="471964"/>
                    <a:pt x="1074896" y="460534"/>
                  </a:cubicBezTo>
                  <a:cubicBezTo>
                    <a:pt x="1074896" y="403384"/>
                    <a:pt x="1052989" y="350044"/>
                    <a:pt x="1013936" y="310039"/>
                  </a:cubicBezTo>
                  <a:cubicBezTo>
                    <a:pt x="987266" y="282416"/>
                    <a:pt x="954881" y="263366"/>
                    <a:pt x="920591" y="252889"/>
                  </a:cubicBezTo>
                  <a:cubicBezTo>
                    <a:pt x="920591" y="248126"/>
                    <a:pt x="920591" y="243364"/>
                    <a:pt x="920591" y="236696"/>
                  </a:cubicBezTo>
                  <a:cubicBezTo>
                    <a:pt x="920591" y="180499"/>
                    <a:pt x="899636" y="127159"/>
                    <a:pt x="860584" y="86201"/>
                  </a:cubicBezTo>
                  <a:cubicBezTo>
                    <a:pt x="820579" y="44291"/>
                    <a:pt x="767239" y="21431"/>
                    <a:pt x="711041" y="21431"/>
                  </a:cubicBezTo>
                  <a:lnTo>
                    <a:pt x="711041" y="21431"/>
                  </a:lnTo>
                  <a:cubicBezTo>
                    <a:pt x="634841" y="21431"/>
                    <a:pt x="566261" y="63341"/>
                    <a:pt x="527209" y="126206"/>
                  </a:cubicBezTo>
                  <a:cubicBezTo>
                    <a:pt x="502444" y="114776"/>
                    <a:pt x="473869" y="110014"/>
                    <a:pt x="444341" y="110014"/>
                  </a:cubicBezTo>
                  <a:cubicBezTo>
                    <a:pt x="387191" y="110014"/>
                    <a:pt x="335756" y="130969"/>
                    <a:pt x="295751" y="168116"/>
                  </a:cubicBezTo>
                  <a:cubicBezTo>
                    <a:pt x="272891" y="190024"/>
                    <a:pt x="255746" y="215741"/>
                    <a:pt x="244316" y="245269"/>
                  </a:cubicBezTo>
                  <a:cubicBezTo>
                    <a:pt x="241459" y="245269"/>
                    <a:pt x="238601" y="245269"/>
                    <a:pt x="235744" y="245269"/>
                  </a:cubicBezTo>
                  <a:cubicBezTo>
                    <a:pt x="180499" y="245269"/>
                    <a:pt x="126206" y="268129"/>
                    <a:pt x="85249" y="309086"/>
                  </a:cubicBezTo>
                  <a:cubicBezTo>
                    <a:pt x="44291" y="350044"/>
                    <a:pt x="21431" y="403384"/>
                    <a:pt x="21431" y="460534"/>
                  </a:cubicBezTo>
                  <a:cubicBezTo>
                    <a:pt x="21431" y="517684"/>
                    <a:pt x="44291" y="571024"/>
                    <a:pt x="85249" y="611981"/>
                  </a:cubicBezTo>
                  <a:cubicBezTo>
                    <a:pt x="126206" y="653891"/>
                    <a:pt x="179546" y="676751"/>
                    <a:pt x="235744" y="676751"/>
                  </a:cubicBezTo>
                  <a:cubicBezTo>
                    <a:pt x="371951" y="676751"/>
                    <a:pt x="505301" y="676751"/>
                    <a:pt x="589121" y="676751"/>
                  </a:cubicBez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3" name="Freeform: Shape 142">
              <a:extLst>
                <a:ext uri="{FF2B5EF4-FFF2-40B4-BE49-F238E27FC236}">
                  <a16:creationId xmlns:a16="http://schemas.microsoft.com/office/drawing/2014/main" id="{0901043D-DBB3-4795-8563-CE99867A8C61}"/>
                </a:ext>
              </a:extLst>
            </p:cNvPr>
            <p:cNvSpPr/>
            <p:nvPr/>
          </p:nvSpPr>
          <p:spPr>
            <a:xfrm>
              <a:off x="4086321" y="3937397"/>
              <a:ext cx="657225" cy="95250"/>
            </a:xfrm>
            <a:custGeom>
              <a:avLst/>
              <a:gdLst/>
              <a:ahLst/>
              <a:cxnLst/>
              <a:rect l="0" t="0" r="0" b="0"/>
              <a:pathLst>
                <a:path w="657225" h="95250">
                  <a:moveTo>
                    <a:pt x="21431" y="21431"/>
                  </a:moveTo>
                  <a:lnTo>
                    <a:pt x="170021" y="81439"/>
                  </a:lnTo>
                  <a:lnTo>
                    <a:pt x="640556" y="21431"/>
                  </a:ln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4" name="Freeform: Shape 143">
              <a:extLst>
                <a:ext uri="{FF2B5EF4-FFF2-40B4-BE49-F238E27FC236}">
                  <a16:creationId xmlns:a16="http://schemas.microsoft.com/office/drawing/2014/main" id="{B6438051-9647-453C-B9F1-258D4D27CD57}"/>
                </a:ext>
              </a:extLst>
            </p:cNvPr>
            <p:cNvSpPr/>
            <p:nvPr/>
          </p:nvSpPr>
          <p:spPr>
            <a:xfrm>
              <a:off x="4086321" y="3773567"/>
              <a:ext cx="38100" cy="200025"/>
            </a:xfrm>
            <a:custGeom>
              <a:avLst/>
              <a:gdLst/>
              <a:ahLst/>
              <a:cxnLst/>
              <a:rect l="0" t="0" r="0" b="0"/>
              <a:pathLst>
                <a:path w="38100" h="200025">
                  <a:moveTo>
                    <a:pt x="21431" y="21431"/>
                  </a:moveTo>
                  <a:lnTo>
                    <a:pt x="21431" y="18526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5" name="Freeform: Shape 144">
              <a:extLst>
                <a:ext uri="{FF2B5EF4-FFF2-40B4-BE49-F238E27FC236}">
                  <a16:creationId xmlns:a16="http://schemas.microsoft.com/office/drawing/2014/main" id="{026A8C92-E4F2-40B0-AD0E-719C9788671D}"/>
                </a:ext>
              </a:extLst>
            </p:cNvPr>
            <p:cNvSpPr/>
            <p:nvPr/>
          </p:nvSpPr>
          <p:spPr>
            <a:xfrm>
              <a:off x="4086321" y="3553540"/>
              <a:ext cx="38100" cy="200025"/>
            </a:xfrm>
            <a:custGeom>
              <a:avLst/>
              <a:gdLst/>
              <a:ahLst/>
              <a:cxnLst/>
              <a:rect l="0" t="0" r="0" b="0"/>
              <a:pathLst>
                <a:path w="38100" h="200025">
                  <a:moveTo>
                    <a:pt x="21431" y="21431"/>
                  </a:moveTo>
                  <a:lnTo>
                    <a:pt x="21431" y="186214"/>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6" name="Freeform: Shape 145">
              <a:extLst>
                <a:ext uri="{FF2B5EF4-FFF2-40B4-BE49-F238E27FC236}">
                  <a16:creationId xmlns:a16="http://schemas.microsoft.com/office/drawing/2014/main" id="{3C69C3BC-43C5-4C84-9B14-D8178232D38C}"/>
                </a:ext>
              </a:extLst>
            </p:cNvPr>
            <p:cNvSpPr/>
            <p:nvPr/>
          </p:nvSpPr>
          <p:spPr>
            <a:xfrm>
              <a:off x="4086321" y="3488770"/>
              <a:ext cx="657225" cy="104775"/>
            </a:xfrm>
            <a:custGeom>
              <a:avLst/>
              <a:gdLst/>
              <a:ahLst/>
              <a:cxnLst/>
              <a:rect l="0" t="0" r="0" b="0"/>
              <a:pathLst>
                <a:path w="657225" h="104775">
                  <a:moveTo>
                    <a:pt x="640556" y="86201"/>
                  </a:moveTo>
                  <a:lnTo>
                    <a:pt x="170974" y="21431"/>
                  </a:lnTo>
                  <a:lnTo>
                    <a:pt x="21431" y="82391"/>
                  </a:lnTo>
                </a:path>
              </a:pathLst>
            </a:custGeom>
            <a:noFill/>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7" name="Freeform: Shape 146">
              <a:extLst>
                <a:ext uri="{FF2B5EF4-FFF2-40B4-BE49-F238E27FC236}">
                  <a16:creationId xmlns:a16="http://schemas.microsoft.com/office/drawing/2014/main" id="{0CE7D342-E2E0-40AE-BA4D-D6F650D8BA9A}"/>
                </a:ext>
              </a:extLst>
            </p:cNvPr>
            <p:cNvSpPr/>
            <p:nvPr/>
          </p:nvSpPr>
          <p:spPr>
            <a:xfrm>
              <a:off x="4235863" y="3488770"/>
              <a:ext cx="38100" cy="238125"/>
            </a:xfrm>
            <a:custGeom>
              <a:avLst/>
              <a:gdLst/>
              <a:ahLst/>
              <a:cxnLst/>
              <a:rect l="0" t="0" r="0" b="0"/>
              <a:pathLst>
                <a:path w="38100" h="238125">
                  <a:moveTo>
                    <a:pt x="21431" y="220504"/>
                  </a:moveTo>
                  <a:lnTo>
                    <a:pt x="21431" y="2143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8" name="Freeform: Shape 147">
              <a:extLst>
                <a:ext uri="{FF2B5EF4-FFF2-40B4-BE49-F238E27FC236}">
                  <a16:creationId xmlns:a16="http://schemas.microsoft.com/office/drawing/2014/main" id="{CB995193-23BE-4366-BF19-1E19705C579A}"/>
                </a:ext>
              </a:extLst>
            </p:cNvPr>
            <p:cNvSpPr/>
            <p:nvPr/>
          </p:nvSpPr>
          <p:spPr>
            <a:xfrm>
              <a:off x="4234911" y="3747850"/>
              <a:ext cx="38100" cy="285750"/>
            </a:xfrm>
            <a:custGeom>
              <a:avLst/>
              <a:gdLst/>
              <a:ahLst/>
              <a:cxnLst/>
              <a:rect l="0" t="0" r="0" b="0"/>
              <a:pathLst>
                <a:path w="38100" h="285750">
                  <a:moveTo>
                    <a:pt x="21431" y="270986"/>
                  </a:moveTo>
                  <a:lnTo>
                    <a:pt x="21431" y="2143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9" name="Freeform: Shape 148">
              <a:extLst>
                <a:ext uri="{FF2B5EF4-FFF2-40B4-BE49-F238E27FC236}">
                  <a16:creationId xmlns:a16="http://schemas.microsoft.com/office/drawing/2014/main" id="{18B4E90F-F20D-476F-87F3-1DA169181BDC}"/>
                </a:ext>
              </a:extLst>
            </p:cNvPr>
            <p:cNvSpPr/>
            <p:nvPr/>
          </p:nvSpPr>
          <p:spPr>
            <a:xfrm>
              <a:off x="4086321" y="3747850"/>
              <a:ext cx="190500" cy="66675"/>
            </a:xfrm>
            <a:custGeom>
              <a:avLst/>
              <a:gdLst/>
              <a:ahLst/>
              <a:cxnLst/>
              <a:rect l="0" t="0" r="0" b="0"/>
              <a:pathLst>
                <a:path w="190500" h="66675">
                  <a:moveTo>
                    <a:pt x="21431" y="47149"/>
                  </a:moveTo>
                  <a:lnTo>
                    <a:pt x="170021" y="2143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0" name="Freeform: Shape 149">
              <a:extLst>
                <a:ext uri="{FF2B5EF4-FFF2-40B4-BE49-F238E27FC236}">
                  <a16:creationId xmlns:a16="http://schemas.microsoft.com/office/drawing/2014/main" id="{22476B26-DFA3-43BD-B904-42BFB3136855}"/>
                </a:ext>
              </a:extLst>
            </p:cNvPr>
            <p:cNvSpPr/>
            <p:nvPr/>
          </p:nvSpPr>
          <p:spPr>
            <a:xfrm>
              <a:off x="4086321" y="3687842"/>
              <a:ext cx="190500" cy="66675"/>
            </a:xfrm>
            <a:custGeom>
              <a:avLst/>
              <a:gdLst/>
              <a:ahLst/>
              <a:cxnLst/>
              <a:rect l="0" t="0" r="0" b="0"/>
              <a:pathLst>
                <a:path w="190500" h="66675">
                  <a:moveTo>
                    <a:pt x="21431" y="51911"/>
                  </a:moveTo>
                  <a:lnTo>
                    <a:pt x="170974" y="2143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1" name="Freeform: Shape 150">
              <a:extLst>
                <a:ext uri="{FF2B5EF4-FFF2-40B4-BE49-F238E27FC236}">
                  <a16:creationId xmlns:a16="http://schemas.microsoft.com/office/drawing/2014/main" id="{7F28D861-A895-437E-BF2C-7A3B370C4405}"/>
                </a:ext>
              </a:extLst>
            </p:cNvPr>
            <p:cNvSpPr/>
            <p:nvPr/>
          </p:nvSpPr>
          <p:spPr>
            <a:xfrm>
              <a:off x="4234911" y="3747850"/>
              <a:ext cx="504825" cy="57150"/>
            </a:xfrm>
            <a:custGeom>
              <a:avLst/>
              <a:gdLst/>
              <a:ahLst/>
              <a:cxnLst/>
              <a:rect l="0" t="0" r="0" b="0"/>
              <a:pathLst>
                <a:path w="504825" h="57150">
                  <a:moveTo>
                    <a:pt x="21431" y="21431"/>
                  </a:moveTo>
                  <a:lnTo>
                    <a:pt x="491966" y="42386"/>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2" name="Freeform: Shape 151">
              <a:extLst>
                <a:ext uri="{FF2B5EF4-FFF2-40B4-BE49-F238E27FC236}">
                  <a16:creationId xmlns:a16="http://schemas.microsoft.com/office/drawing/2014/main" id="{1BC5E0B8-F8FD-4A1B-A297-55BDC325BD2F}"/>
                </a:ext>
              </a:extLst>
            </p:cNvPr>
            <p:cNvSpPr/>
            <p:nvPr/>
          </p:nvSpPr>
          <p:spPr>
            <a:xfrm>
              <a:off x="4235863" y="3687842"/>
              <a:ext cx="504825" cy="66675"/>
            </a:xfrm>
            <a:custGeom>
              <a:avLst/>
              <a:gdLst/>
              <a:ahLst/>
              <a:cxnLst/>
              <a:rect l="0" t="0" r="0" b="0"/>
              <a:pathLst>
                <a:path w="504825" h="66675">
                  <a:moveTo>
                    <a:pt x="21431" y="21431"/>
                  </a:moveTo>
                  <a:lnTo>
                    <a:pt x="491014" y="51911"/>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3" name="Freeform: Shape 152">
              <a:extLst>
                <a:ext uri="{FF2B5EF4-FFF2-40B4-BE49-F238E27FC236}">
                  <a16:creationId xmlns:a16="http://schemas.microsoft.com/office/drawing/2014/main" id="{B0DB0D6F-B9FD-4671-B8E7-1C0C08D22A72}"/>
                </a:ext>
              </a:extLst>
            </p:cNvPr>
            <p:cNvSpPr/>
            <p:nvPr/>
          </p:nvSpPr>
          <p:spPr>
            <a:xfrm>
              <a:off x="4705446" y="3768805"/>
              <a:ext cx="38100" cy="209550"/>
            </a:xfrm>
            <a:custGeom>
              <a:avLst/>
              <a:gdLst/>
              <a:ahLst/>
              <a:cxnLst/>
              <a:rect l="0" t="0" r="0" b="0"/>
              <a:pathLst>
                <a:path w="38100" h="209550">
                  <a:moveTo>
                    <a:pt x="21431" y="21431"/>
                  </a:moveTo>
                  <a:lnTo>
                    <a:pt x="21431" y="190024"/>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54" name="Freeform: Shape 153">
              <a:extLst>
                <a:ext uri="{FF2B5EF4-FFF2-40B4-BE49-F238E27FC236}">
                  <a16:creationId xmlns:a16="http://schemas.microsoft.com/office/drawing/2014/main" id="{7F3B48E8-D326-4B51-8207-C3DB4F7EF98D}"/>
                </a:ext>
              </a:extLst>
            </p:cNvPr>
            <p:cNvSpPr/>
            <p:nvPr/>
          </p:nvSpPr>
          <p:spPr>
            <a:xfrm>
              <a:off x="4705446" y="3553540"/>
              <a:ext cx="38100" cy="200025"/>
            </a:xfrm>
            <a:custGeom>
              <a:avLst/>
              <a:gdLst/>
              <a:ahLst/>
              <a:cxnLst/>
              <a:rect l="0" t="0" r="0" b="0"/>
              <a:pathLst>
                <a:path w="38100" h="200025">
                  <a:moveTo>
                    <a:pt x="21431" y="21431"/>
                  </a:moveTo>
                  <a:lnTo>
                    <a:pt x="21431" y="186214"/>
                  </a:lnTo>
                </a:path>
              </a:pathLst>
            </a:custGeom>
            <a:ln w="12700" cap="rnd">
              <a:solidFill>
                <a:schemeClr val="tx1"/>
              </a:solidFill>
              <a:prstDash val="solid"/>
              <a:round/>
            </a:ln>
          </p:spPr>
          <p:txBody>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pic>
        <p:nvPicPr>
          <p:cNvPr id="155" name="Graphic 154">
            <a:extLst>
              <a:ext uri="{FF2B5EF4-FFF2-40B4-BE49-F238E27FC236}">
                <a16:creationId xmlns:a16="http://schemas.microsoft.com/office/drawing/2014/main" id="{E940AC8E-72E3-4B3D-A9C5-2539C855B7E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045" y="4097471"/>
            <a:ext cx="595207" cy="601216"/>
          </a:xfrm>
          <a:prstGeom prst="rect">
            <a:avLst/>
          </a:prstGeom>
        </p:spPr>
      </p:pic>
      <p:pic>
        <p:nvPicPr>
          <p:cNvPr id="156" name="Graphic 155">
            <a:extLst>
              <a:ext uri="{FF2B5EF4-FFF2-40B4-BE49-F238E27FC236}">
                <a16:creationId xmlns:a16="http://schemas.microsoft.com/office/drawing/2014/main" id="{4DA31518-2B1C-4E7E-B8D1-507ED0B23A9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27839" y="3041743"/>
            <a:ext cx="139509" cy="138141"/>
          </a:xfrm>
          <a:prstGeom prst="rect">
            <a:avLst/>
          </a:prstGeom>
        </p:spPr>
      </p:pic>
      <p:grpSp>
        <p:nvGrpSpPr>
          <p:cNvPr id="24" name="Group 23">
            <a:extLst>
              <a:ext uri="{FF2B5EF4-FFF2-40B4-BE49-F238E27FC236}">
                <a16:creationId xmlns:a16="http://schemas.microsoft.com/office/drawing/2014/main" id="{BE602C84-BEC7-4ADF-8581-048D734A13F9}"/>
              </a:ext>
            </a:extLst>
          </p:cNvPr>
          <p:cNvGrpSpPr/>
          <p:nvPr/>
        </p:nvGrpSpPr>
        <p:grpSpPr>
          <a:xfrm>
            <a:off x="5548971" y="3054320"/>
            <a:ext cx="93151" cy="112987"/>
            <a:chOff x="3468688" y="2282825"/>
            <a:chExt cx="760413" cy="922338"/>
          </a:xfrm>
        </p:grpSpPr>
        <p:sp>
          <p:nvSpPr>
            <p:cNvPr id="10" name="Oval 5">
              <a:extLst>
                <a:ext uri="{FF2B5EF4-FFF2-40B4-BE49-F238E27FC236}">
                  <a16:creationId xmlns:a16="http://schemas.microsoft.com/office/drawing/2014/main" id="{320725D0-8A7C-4000-B941-5DD76A64FDB0}"/>
                </a:ext>
              </a:extLst>
            </p:cNvPr>
            <p:cNvSpPr>
              <a:spLocks noChangeArrowheads="1"/>
            </p:cNvSpPr>
            <p:nvPr/>
          </p:nvSpPr>
          <p:spPr bwMode="auto">
            <a:xfrm>
              <a:off x="3946526" y="2282825"/>
              <a:ext cx="282575" cy="282575"/>
            </a:xfrm>
            <a:prstGeom prst="ellipse">
              <a:avLst/>
            </a:prstGeom>
            <a:noFill/>
            <a:ln w="127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13" name="Oval 6">
              <a:extLst>
                <a:ext uri="{FF2B5EF4-FFF2-40B4-BE49-F238E27FC236}">
                  <a16:creationId xmlns:a16="http://schemas.microsoft.com/office/drawing/2014/main" id="{746BD31A-210A-4F18-AF28-434FEC82CE4E}"/>
                </a:ext>
              </a:extLst>
            </p:cNvPr>
            <p:cNvSpPr>
              <a:spLocks noChangeArrowheads="1"/>
            </p:cNvSpPr>
            <p:nvPr/>
          </p:nvSpPr>
          <p:spPr bwMode="auto">
            <a:xfrm>
              <a:off x="3946526" y="2922588"/>
              <a:ext cx="282575" cy="282575"/>
            </a:xfrm>
            <a:prstGeom prst="ellipse">
              <a:avLst/>
            </a:prstGeom>
            <a:noFill/>
            <a:ln w="127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20" name="Oval 7">
              <a:extLst>
                <a:ext uri="{FF2B5EF4-FFF2-40B4-BE49-F238E27FC236}">
                  <a16:creationId xmlns:a16="http://schemas.microsoft.com/office/drawing/2014/main" id="{2FCF4C68-4007-4D66-9AE5-1DCA97B1A283}"/>
                </a:ext>
              </a:extLst>
            </p:cNvPr>
            <p:cNvSpPr>
              <a:spLocks noChangeArrowheads="1"/>
            </p:cNvSpPr>
            <p:nvPr/>
          </p:nvSpPr>
          <p:spPr bwMode="auto">
            <a:xfrm>
              <a:off x="3468688" y="2601913"/>
              <a:ext cx="284163" cy="282575"/>
            </a:xfrm>
            <a:prstGeom prst="ellipse">
              <a:avLst/>
            </a:prstGeom>
            <a:noFill/>
            <a:ln w="127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21" name="Line 8">
              <a:extLst>
                <a:ext uri="{FF2B5EF4-FFF2-40B4-BE49-F238E27FC236}">
                  <a16:creationId xmlns:a16="http://schemas.microsoft.com/office/drawing/2014/main" id="{DFB3C4A6-F331-48D4-8245-57BF56722C00}"/>
                </a:ext>
              </a:extLst>
            </p:cNvPr>
            <p:cNvSpPr>
              <a:spLocks noChangeShapeType="1"/>
            </p:cNvSpPr>
            <p:nvPr/>
          </p:nvSpPr>
          <p:spPr bwMode="auto">
            <a:xfrm flipH="1">
              <a:off x="3729038" y="2503488"/>
              <a:ext cx="241300" cy="161925"/>
            </a:xfrm>
            <a:prstGeom prst="line">
              <a:avLst/>
            </a:prstGeom>
            <a:noFill/>
            <a:ln w="12700"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sp>
          <p:nvSpPr>
            <p:cNvPr id="23" name="Line 9">
              <a:extLst>
                <a:ext uri="{FF2B5EF4-FFF2-40B4-BE49-F238E27FC236}">
                  <a16:creationId xmlns:a16="http://schemas.microsoft.com/office/drawing/2014/main" id="{4829D74C-B8B8-4D60-BE42-DAABD29CF27A}"/>
                </a:ext>
              </a:extLst>
            </p:cNvPr>
            <p:cNvSpPr>
              <a:spLocks noChangeShapeType="1"/>
            </p:cNvSpPr>
            <p:nvPr/>
          </p:nvSpPr>
          <p:spPr bwMode="auto">
            <a:xfrm flipH="1" flipV="1">
              <a:off x="3729038" y="2822575"/>
              <a:ext cx="241300" cy="161925"/>
            </a:xfrm>
            <a:prstGeom prst="line">
              <a:avLst/>
            </a:prstGeom>
            <a:noFill/>
            <a:ln w="12700"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3" tIns="44821" rIns="89643"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8629C"/>
                </a:solidFill>
                <a:effectLst/>
                <a:uLnTx/>
                <a:uFillTx/>
                <a:latin typeface="Segoe UI"/>
                <a:ea typeface="+mn-ea"/>
                <a:cs typeface="+mn-cs"/>
              </a:endParaRPr>
            </a:p>
          </p:txBody>
        </p:sp>
      </p:grpSp>
      <p:sp>
        <p:nvSpPr>
          <p:cNvPr id="131" name="Rectangle 130">
            <a:hlinkClick r:id="" action="ppaction://noaction"/>
            <a:extLst>
              <a:ext uri="{FF2B5EF4-FFF2-40B4-BE49-F238E27FC236}">
                <a16:creationId xmlns:a16="http://schemas.microsoft.com/office/drawing/2014/main" id="{B8464D9A-A1CA-42B3-BDA5-EDE3DD8B1283}"/>
              </a:ext>
            </a:extLst>
          </p:cNvPr>
          <p:cNvSpPr/>
          <p:nvPr/>
        </p:nvSpPr>
        <p:spPr bwMode="auto">
          <a:xfrm>
            <a:off x="265620" y="202741"/>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7" name="Rectangle 156">
            <a:hlinkClick r:id="rId7" action="ppaction://hlinksldjump"/>
            <a:extLst>
              <a:ext uri="{FF2B5EF4-FFF2-40B4-BE49-F238E27FC236}">
                <a16:creationId xmlns:a16="http://schemas.microsoft.com/office/drawing/2014/main" id="{A6706215-ABB1-40E1-801B-B32BFE33E0E4}"/>
              </a:ext>
            </a:extLst>
          </p:cNvPr>
          <p:cNvSpPr/>
          <p:nvPr/>
        </p:nvSpPr>
        <p:spPr bwMode="auto">
          <a:xfrm>
            <a:off x="265620" y="1478903"/>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8" name="Rectangle 157">
            <a:hlinkClick r:id="rId8" action="ppaction://hlinksldjump"/>
            <a:extLst>
              <a:ext uri="{FF2B5EF4-FFF2-40B4-BE49-F238E27FC236}">
                <a16:creationId xmlns:a16="http://schemas.microsoft.com/office/drawing/2014/main" id="{71219AB3-0BB3-4CA6-83B6-AA8D4E18540C}"/>
              </a:ext>
            </a:extLst>
          </p:cNvPr>
          <p:cNvSpPr/>
          <p:nvPr/>
        </p:nvSpPr>
        <p:spPr bwMode="auto">
          <a:xfrm>
            <a:off x="265620" y="2755065"/>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9" name="Rectangle 158">
            <a:hlinkClick r:id="rId9" action="ppaction://hlinksldjump"/>
            <a:extLst>
              <a:ext uri="{FF2B5EF4-FFF2-40B4-BE49-F238E27FC236}">
                <a16:creationId xmlns:a16="http://schemas.microsoft.com/office/drawing/2014/main" id="{153FB991-FFC3-4977-9DDF-3F17148F47E4}"/>
              </a:ext>
            </a:extLst>
          </p:cNvPr>
          <p:cNvSpPr/>
          <p:nvPr/>
        </p:nvSpPr>
        <p:spPr bwMode="auto">
          <a:xfrm>
            <a:off x="265620" y="4031225"/>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0" name="Rectangle 159">
            <a:hlinkClick r:id="" action="ppaction://noaction"/>
            <a:extLst>
              <a:ext uri="{FF2B5EF4-FFF2-40B4-BE49-F238E27FC236}">
                <a16:creationId xmlns:a16="http://schemas.microsoft.com/office/drawing/2014/main" id="{DF2126AF-4A73-457F-A6C7-B63E792A6334}"/>
              </a:ext>
            </a:extLst>
          </p:cNvPr>
          <p:cNvSpPr/>
          <p:nvPr/>
        </p:nvSpPr>
        <p:spPr bwMode="auto">
          <a:xfrm>
            <a:off x="269561" y="5307387"/>
            <a:ext cx="1543409" cy="12313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8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036683494"/>
      </p:ext>
    </p:extLst>
  </p:cSld>
  <p:clrMapOvr>
    <a:masterClrMapping/>
  </p:clrMapOvr>
  <p:transition>
    <p:fade/>
  </p:transition>
</p:sld>
</file>

<file path=ppt/slides/slide47.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3033223"/>
            <a:ext cx="6400800" cy="498598"/>
          </a:xfrm>
        </p:spPr>
        <p:txBody>
          <a:bodyPr/>
          <a:lstStyle/>
          <a:p>
            <a:r>
              <a:rPr lang="en-US" dirty="0"/>
              <a:t>Demo – Draft and Helm</a:t>
            </a:r>
          </a:p>
        </p:txBody>
      </p:sp>
    </p:spTree>
    <p:extLst>
      <p:ext uri="{BB962C8B-B14F-4D97-AF65-F5344CB8AC3E}">
        <p14:creationId xmlns:p14="http://schemas.microsoft.com/office/powerpoint/2010/main" val="310009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4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52C60A-002D-5F4D-8934-82047FB3B54A}"/>
              </a:ext>
            </a:extLst>
          </p:cNvPr>
          <p:cNvSpPr/>
          <p:nvPr/>
        </p:nvSpPr>
        <p:spPr bwMode="auto">
          <a:xfrm>
            <a:off x="8117840" y="5089337"/>
            <a:ext cx="3931920" cy="103714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 name="Title 3">
            <a:extLst>
              <a:ext uri="{FF2B5EF4-FFF2-40B4-BE49-F238E27FC236}">
                <a16:creationId xmlns:a16="http://schemas.microsoft.com/office/drawing/2014/main" id="{54167758-A408-481B-A88D-85B8E25EA98D}"/>
              </a:ext>
            </a:extLst>
          </p:cNvPr>
          <p:cNvSpPr>
            <a:spLocks noGrp="1"/>
          </p:cNvSpPr>
          <p:nvPr>
            <p:ph type="title"/>
          </p:nvPr>
        </p:nvSpPr>
        <p:spPr/>
        <p:txBody>
          <a:bodyPr/>
          <a:lstStyle/>
          <a:p>
            <a:r>
              <a:rPr lang="en-US" sz="5882"/>
              <a:t>Introducing Azure DevOps</a:t>
            </a:r>
          </a:p>
        </p:txBody>
      </p:sp>
      <p:sp>
        <p:nvSpPr>
          <p:cNvPr id="20" name="TextBox 19">
            <a:extLst>
              <a:ext uri="{FF2B5EF4-FFF2-40B4-BE49-F238E27FC236}">
                <a16:creationId xmlns:a16="http://schemas.microsoft.com/office/drawing/2014/main" id="{A0A4A143-27D4-49CE-ACD0-037EABF28846}"/>
              </a:ext>
            </a:extLst>
          </p:cNvPr>
          <p:cNvSpPr txBox="1"/>
          <p:nvPr/>
        </p:nvSpPr>
        <p:spPr>
          <a:xfrm>
            <a:off x="426425" y="2812595"/>
            <a:ext cx="3029680" cy="772225"/>
          </a:xfrm>
          <a:prstGeom prst="rect">
            <a:avLst/>
          </a:prstGeom>
          <a:noFill/>
        </p:spPr>
        <p:txBody>
          <a:bodyPr wrap="square" lIns="0" tIns="143428" rIns="0" bIns="143428" rtlCol="0" anchor="t">
            <a:spAutoFit/>
          </a:bodyPr>
          <a:lstStyle/>
          <a:p>
            <a:pPr marL="0" marR="0" lvl="0" indent="0" algn="l" defTabSz="914367" rtl="0" eaLnBrk="1" fontAlgn="auto" latinLnBrk="0" hangingPunct="1">
              <a:lnSpc>
                <a:spcPct val="100000"/>
              </a:lnSpc>
              <a:spcBef>
                <a:spcPts val="0"/>
              </a:spcBef>
              <a:spcAft>
                <a:spcPts val="588"/>
              </a:spcAft>
              <a:buClrTx/>
              <a:buSzTx/>
              <a:buFontTx/>
              <a:buNone/>
              <a:tabLst/>
              <a:defRPr/>
            </a:pPr>
            <a:r>
              <a:rPr kumimoji="0" lang="en-GB" sz="1568" b="0" i="0" u="none" strike="noStrike" kern="1200" cap="none" spc="0" normalizeH="0" baseline="0" noProof="0" dirty="0">
                <a:ln>
                  <a:noFill/>
                </a:ln>
                <a:solidFill>
                  <a:srgbClr val="1A1A1A">
                    <a:lumMod val="50000"/>
                    <a:lumOff val="50000"/>
                  </a:srgbClr>
                </a:solidFill>
                <a:effectLst/>
                <a:uLnTx/>
                <a:uFillTx/>
                <a:latin typeface="Segoe UI"/>
                <a:ea typeface="+mn-ea"/>
                <a:cs typeface="+mn-cs"/>
              </a:rPr>
              <a:t>Kanban Boards, Backlogs, Dashboards, and Reporting</a:t>
            </a:r>
            <a:endParaRPr kumimoji="0" lang="en-US" sz="1568" b="0" i="0" u="none" strike="noStrike" kern="1200" cap="none" spc="0" normalizeH="0" baseline="0" noProof="0" dirty="0">
              <a:ln>
                <a:noFill/>
              </a:ln>
              <a:solidFill>
                <a:srgbClr val="1A1A1A">
                  <a:lumMod val="50000"/>
                  <a:lumOff val="50000"/>
                </a:srgbClr>
              </a:solidFill>
              <a:effectLst/>
              <a:uLnTx/>
              <a:uFillTx/>
              <a:latin typeface="Segoe UI"/>
              <a:ea typeface="+mn-ea"/>
              <a:cs typeface="Segoe UI"/>
            </a:endParaRPr>
          </a:p>
        </p:txBody>
      </p:sp>
      <p:sp>
        <p:nvSpPr>
          <p:cNvPr id="22" name="TextBox 21">
            <a:extLst>
              <a:ext uri="{FF2B5EF4-FFF2-40B4-BE49-F238E27FC236}">
                <a16:creationId xmlns:a16="http://schemas.microsoft.com/office/drawing/2014/main" id="{A75A09E4-D0A3-4556-9C0F-105DF4577D44}"/>
              </a:ext>
            </a:extLst>
          </p:cNvPr>
          <p:cNvSpPr txBox="1"/>
          <p:nvPr/>
        </p:nvSpPr>
        <p:spPr>
          <a:xfrm>
            <a:off x="4277587" y="2812595"/>
            <a:ext cx="3403600" cy="772225"/>
          </a:xfrm>
          <a:prstGeom prst="rect">
            <a:avLst/>
          </a:prstGeom>
          <a:noFill/>
        </p:spPr>
        <p:txBody>
          <a:bodyPr wrap="square" lIns="0" tIns="143428" rIns="0" bIns="143428" rtlCol="0" anchor="t">
            <a:spAutoFit/>
          </a:bodyPr>
          <a:lstStyle/>
          <a:p>
            <a:pPr marL="0" marR="0" lvl="0" indent="0" algn="l" defTabSz="914367" rtl="0" eaLnBrk="1" fontAlgn="auto" latinLnBrk="0" hangingPunct="1">
              <a:lnSpc>
                <a:spcPct val="100000"/>
              </a:lnSpc>
              <a:spcBef>
                <a:spcPts val="0"/>
              </a:spcBef>
              <a:spcAft>
                <a:spcPts val="588"/>
              </a:spcAft>
              <a:buClrTx/>
              <a:buSzTx/>
              <a:buFontTx/>
              <a:buNone/>
              <a:tabLst/>
              <a:defRPr/>
            </a:pPr>
            <a:r>
              <a:rPr kumimoji="0" lang="en-GB" sz="1568" b="0" i="0" u="none" strike="noStrike" kern="1200" cap="none" spc="0" normalizeH="0" baseline="0" noProof="0" dirty="0">
                <a:ln>
                  <a:noFill/>
                </a:ln>
                <a:solidFill>
                  <a:srgbClr val="1A1A1A">
                    <a:lumMod val="50000"/>
                    <a:lumOff val="50000"/>
                  </a:srgbClr>
                </a:solidFill>
                <a:effectLst/>
                <a:uLnTx/>
                <a:uFillTx/>
                <a:latin typeface="Segoe UI"/>
                <a:ea typeface="+mn-ea"/>
                <a:cs typeface="+mn-cs"/>
              </a:rPr>
              <a:t>CI/CD platform, FREE for open source projects</a:t>
            </a:r>
            <a:endParaRPr kumimoji="0" lang="en-US" sz="1568" b="0" i="0" u="none" strike="noStrike" kern="1200" cap="none" spc="0" normalizeH="0" baseline="0" noProof="0" dirty="0">
              <a:ln>
                <a:noFill/>
              </a:ln>
              <a:solidFill>
                <a:srgbClr val="1A1A1A">
                  <a:lumMod val="50000"/>
                  <a:lumOff val="50000"/>
                </a:srgbClr>
              </a:solidFill>
              <a:effectLst/>
              <a:uLnTx/>
              <a:uFillTx/>
              <a:latin typeface="Segoe UI"/>
              <a:ea typeface="+mn-ea"/>
              <a:cs typeface="Segoe UI"/>
            </a:endParaRPr>
          </a:p>
        </p:txBody>
      </p:sp>
      <p:sp>
        <p:nvSpPr>
          <p:cNvPr id="23" name="TextBox 22">
            <a:extLst>
              <a:ext uri="{FF2B5EF4-FFF2-40B4-BE49-F238E27FC236}">
                <a16:creationId xmlns:a16="http://schemas.microsoft.com/office/drawing/2014/main" id="{7ABC2ECF-9D16-4093-A397-AC9C75D0D69F}"/>
              </a:ext>
            </a:extLst>
          </p:cNvPr>
          <p:cNvSpPr txBox="1"/>
          <p:nvPr/>
        </p:nvSpPr>
        <p:spPr>
          <a:xfrm>
            <a:off x="8336470" y="2812595"/>
            <a:ext cx="3036600" cy="772225"/>
          </a:xfrm>
          <a:prstGeom prst="rect">
            <a:avLst/>
          </a:prstGeom>
          <a:noFill/>
        </p:spPr>
        <p:txBody>
          <a:bodyPr wrap="square" lIns="0" tIns="143428" rIns="0" bIns="143428" rtlCol="0" anchor="t">
            <a:spAutoFit/>
          </a:bodyPr>
          <a:lstStyle/>
          <a:p>
            <a:pPr marL="0" marR="0" lvl="0" indent="0" algn="l" defTabSz="914367" rtl="0" eaLnBrk="1" fontAlgn="auto" latinLnBrk="0" hangingPunct="1">
              <a:lnSpc>
                <a:spcPct val="100000"/>
              </a:lnSpc>
              <a:spcBef>
                <a:spcPts val="0"/>
              </a:spcBef>
              <a:spcAft>
                <a:spcPts val="588"/>
              </a:spcAft>
              <a:buClrTx/>
              <a:buSzTx/>
              <a:buFontTx/>
              <a:buNone/>
              <a:tabLst/>
              <a:defRPr/>
            </a:pPr>
            <a:r>
              <a:rPr kumimoji="0" lang="en-GB" sz="1568" b="0" i="0" u="none" strike="noStrike" kern="1200" cap="none" spc="0" normalizeH="0" baseline="0" noProof="0" dirty="0">
                <a:ln>
                  <a:noFill/>
                </a:ln>
                <a:solidFill>
                  <a:srgbClr val="1A1A1A">
                    <a:lumMod val="50000"/>
                    <a:lumOff val="50000"/>
                  </a:srgbClr>
                </a:solidFill>
                <a:effectLst/>
                <a:uLnTx/>
                <a:uFillTx/>
                <a:latin typeface="Segoe UI"/>
                <a:ea typeface="+mn-ea"/>
                <a:cs typeface="+mn-cs"/>
              </a:rPr>
              <a:t>Unlimited, Cloud-Hosted Private Git Repos</a:t>
            </a:r>
            <a:endParaRPr kumimoji="0" lang="en-US" sz="1568" b="0" i="0" u="none" strike="noStrike" kern="1200" cap="none" spc="0" normalizeH="0" baseline="0" noProof="0" dirty="0">
              <a:ln>
                <a:noFill/>
              </a:ln>
              <a:solidFill>
                <a:srgbClr val="1A1A1A">
                  <a:lumMod val="50000"/>
                  <a:lumOff val="50000"/>
                </a:srgbClr>
              </a:solidFill>
              <a:effectLst/>
              <a:uLnTx/>
              <a:uFillTx/>
              <a:latin typeface="Segoe UI"/>
              <a:ea typeface="+mn-ea"/>
              <a:cs typeface="Segoe UI"/>
            </a:endParaRPr>
          </a:p>
        </p:txBody>
      </p:sp>
      <p:sp>
        <p:nvSpPr>
          <p:cNvPr id="24" name="TextBox 23">
            <a:extLst>
              <a:ext uri="{FF2B5EF4-FFF2-40B4-BE49-F238E27FC236}">
                <a16:creationId xmlns:a16="http://schemas.microsoft.com/office/drawing/2014/main" id="{F6FCEA51-5644-4108-8529-B8070762AC30}"/>
              </a:ext>
            </a:extLst>
          </p:cNvPr>
          <p:cNvSpPr txBox="1"/>
          <p:nvPr/>
        </p:nvSpPr>
        <p:spPr>
          <a:xfrm>
            <a:off x="426425" y="5460267"/>
            <a:ext cx="2930638" cy="772225"/>
          </a:xfrm>
          <a:prstGeom prst="rect">
            <a:avLst/>
          </a:prstGeom>
          <a:noFill/>
        </p:spPr>
        <p:txBody>
          <a:bodyPr wrap="square" lIns="0" tIns="143428" rIns="0" bIns="143428" rtlCol="0" anchor="t">
            <a:spAutoFit/>
          </a:bodyPr>
          <a:lstStyle/>
          <a:p>
            <a:pPr marL="0" marR="0" lvl="0" indent="0" algn="l" defTabSz="914367" rtl="0" eaLnBrk="1" fontAlgn="auto" latinLnBrk="0" hangingPunct="1">
              <a:lnSpc>
                <a:spcPct val="100000"/>
              </a:lnSpc>
              <a:spcBef>
                <a:spcPts val="0"/>
              </a:spcBef>
              <a:spcAft>
                <a:spcPts val="588"/>
              </a:spcAft>
              <a:buClrTx/>
              <a:buSzTx/>
              <a:buFontTx/>
              <a:buNone/>
              <a:tabLst/>
              <a:defRPr/>
            </a:pPr>
            <a:r>
              <a:rPr kumimoji="0" lang="en-GB" sz="1568" b="0" i="0" u="none" strike="noStrike" kern="1200" cap="none" spc="0" normalizeH="0" baseline="0" noProof="0" dirty="0">
                <a:ln>
                  <a:noFill/>
                </a:ln>
                <a:solidFill>
                  <a:srgbClr val="1A1A1A">
                    <a:lumMod val="50000"/>
                    <a:lumOff val="50000"/>
                  </a:srgbClr>
                </a:solidFill>
                <a:effectLst/>
                <a:uLnTx/>
                <a:uFillTx/>
                <a:latin typeface="Segoe UI"/>
                <a:ea typeface="+mn-ea"/>
                <a:cs typeface="+mn-cs"/>
              </a:rPr>
              <a:t>Manual and Exploratory Testing Tools</a:t>
            </a:r>
            <a:endParaRPr kumimoji="0" lang="en-US" sz="1568" b="0" i="0" u="none" strike="noStrike" kern="1200" cap="none" spc="0" normalizeH="0" baseline="0" noProof="0" dirty="0">
              <a:ln>
                <a:noFill/>
              </a:ln>
              <a:solidFill>
                <a:srgbClr val="1A1A1A">
                  <a:lumMod val="50000"/>
                  <a:lumOff val="50000"/>
                </a:srgbClr>
              </a:solidFill>
              <a:effectLst/>
              <a:uLnTx/>
              <a:uFillTx/>
              <a:latin typeface="Segoe UI"/>
              <a:ea typeface="+mn-ea"/>
              <a:cs typeface="Segoe UI"/>
            </a:endParaRPr>
          </a:p>
        </p:txBody>
      </p:sp>
      <p:sp>
        <p:nvSpPr>
          <p:cNvPr id="25" name="TextBox 24">
            <a:extLst>
              <a:ext uri="{FF2B5EF4-FFF2-40B4-BE49-F238E27FC236}">
                <a16:creationId xmlns:a16="http://schemas.microsoft.com/office/drawing/2014/main" id="{A333F065-998E-4214-AEF0-1D4D56125E51}"/>
              </a:ext>
            </a:extLst>
          </p:cNvPr>
          <p:cNvSpPr txBox="1"/>
          <p:nvPr/>
        </p:nvSpPr>
        <p:spPr>
          <a:xfrm>
            <a:off x="4277587" y="5460267"/>
            <a:ext cx="3367638" cy="772225"/>
          </a:xfrm>
          <a:prstGeom prst="rect">
            <a:avLst/>
          </a:prstGeom>
          <a:noFill/>
        </p:spPr>
        <p:txBody>
          <a:bodyPr wrap="square" lIns="0" tIns="143428" rIns="0" bIns="143428" rtlCol="0" anchor="t">
            <a:spAutoFit/>
          </a:bodyPr>
          <a:lstStyle/>
          <a:p>
            <a:pPr marL="0" marR="0" lvl="0" indent="0" algn="l" defTabSz="914367" rtl="0" eaLnBrk="1" fontAlgn="auto" latinLnBrk="0" hangingPunct="1">
              <a:lnSpc>
                <a:spcPct val="100000"/>
              </a:lnSpc>
              <a:spcBef>
                <a:spcPts val="0"/>
              </a:spcBef>
              <a:spcAft>
                <a:spcPts val="588"/>
              </a:spcAft>
              <a:buClrTx/>
              <a:buSzTx/>
              <a:buFontTx/>
              <a:buNone/>
              <a:tabLst/>
              <a:defRPr/>
            </a:pPr>
            <a:r>
              <a:rPr kumimoji="0" lang="en-GB" sz="1568" b="0" i="0" u="none" strike="noStrike" kern="1200" cap="none" spc="0" normalizeH="0" baseline="0" noProof="0" dirty="0">
                <a:ln>
                  <a:noFill/>
                </a:ln>
                <a:solidFill>
                  <a:srgbClr val="1A1A1A">
                    <a:lumMod val="50000"/>
                    <a:lumOff val="50000"/>
                  </a:srgbClr>
                </a:solidFill>
                <a:effectLst/>
                <a:uLnTx/>
                <a:uFillTx/>
                <a:latin typeface="Segoe UI"/>
                <a:ea typeface="+mn-ea"/>
                <a:cs typeface="+mn-cs"/>
              </a:rPr>
              <a:t>Package Management for Maven, </a:t>
            </a:r>
            <a:r>
              <a:rPr kumimoji="0" lang="en-GB" sz="1568" b="0" i="0" u="none" strike="noStrike" kern="1200" cap="none" spc="0" normalizeH="0" baseline="0" noProof="0" dirty="0" err="1">
                <a:ln>
                  <a:noFill/>
                </a:ln>
                <a:solidFill>
                  <a:srgbClr val="1A1A1A">
                    <a:lumMod val="50000"/>
                    <a:lumOff val="50000"/>
                  </a:srgbClr>
                </a:solidFill>
                <a:effectLst/>
                <a:uLnTx/>
                <a:uFillTx/>
                <a:latin typeface="Segoe UI"/>
                <a:ea typeface="+mn-ea"/>
                <a:cs typeface="+mn-cs"/>
              </a:rPr>
              <a:t>npm</a:t>
            </a:r>
            <a:r>
              <a:rPr kumimoji="0" lang="en-GB" sz="1568" b="0" i="0" u="none" strike="noStrike" kern="1200" cap="none" spc="0" normalizeH="0" baseline="0" noProof="0" dirty="0">
                <a:ln>
                  <a:noFill/>
                </a:ln>
                <a:solidFill>
                  <a:srgbClr val="1A1A1A">
                    <a:lumMod val="50000"/>
                    <a:lumOff val="50000"/>
                  </a:srgbClr>
                </a:solidFill>
                <a:effectLst/>
                <a:uLnTx/>
                <a:uFillTx/>
                <a:latin typeface="Segoe UI"/>
                <a:ea typeface="+mn-ea"/>
                <a:cs typeface="+mn-cs"/>
              </a:rPr>
              <a:t>, and NuGet</a:t>
            </a:r>
            <a:endParaRPr kumimoji="0" lang="en-US" sz="1568" b="0" i="0" u="none" strike="noStrike" kern="1200" cap="none" spc="0" normalizeH="0" baseline="0" noProof="0" dirty="0">
              <a:ln>
                <a:noFill/>
              </a:ln>
              <a:solidFill>
                <a:srgbClr val="1A1A1A">
                  <a:lumMod val="50000"/>
                  <a:lumOff val="50000"/>
                </a:srgbClr>
              </a:solidFill>
              <a:effectLst/>
              <a:uLnTx/>
              <a:uFillTx/>
              <a:latin typeface="Segoe UI"/>
              <a:ea typeface="+mn-ea"/>
              <a:cs typeface="Segoe UI"/>
            </a:endParaRPr>
          </a:p>
        </p:txBody>
      </p:sp>
      <p:pic>
        <p:nvPicPr>
          <p:cNvPr id="14" name="Picture 4" descr="A picture containing object&#10;&#10;Description generated with very high confidence">
            <a:extLst>
              <a:ext uri="{FF2B5EF4-FFF2-40B4-BE49-F238E27FC236}">
                <a16:creationId xmlns:a16="http://schemas.microsoft.com/office/drawing/2014/main" id="{AC2AB146-06C0-4E0D-8899-5ADB9DA17233}"/>
              </a:ext>
            </a:extLst>
          </p:cNvPr>
          <p:cNvPicPr>
            <a:picLocks noChangeAspect="1"/>
          </p:cNvPicPr>
          <p:nvPr/>
        </p:nvPicPr>
        <p:blipFill>
          <a:blip r:embed="rId3"/>
          <a:stretch>
            <a:fillRect/>
          </a:stretch>
        </p:blipFill>
        <p:spPr>
          <a:xfrm>
            <a:off x="4277587" y="1766917"/>
            <a:ext cx="708572" cy="705846"/>
          </a:xfrm>
          <a:prstGeom prst="rect">
            <a:avLst/>
          </a:prstGeom>
        </p:spPr>
      </p:pic>
      <p:pic>
        <p:nvPicPr>
          <p:cNvPr id="15" name="Picture 6">
            <a:extLst>
              <a:ext uri="{FF2B5EF4-FFF2-40B4-BE49-F238E27FC236}">
                <a16:creationId xmlns:a16="http://schemas.microsoft.com/office/drawing/2014/main" id="{4F632D14-7C31-47CA-BC92-820474ACB39A}"/>
              </a:ext>
            </a:extLst>
          </p:cNvPr>
          <p:cNvPicPr>
            <a:picLocks noChangeAspect="1"/>
          </p:cNvPicPr>
          <p:nvPr/>
        </p:nvPicPr>
        <p:blipFill>
          <a:blip r:embed="rId4"/>
          <a:stretch>
            <a:fillRect/>
          </a:stretch>
        </p:blipFill>
        <p:spPr>
          <a:xfrm>
            <a:off x="4277587" y="4434806"/>
            <a:ext cx="722061" cy="705846"/>
          </a:xfrm>
          <a:prstGeom prst="rect">
            <a:avLst/>
          </a:prstGeom>
        </p:spPr>
      </p:pic>
      <p:pic>
        <p:nvPicPr>
          <p:cNvPr id="16" name="Picture 8" descr="A picture containing object&#10;&#10;Description generated with very high confidence">
            <a:extLst>
              <a:ext uri="{FF2B5EF4-FFF2-40B4-BE49-F238E27FC236}">
                <a16:creationId xmlns:a16="http://schemas.microsoft.com/office/drawing/2014/main" id="{228FD8FB-8B6C-4A6D-BCA2-229F0890F98C}"/>
              </a:ext>
            </a:extLst>
          </p:cNvPr>
          <p:cNvPicPr>
            <a:picLocks noChangeAspect="1"/>
          </p:cNvPicPr>
          <p:nvPr/>
        </p:nvPicPr>
        <p:blipFill>
          <a:blip r:embed="rId5"/>
          <a:stretch>
            <a:fillRect/>
          </a:stretch>
        </p:blipFill>
        <p:spPr>
          <a:xfrm>
            <a:off x="426425" y="1766917"/>
            <a:ext cx="722434" cy="705846"/>
          </a:xfrm>
          <a:prstGeom prst="rect">
            <a:avLst/>
          </a:prstGeom>
        </p:spPr>
      </p:pic>
      <p:pic>
        <p:nvPicPr>
          <p:cNvPr id="17" name="Picture 10" descr="A picture containing stop, sign, outdoor, sitting&#10;&#10;Description generated with very high confidence">
            <a:extLst>
              <a:ext uri="{FF2B5EF4-FFF2-40B4-BE49-F238E27FC236}">
                <a16:creationId xmlns:a16="http://schemas.microsoft.com/office/drawing/2014/main" id="{6406FE2F-92A4-4316-B249-0BFC11B2E2B5}"/>
              </a:ext>
            </a:extLst>
          </p:cNvPr>
          <p:cNvPicPr>
            <a:picLocks noChangeAspect="1"/>
          </p:cNvPicPr>
          <p:nvPr/>
        </p:nvPicPr>
        <p:blipFill>
          <a:blip r:embed="rId6"/>
          <a:stretch>
            <a:fillRect/>
          </a:stretch>
        </p:blipFill>
        <p:spPr>
          <a:xfrm>
            <a:off x="8336470" y="1766917"/>
            <a:ext cx="714748" cy="705846"/>
          </a:xfrm>
          <a:prstGeom prst="rect">
            <a:avLst/>
          </a:prstGeom>
        </p:spPr>
      </p:pic>
      <p:pic>
        <p:nvPicPr>
          <p:cNvPr id="32" name="Picture 12">
            <a:extLst>
              <a:ext uri="{FF2B5EF4-FFF2-40B4-BE49-F238E27FC236}">
                <a16:creationId xmlns:a16="http://schemas.microsoft.com/office/drawing/2014/main" id="{0B3C4841-DF3A-4896-9BC5-D1CFA36142CD}"/>
              </a:ext>
            </a:extLst>
          </p:cNvPr>
          <p:cNvPicPr>
            <a:picLocks noChangeAspect="1"/>
          </p:cNvPicPr>
          <p:nvPr/>
        </p:nvPicPr>
        <p:blipFill>
          <a:blip r:embed="rId7"/>
          <a:stretch>
            <a:fillRect/>
          </a:stretch>
        </p:blipFill>
        <p:spPr>
          <a:xfrm>
            <a:off x="426425" y="4434806"/>
            <a:ext cx="697690" cy="705846"/>
          </a:xfrm>
          <a:prstGeom prst="rect">
            <a:avLst/>
          </a:prstGeom>
        </p:spPr>
      </p:pic>
      <p:sp>
        <p:nvSpPr>
          <p:cNvPr id="34" name="TextBox 33">
            <a:extLst>
              <a:ext uri="{FF2B5EF4-FFF2-40B4-BE49-F238E27FC236}">
                <a16:creationId xmlns:a16="http://schemas.microsoft.com/office/drawing/2014/main" id="{E014A36B-D94A-41AA-ABC4-706C13E17949}"/>
              </a:ext>
            </a:extLst>
          </p:cNvPr>
          <p:cNvSpPr txBox="1"/>
          <p:nvPr/>
        </p:nvSpPr>
        <p:spPr>
          <a:xfrm>
            <a:off x="426425" y="2451481"/>
            <a:ext cx="1347994" cy="561211"/>
          </a:xfrm>
          <a:prstGeom prst="rect">
            <a:avLst/>
          </a:prstGeom>
          <a:noFill/>
        </p:spPr>
        <p:txBody>
          <a:bodyPr rot="0" spcFirstLastPara="0" vertOverflow="overflow" horzOverflow="overflow" vert="horz" wrap="square" lIns="0" tIns="143428" rIns="0" bIns="143428"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00B294"/>
                </a:solidFill>
                <a:effectLst/>
                <a:uLnTx/>
                <a:uFillTx/>
                <a:latin typeface="Segoe UI Semibold"/>
                <a:ea typeface="+mn-ea"/>
                <a:cs typeface="+mn-cs"/>
              </a:rPr>
              <a:t>Azure Boards</a:t>
            </a:r>
            <a:endParaRPr kumimoji="0" lang="en-US" sz="1765" b="0" i="0" u="none" strike="noStrike" kern="1200" cap="none" spc="0" normalizeH="0" baseline="0" noProof="0">
              <a:ln>
                <a:noFill/>
              </a:ln>
              <a:solidFill>
                <a:srgbClr val="00B294"/>
              </a:solidFill>
              <a:effectLst/>
              <a:uLnTx/>
              <a:uFillTx/>
              <a:latin typeface="Segoe UI Semibold"/>
              <a:ea typeface="+mn-ea"/>
              <a:cs typeface="Segoe UI"/>
            </a:endParaRPr>
          </a:p>
        </p:txBody>
      </p:sp>
      <p:sp>
        <p:nvSpPr>
          <p:cNvPr id="38" name="TextBox 37">
            <a:extLst>
              <a:ext uri="{FF2B5EF4-FFF2-40B4-BE49-F238E27FC236}">
                <a16:creationId xmlns:a16="http://schemas.microsoft.com/office/drawing/2014/main" id="{26723BC6-71C2-4778-A910-FC4F6D0C92B6}"/>
              </a:ext>
            </a:extLst>
          </p:cNvPr>
          <p:cNvSpPr txBox="1"/>
          <p:nvPr/>
        </p:nvSpPr>
        <p:spPr>
          <a:xfrm>
            <a:off x="8336470" y="2451481"/>
            <a:ext cx="1647135" cy="561211"/>
          </a:xfrm>
          <a:prstGeom prst="rect">
            <a:avLst/>
          </a:prstGeom>
          <a:noFill/>
        </p:spPr>
        <p:txBody>
          <a:bodyPr rot="0" spcFirstLastPara="0" vertOverflow="overflow" horzOverflow="overflow" vert="horz" wrap="square" lIns="0" tIns="143428" rIns="0" bIns="143428"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D83B01"/>
                </a:solidFill>
                <a:effectLst/>
                <a:uLnTx/>
                <a:uFillTx/>
                <a:latin typeface="Segoe UI Semibold"/>
                <a:ea typeface="+mn-ea"/>
                <a:cs typeface="+mn-cs"/>
              </a:rPr>
              <a:t>Azure </a:t>
            </a:r>
            <a:r>
              <a:rPr kumimoji="0" lang="en-US" sz="1765" b="0" i="0" u="none" strike="noStrike" kern="1200" cap="none" spc="0" normalizeH="0" baseline="0" noProof="0">
                <a:ln>
                  <a:noFill/>
                </a:ln>
                <a:solidFill>
                  <a:srgbClr val="D83B01"/>
                </a:solidFill>
                <a:effectLst/>
                <a:uLnTx/>
                <a:uFillTx/>
                <a:latin typeface="Segoe UI Semibold"/>
                <a:ea typeface="+mn-ea"/>
                <a:cs typeface="Segoe UI"/>
              </a:rPr>
              <a:t>Repos</a:t>
            </a:r>
          </a:p>
        </p:txBody>
      </p:sp>
      <p:sp>
        <p:nvSpPr>
          <p:cNvPr id="40" name="TextBox 39">
            <a:extLst>
              <a:ext uri="{FF2B5EF4-FFF2-40B4-BE49-F238E27FC236}">
                <a16:creationId xmlns:a16="http://schemas.microsoft.com/office/drawing/2014/main" id="{C45923DE-E387-4F99-A087-AD2AB3104B2B}"/>
              </a:ext>
            </a:extLst>
          </p:cNvPr>
          <p:cNvSpPr txBox="1"/>
          <p:nvPr/>
        </p:nvSpPr>
        <p:spPr>
          <a:xfrm>
            <a:off x="4277588" y="2451481"/>
            <a:ext cx="1909952" cy="561211"/>
          </a:xfrm>
          <a:prstGeom prst="rect">
            <a:avLst/>
          </a:prstGeom>
          <a:noFill/>
        </p:spPr>
        <p:txBody>
          <a:bodyPr rot="0" spcFirstLastPara="0" vertOverflow="overflow" horzOverflow="overflow" vert="horz" wrap="square" lIns="0" tIns="143428" rIns="0" bIns="143428"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2560E0"/>
                </a:solidFill>
                <a:effectLst/>
                <a:uLnTx/>
                <a:uFillTx/>
                <a:latin typeface="Segoe UI Semibold"/>
                <a:ea typeface="+mn-ea"/>
                <a:cs typeface="+mn-cs"/>
              </a:rPr>
              <a:t>Azure Pipelines</a:t>
            </a:r>
            <a:endParaRPr kumimoji="0" lang="en-US" sz="1765" b="0" i="0" u="none" strike="noStrike" kern="1200" cap="none" spc="0" normalizeH="0" baseline="0" noProof="0">
              <a:ln>
                <a:noFill/>
              </a:ln>
              <a:solidFill>
                <a:srgbClr val="2560E0"/>
              </a:solidFill>
              <a:effectLst/>
              <a:uLnTx/>
              <a:uFillTx/>
              <a:latin typeface="Segoe UI Semibold"/>
              <a:ea typeface="+mn-ea"/>
              <a:cs typeface="Segoe UI"/>
            </a:endParaRPr>
          </a:p>
        </p:txBody>
      </p:sp>
      <p:sp>
        <p:nvSpPr>
          <p:cNvPr id="42" name="TextBox 41">
            <a:extLst>
              <a:ext uri="{FF2B5EF4-FFF2-40B4-BE49-F238E27FC236}">
                <a16:creationId xmlns:a16="http://schemas.microsoft.com/office/drawing/2014/main" id="{1858EA85-8972-478E-99E1-97FBD1FE21B6}"/>
              </a:ext>
            </a:extLst>
          </p:cNvPr>
          <p:cNvSpPr txBox="1"/>
          <p:nvPr/>
        </p:nvSpPr>
        <p:spPr>
          <a:xfrm>
            <a:off x="426425" y="5089337"/>
            <a:ext cx="1805205" cy="561211"/>
          </a:xfrm>
          <a:prstGeom prst="rect">
            <a:avLst/>
          </a:prstGeom>
          <a:noFill/>
        </p:spPr>
        <p:txBody>
          <a:bodyPr rot="0" spcFirstLastPara="0" vertOverflow="overflow" horzOverflow="overflow" vert="horz" wrap="square" lIns="0" tIns="143428" rIns="0" bIns="143428"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854CC7"/>
                </a:solidFill>
                <a:effectLst/>
                <a:uLnTx/>
                <a:uFillTx/>
                <a:latin typeface="Segoe UI Semibold"/>
                <a:ea typeface="+mn-ea"/>
                <a:cs typeface="+mn-cs"/>
              </a:rPr>
              <a:t>Azure Test</a:t>
            </a:r>
            <a:r>
              <a:rPr kumimoji="0" lang="en-US" sz="1765" b="0" i="0" u="none" strike="noStrike" kern="1200" cap="none" spc="0" normalizeH="0" baseline="0" noProof="0">
                <a:ln>
                  <a:noFill/>
                </a:ln>
                <a:solidFill>
                  <a:srgbClr val="854CC7"/>
                </a:solidFill>
                <a:effectLst/>
                <a:uLnTx/>
                <a:uFillTx/>
                <a:latin typeface="Segoe UI Semibold"/>
                <a:ea typeface="+mn-ea"/>
                <a:cs typeface="Segoe UI"/>
              </a:rPr>
              <a:t> Plans</a:t>
            </a:r>
          </a:p>
        </p:txBody>
      </p:sp>
      <p:sp>
        <p:nvSpPr>
          <p:cNvPr id="44" name="TextBox 43">
            <a:extLst>
              <a:ext uri="{FF2B5EF4-FFF2-40B4-BE49-F238E27FC236}">
                <a16:creationId xmlns:a16="http://schemas.microsoft.com/office/drawing/2014/main" id="{D16F3FDE-2095-49A1-AA0D-572CE3108B96}"/>
              </a:ext>
            </a:extLst>
          </p:cNvPr>
          <p:cNvSpPr txBox="1"/>
          <p:nvPr/>
        </p:nvSpPr>
        <p:spPr>
          <a:xfrm>
            <a:off x="4277588" y="5089337"/>
            <a:ext cx="2014841" cy="561211"/>
          </a:xfrm>
          <a:prstGeom prst="rect">
            <a:avLst/>
          </a:prstGeom>
          <a:noFill/>
        </p:spPr>
        <p:txBody>
          <a:bodyPr rot="0" spcFirstLastPara="0" vertOverflow="overflow" horzOverflow="overflow" vert="horz" wrap="square" lIns="0" tIns="143428" rIns="0" bIns="143428"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CB2E6D"/>
                </a:solidFill>
                <a:effectLst/>
                <a:uLnTx/>
                <a:uFillTx/>
                <a:latin typeface="Segoe UI Semibold"/>
                <a:ea typeface="+mn-ea"/>
                <a:cs typeface="+mn-cs"/>
              </a:rPr>
              <a:t>Azure Artifacts</a:t>
            </a:r>
            <a:endParaRPr kumimoji="0" lang="en-US" sz="1765" b="0" i="0" u="none" strike="noStrike" kern="1200" cap="none" spc="0" normalizeH="0" baseline="0" noProof="0">
              <a:ln>
                <a:noFill/>
              </a:ln>
              <a:solidFill>
                <a:srgbClr val="CB2E6D"/>
              </a:solidFill>
              <a:effectLst/>
              <a:uLnTx/>
              <a:uFillTx/>
              <a:latin typeface="Segoe UI Semibold"/>
              <a:ea typeface="+mn-ea"/>
              <a:cs typeface="Segoe UI"/>
            </a:endParaRPr>
          </a:p>
        </p:txBody>
      </p:sp>
      <p:sp>
        <p:nvSpPr>
          <p:cNvPr id="46" name="Text Placeholder 3">
            <a:extLst>
              <a:ext uri="{FF2B5EF4-FFF2-40B4-BE49-F238E27FC236}">
                <a16:creationId xmlns:a16="http://schemas.microsoft.com/office/drawing/2014/main" id="{6EE07CBF-F42D-4F50-8FAD-B351239B994B}"/>
              </a:ext>
            </a:extLst>
          </p:cNvPr>
          <p:cNvSpPr txBox="1">
            <a:spLocks/>
          </p:cNvSpPr>
          <p:nvPr/>
        </p:nvSpPr>
        <p:spPr>
          <a:xfrm>
            <a:off x="9352470" y="5460267"/>
            <a:ext cx="3187751" cy="271554"/>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765"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https://</a:t>
            </a:r>
            <a:r>
              <a:rPr kumimoji="0" lang="en-US" sz="1765" b="0" i="0" u="none" strike="noStrike" kern="1200" cap="none" spc="0" normalizeH="0" baseline="0" noProof="0" dirty="0" err="1">
                <a:ln>
                  <a:noFill/>
                </a:ln>
                <a:solidFill>
                  <a:srgbClr val="FFFFFF"/>
                </a:solidFill>
                <a:effectLst/>
                <a:uLnTx/>
                <a:uFillTx/>
                <a:latin typeface="Segoe UI Semibold" panose="020B0702040204020203" pitchFamily="34" charset="0"/>
                <a:ea typeface="+mn-ea"/>
                <a:cs typeface="Segoe UI Semibold" panose="020B0702040204020203" pitchFamily="34" charset="0"/>
              </a:rPr>
              <a:t>azure.com</a:t>
            </a:r>
            <a:r>
              <a:rPr kumimoji="0" lang="en-US" sz="1765"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a:t>
            </a:r>
            <a:r>
              <a:rPr kumimoji="0" lang="en-US" sz="1765" b="0" i="0" u="none" strike="noStrike" kern="1200" cap="none" spc="0" normalizeH="0" baseline="0" noProof="0" dirty="0" err="1">
                <a:ln>
                  <a:noFill/>
                </a:ln>
                <a:solidFill>
                  <a:srgbClr val="FFFFFF"/>
                </a:solidFill>
                <a:effectLst/>
                <a:uLnTx/>
                <a:uFillTx/>
                <a:latin typeface="Segoe UI Semibold" panose="020B0702040204020203" pitchFamily="34" charset="0"/>
                <a:ea typeface="+mn-ea"/>
                <a:cs typeface="Segoe UI Semibold" panose="020B0702040204020203" pitchFamily="34" charset="0"/>
              </a:rPr>
              <a:t>devops</a:t>
            </a:r>
            <a:endParaRPr kumimoji="0" lang="en-US" sz="1765"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1" name="Oval 20">
            <a:extLst>
              <a:ext uri="{FF2B5EF4-FFF2-40B4-BE49-F238E27FC236}">
                <a16:creationId xmlns:a16="http://schemas.microsoft.com/office/drawing/2014/main" id="{EFCBDEDB-9EFD-4704-A993-809D37ECB627}"/>
              </a:ext>
            </a:extLst>
          </p:cNvPr>
          <p:cNvSpPr/>
          <p:nvPr/>
        </p:nvSpPr>
        <p:spPr bwMode="auto">
          <a:xfrm>
            <a:off x="8336470" y="5269994"/>
            <a:ext cx="697176" cy="697172"/>
          </a:xfrm>
          <a:prstGeom prst="ellipse">
            <a:avLst/>
          </a:prstGeom>
          <a:solidFill>
            <a:schemeClr val="bg1"/>
          </a:solidFill>
          <a:ln w="28575" cap="flat" cmpd="sng" algn="ctr">
            <a:solidFill>
              <a:srgbClr val="007ACC"/>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751" rtl="0" eaLnBrk="1" fontAlgn="base" latinLnBrk="0" hangingPunct="1">
              <a:lnSpc>
                <a:spcPct val="100000"/>
              </a:lnSpc>
              <a:spcBef>
                <a:spcPct val="0"/>
              </a:spcBef>
              <a:spcAft>
                <a:spcPct val="0"/>
              </a:spcAft>
              <a:buClrTx/>
              <a:buSzTx/>
              <a:buFontTx/>
              <a:buNone/>
              <a:tabLst/>
              <a:defRPr/>
            </a:pPr>
            <a:r>
              <a:rPr kumimoji="0" lang="en-US" sz="3529" b="0" i="0" u="none" strike="noStrike" kern="0" cap="none" spc="0" normalizeH="0" baseline="0" noProof="0" dirty="0">
                <a:ln w="19050">
                  <a:noFill/>
                </a:ln>
                <a:solidFill>
                  <a:srgbClr val="0D0D0D"/>
                </a:solidFill>
                <a:effectLst/>
                <a:uLnTx/>
                <a:uFillTx/>
                <a:latin typeface="Segoe UI"/>
                <a:ea typeface="Segoe UI" pitchFamily="34" charset="0"/>
                <a:cs typeface="Segoe UI" pitchFamily="34" charset="0"/>
                <a:sym typeface="Wingdings" panose="05000000000000000000" pitchFamily="2" charset="2"/>
              </a:rPr>
              <a:t></a:t>
            </a:r>
            <a:endParaRPr kumimoji="0" lang="en-US" sz="3529" b="0" i="0" u="none" strike="noStrike" kern="0" cap="none" spc="0" normalizeH="0" baseline="0" noProof="0" dirty="0">
              <a:ln w="19050">
                <a:noFill/>
              </a:ln>
              <a:solidFill>
                <a:srgbClr val="0D0D0D"/>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3387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4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Online Image Placeholder 6" descr="A picture containing screenshot&#10;&#10;Description generated with very high confidence">
            <a:extLst>
              <a:ext uri="{FF2B5EF4-FFF2-40B4-BE49-F238E27FC236}">
                <a16:creationId xmlns:a16="http://schemas.microsoft.com/office/drawing/2014/main" id="{A3D64055-A09B-46D7-B9A9-6B087799F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795" y="455509"/>
            <a:ext cx="7320206" cy="6077153"/>
          </a:xfrm>
          <a:prstGeom prst="rect">
            <a:avLst/>
          </a:prstGeom>
        </p:spPr>
      </p:pic>
      <p:sp>
        <p:nvSpPr>
          <p:cNvPr id="4" name="Title 3">
            <a:extLst>
              <a:ext uri="{FF2B5EF4-FFF2-40B4-BE49-F238E27FC236}">
                <a16:creationId xmlns:a16="http://schemas.microsoft.com/office/drawing/2014/main" id="{DA6A65AD-43AA-423E-8D08-19A36B5745EF}"/>
              </a:ext>
            </a:extLst>
          </p:cNvPr>
          <p:cNvSpPr>
            <a:spLocks noGrp="1"/>
          </p:cNvSpPr>
          <p:nvPr>
            <p:ph type="title"/>
          </p:nvPr>
        </p:nvSpPr>
        <p:spPr>
          <a:xfrm>
            <a:off x="426425" y="223039"/>
            <a:ext cx="11336039" cy="739238"/>
          </a:xfrm>
        </p:spPr>
        <p:txBody>
          <a:bodyPr/>
          <a:lstStyle/>
          <a:p>
            <a:r>
              <a:rPr lang="en-US" dirty="0">
                <a:solidFill>
                  <a:schemeClr val="tx1"/>
                </a:solidFill>
              </a:rPr>
              <a:t>Azure DevOps – Get started for FREE</a:t>
            </a:r>
          </a:p>
        </p:txBody>
      </p:sp>
      <p:grpSp>
        <p:nvGrpSpPr>
          <p:cNvPr id="14" name="Group 13">
            <a:extLst>
              <a:ext uri="{FF2B5EF4-FFF2-40B4-BE49-F238E27FC236}">
                <a16:creationId xmlns:a16="http://schemas.microsoft.com/office/drawing/2014/main" id="{EEB29880-5176-DC4D-9CD0-B34026A18206}"/>
              </a:ext>
            </a:extLst>
          </p:cNvPr>
          <p:cNvGrpSpPr/>
          <p:nvPr/>
        </p:nvGrpSpPr>
        <p:grpSpPr>
          <a:xfrm>
            <a:off x="8270240" y="6036731"/>
            <a:ext cx="4490350" cy="668869"/>
            <a:chOff x="8270240" y="6168811"/>
            <a:chExt cx="4490350" cy="668869"/>
          </a:xfrm>
        </p:grpSpPr>
        <p:sp>
          <p:nvSpPr>
            <p:cNvPr id="13" name="Rectangle 12">
              <a:extLst>
                <a:ext uri="{FF2B5EF4-FFF2-40B4-BE49-F238E27FC236}">
                  <a16:creationId xmlns:a16="http://schemas.microsoft.com/office/drawing/2014/main" id="{669DBEC6-D291-B041-842D-29BD65D60614}"/>
                </a:ext>
              </a:extLst>
            </p:cNvPr>
            <p:cNvSpPr/>
            <p:nvPr/>
          </p:nvSpPr>
          <p:spPr bwMode="auto">
            <a:xfrm>
              <a:off x="8270240" y="6168811"/>
              <a:ext cx="3759200" cy="66886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27" name="Text Placeholder 3">
              <a:extLst>
                <a:ext uri="{FF2B5EF4-FFF2-40B4-BE49-F238E27FC236}">
                  <a16:creationId xmlns:a16="http://schemas.microsoft.com/office/drawing/2014/main" id="{23EC78E9-A3F5-4292-B3B0-3F15A3B65F2D}"/>
                </a:ext>
              </a:extLst>
            </p:cNvPr>
            <p:cNvSpPr txBox="1">
              <a:spLocks/>
            </p:cNvSpPr>
            <p:nvPr/>
          </p:nvSpPr>
          <p:spPr>
            <a:xfrm>
              <a:off x="8952926" y="6407410"/>
              <a:ext cx="3807664" cy="30172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961" b="1"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https://</a:t>
              </a:r>
              <a:r>
                <a:rPr kumimoji="0" lang="en-US" sz="1961" b="1" i="0" u="none" strike="noStrike" kern="1200" cap="none" spc="0" normalizeH="0" baseline="0" noProof="0" dirty="0" err="1">
                  <a:ln>
                    <a:noFill/>
                  </a:ln>
                  <a:solidFill>
                    <a:srgbClr val="FFFFFF"/>
                  </a:solidFill>
                  <a:effectLst/>
                  <a:uLnTx/>
                  <a:uFillTx/>
                  <a:latin typeface="Segoe UI Semibold" panose="020B0702040204020203" pitchFamily="34" charset="0"/>
                  <a:ea typeface="+mn-ea"/>
                  <a:cs typeface="Segoe UI Semibold" panose="020B0702040204020203" pitchFamily="34" charset="0"/>
                </a:rPr>
                <a:t>azure.com</a:t>
              </a:r>
              <a:r>
                <a:rPr kumimoji="0" lang="en-US" sz="1961" b="1"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a:t>
              </a:r>
              <a:r>
                <a:rPr kumimoji="0" lang="en-US" sz="1961" b="1" i="0" u="none" strike="noStrike" kern="1200" cap="none" spc="0" normalizeH="0" baseline="0" noProof="0" dirty="0" err="1">
                  <a:ln>
                    <a:noFill/>
                  </a:ln>
                  <a:solidFill>
                    <a:srgbClr val="FFFFFF"/>
                  </a:solidFill>
                  <a:effectLst/>
                  <a:uLnTx/>
                  <a:uFillTx/>
                  <a:latin typeface="Segoe UI Semibold" panose="020B0702040204020203" pitchFamily="34" charset="0"/>
                  <a:ea typeface="+mn-ea"/>
                  <a:cs typeface="Segoe UI Semibold" panose="020B0702040204020203" pitchFamily="34" charset="0"/>
                </a:rPr>
                <a:t>devops</a:t>
              </a:r>
              <a:endParaRPr kumimoji="0" lang="en-US" sz="1961" b="1"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 name="Oval 29">
              <a:extLst>
                <a:ext uri="{FF2B5EF4-FFF2-40B4-BE49-F238E27FC236}">
                  <a16:creationId xmlns:a16="http://schemas.microsoft.com/office/drawing/2014/main" id="{A794CA63-381B-4EF5-93F4-3262C5613026}"/>
                </a:ext>
              </a:extLst>
            </p:cNvPr>
            <p:cNvSpPr/>
            <p:nvPr/>
          </p:nvSpPr>
          <p:spPr bwMode="auto">
            <a:xfrm>
              <a:off x="8384337" y="6348254"/>
              <a:ext cx="420039" cy="420037"/>
            </a:xfrm>
            <a:prstGeom prst="ellipse">
              <a:avLst/>
            </a:prstGeom>
            <a:solidFill>
              <a:schemeClr val="bg1"/>
            </a:solidFill>
            <a:ln w="28575" cap="flat" cmpd="sng" algn="ctr">
              <a:solidFill>
                <a:srgbClr val="2C65E1"/>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751" rtl="0" eaLnBrk="1" fontAlgn="base" latinLnBrk="0" hangingPunct="1">
                <a:lnSpc>
                  <a:spcPct val="100000"/>
                </a:lnSpc>
                <a:spcBef>
                  <a:spcPct val="0"/>
                </a:spcBef>
                <a:spcAft>
                  <a:spcPct val="0"/>
                </a:spcAft>
                <a:buClrTx/>
                <a:buSzTx/>
                <a:buFontTx/>
                <a:buNone/>
                <a:tabLst/>
                <a:defRPr/>
              </a:pPr>
              <a:r>
                <a:rPr kumimoji="0" lang="en-US" sz="1961" b="0" i="0" u="none" strike="noStrike" kern="0" cap="none" spc="0" normalizeH="0" baseline="0" noProof="0" dirty="0">
                  <a:ln w="19050">
                    <a:noFill/>
                  </a:ln>
                  <a:solidFill>
                    <a:srgbClr val="2C65E1"/>
                  </a:solidFill>
                  <a:effectLst/>
                  <a:uLnTx/>
                  <a:uFillTx/>
                  <a:latin typeface="Segoe UI"/>
                  <a:ea typeface="Segoe UI" pitchFamily="34" charset="0"/>
                  <a:cs typeface="Segoe UI" pitchFamily="34" charset="0"/>
                  <a:sym typeface="Wingdings" panose="05000000000000000000" pitchFamily="2" charset="2"/>
                </a:rPr>
                <a:t></a:t>
              </a:r>
              <a:endParaRPr kumimoji="0" lang="en-US" sz="1961" b="0" i="0" u="none" strike="noStrike" kern="0" cap="none" spc="0" normalizeH="0" baseline="0" noProof="0" dirty="0">
                <a:ln w="19050">
                  <a:noFill/>
                </a:ln>
                <a:solidFill>
                  <a:srgbClr val="2C65E1"/>
                </a:solidFill>
                <a:effectLst/>
                <a:uLnTx/>
                <a:uFillTx/>
                <a:latin typeface="Segoe UI"/>
                <a:ea typeface="Segoe UI" pitchFamily="34" charset="0"/>
                <a:cs typeface="Segoe UI" pitchFamily="34" charset="0"/>
              </a:endParaRPr>
            </a:p>
          </p:txBody>
        </p:sp>
      </p:grpSp>
      <p:pic>
        <p:nvPicPr>
          <p:cNvPr id="16" name="Online Image Placeholder 15" descr="A screenshot of a cell phone&#10;&#10;Description generated with very high confidence">
            <a:extLst>
              <a:ext uri="{FF2B5EF4-FFF2-40B4-BE49-F238E27FC236}">
                <a16:creationId xmlns:a16="http://schemas.microsoft.com/office/drawing/2014/main" id="{ABB99AEE-D0DA-4872-AD88-E593AF1F70C9}"/>
              </a:ext>
            </a:extLst>
          </p:cNvPr>
          <p:cNvPicPr>
            <a:picLocks noGrp="1" noChangeAspect="1"/>
          </p:cNvPicPr>
          <p:nvPr>
            <p:ph type="clipArt" sz="quarter" idx="11"/>
          </p:nvPr>
        </p:nvPicPr>
        <p:blipFill rotWithShape="1">
          <a:blip r:embed="rId4" cstate="print">
            <a:extLst>
              <a:ext uri="{28A0092B-C50C-407E-A947-70E740481C1C}">
                <a14:useLocalDpi xmlns:a14="http://schemas.microsoft.com/office/drawing/2010/main" val="0"/>
              </a:ext>
            </a:extLst>
          </a:blip>
          <a:srcRect r="13127"/>
          <a:stretch/>
        </p:blipFill>
        <p:spPr>
          <a:xfrm>
            <a:off x="6151992" y="1302921"/>
            <a:ext cx="6040009" cy="4345444"/>
          </a:xfrm>
        </p:spPr>
      </p:pic>
      <p:sp>
        <p:nvSpPr>
          <p:cNvPr id="11" name="TextBox 10">
            <a:extLst>
              <a:ext uri="{FF2B5EF4-FFF2-40B4-BE49-F238E27FC236}">
                <a16:creationId xmlns:a16="http://schemas.microsoft.com/office/drawing/2014/main" id="{68334DCC-E746-F541-B9C6-F99CBD715F45}"/>
              </a:ext>
            </a:extLst>
          </p:cNvPr>
          <p:cNvSpPr txBox="1"/>
          <p:nvPr/>
        </p:nvSpPr>
        <p:spPr>
          <a:xfrm>
            <a:off x="621663" y="1014913"/>
            <a:ext cx="4505273" cy="553997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Open source</a:t>
            </a:r>
            <a:br>
              <a:rPr kumimoji="0" lang="en-US" sz="2400" b="1"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br>
            <a:endParaRPr kumimoji="0" lang="en-US" sz="2400" b="1"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Unlimited public Git repos</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Work item tracking and Kanban boards</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10 FREE parallel jobs and unlimited build minutes for CI/CD</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Private Projects (up to 5 users)</a:t>
            </a:r>
            <a:br>
              <a:rPr kumimoji="0" lang="en-US" sz="2400" b="1"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br>
            <a:endParaRPr kumimoji="0" lang="en-US" sz="2400" b="1"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Unlimited private Git Repos</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Work item tracking and Kanban boards</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1 job with 1,800 minutes per month for CI/CD</a:t>
            </a:r>
          </a:p>
        </p:txBody>
      </p:sp>
    </p:spTree>
    <p:extLst>
      <p:ext uri="{BB962C8B-B14F-4D97-AF65-F5344CB8AC3E}">
        <p14:creationId xmlns:p14="http://schemas.microsoft.com/office/powerpoint/2010/main" val="16061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Mobile"/>
          <p:cNvGrpSpPr/>
          <p:nvPr/>
        </p:nvGrpSpPr>
        <p:grpSpPr>
          <a:xfrm>
            <a:off x="1260773" y="3716940"/>
            <a:ext cx="635434" cy="635434"/>
            <a:chOff x="3103446" y="3910351"/>
            <a:chExt cx="648268" cy="648268"/>
          </a:xfrm>
          <a:solidFill>
            <a:schemeClr val="accent1"/>
          </a:solidFill>
        </p:grpSpPr>
        <p:sp>
          <p:nvSpPr>
            <p:cNvPr id="144" name="Oval 143"/>
            <p:cNvSpPr/>
            <p:nvPr/>
          </p:nvSpPr>
          <p:spPr bwMode="auto">
            <a:xfrm>
              <a:off x="3103446" y="3910351"/>
              <a:ext cx="648268" cy="648268"/>
            </a:xfrm>
            <a:prstGeom prst="ellipse">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45" name="Picture 144"/>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3186940" y="4106650"/>
              <a:ext cx="484632" cy="243821"/>
            </a:xfrm>
            <a:prstGeom prst="rect">
              <a:avLst/>
            </a:prstGeom>
            <a:grpFill/>
          </p:spPr>
        </p:pic>
      </p:grpSp>
      <p:grpSp>
        <p:nvGrpSpPr>
          <p:cNvPr id="146" name="Group 145"/>
          <p:cNvGrpSpPr/>
          <p:nvPr/>
        </p:nvGrpSpPr>
        <p:grpSpPr>
          <a:xfrm>
            <a:off x="1548573" y="1979998"/>
            <a:ext cx="635434" cy="635434"/>
            <a:chOff x="948711" y="2441942"/>
            <a:chExt cx="648268" cy="648268"/>
          </a:xfrm>
          <a:solidFill>
            <a:schemeClr val="accent1"/>
          </a:solidFill>
        </p:grpSpPr>
        <p:sp>
          <p:nvSpPr>
            <p:cNvPr id="147" name="Oval 146"/>
            <p:cNvSpPr/>
            <p:nvPr/>
          </p:nvSpPr>
          <p:spPr bwMode="auto">
            <a:xfrm>
              <a:off x="948711" y="2441942"/>
              <a:ext cx="648268" cy="648268"/>
            </a:xfrm>
            <a:prstGeom prst="ellipse">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48" name="Group 147"/>
            <p:cNvGrpSpPr/>
            <p:nvPr/>
          </p:nvGrpSpPr>
          <p:grpSpPr>
            <a:xfrm>
              <a:off x="1177028" y="2597223"/>
              <a:ext cx="191634" cy="337706"/>
              <a:chOff x="2185022" y="1374442"/>
              <a:chExt cx="191634" cy="337706"/>
            </a:xfrm>
            <a:grpFill/>
          </p:grpSpPr>
          <p:sp>
            <p:nvSpPr>
              <p:cNvPr id="149" name="Rectangle 148"/>
              <p:cNvSpPr/>
              <p:nvPr/>
            </p:nvSpPr>
            <p:spPr bwMode="auto">
              <a:xfrm>
                <a:off x="2185022" y="1374442"/>
                <a:ext cx="191634" cy="337706"/>
              </a:xfrm>
              <a:prstGeom prst="rect">
                <a:avLst/>
              </a:pr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err="1">
                  <a:ln>
                    <a:noFill/>
                  </a:ln>
                  <a:solidFill>
                    <a:srgbClr val="505050"/>
                  </a:solidFill>
                  <a:effectLst/>
                  <a:uLnTx/>
                  <a:uFillTx/>
                  <a:latin typeface="Segoe UI"/>
                  <a:ea typeface="+mn-ea"/>
                  <a:cs typeface="+mn-cs"/>
                </a:endParaRPr>
              </a:p>
            </p:txBody>
          </p:sp>
          <p:cxnSp>
            <p:nvCxnSpPr>
              <p:cNvPr id="150" name="Straight Connector 149"/>
              <p:cNvCxnSpPr/>
              <p:nvPr/>
            </p:nvCxnSpPr>
            <p:spPr>
              <a:xfrm>
                <a:off x="2185022" y="1402801"/>
                <a:ext cx="191634" cy="0"/>
              </a:xfrm>
              <a:prstGeom prst="line">
                <a:avLst/>
              </a:prstGeom>
              <a:grpFill/>
              <a:ln w="12700" cap="flat">
                <a:solidFill>
                  <a:schemeClr val="bg1"/>
                </a:solidFill>
                <a:prstDash val="solid"/>
                <a:miter lim="800000"/>
                <a:headEnd/>
                <a:tailEnd/>
              </a:ln>
              <a:extLst/>
            </p:spPr>
          </p:cxnSp>
          <p:cxnSp>
            <p:nvCxnSpPr>
              <p:cNvPr id="151" name="Straight Connector 150"/>
              <p:cNvCxnSpPr/>
              <p:nvPr/>
            </p:nvCxnSpPr>
            <p:spPr>
              <a:xfrm>
                <a:off x="2185022" y="1652833"/>
                <a:ext cx="191634" cy="0"/>
              </a:xfrm>
              <a:prstGeom prst="line">
                <a:avLst/>
              </a:prstGeom>
              <a:grpFill/>
              <a:ln w="12700" cap="flat">
                <a:solidFill>
                  <a:schemeClr val="bg1"/>
                </a:solidFill>
                <a:prstDash val="solid"/>
                <a:miter lim="800000"/>
                <a:headEnd/>
                <a:tailEnd/>
              </a:ln>
              <a:extLst/>
            </p:spPr>
          </p:cxnSp>
          <p:cxnSp>
            <p:nvCxnSpPr>
              <p:cNvPr id="152" name="Straight Connector 151"/>
              <p:cNvCxnSpPr/>
              <p:nvPr/>
            </p:nvCxnSpPr>
            <p:spPr>
              <a:xfrm>
                <a:off x="2267675" y="1682127"/>
                <a:ext cx="26329" cy="0"/>
              </a:xfrm>
              <a:prstGeom prst="line">
                <a:avLst/>
              </a:prstGeom>
              <a:grpFill/>
              <a:ln w="12700" cap="flat">
                <a:solidFill>
                  <a:schemeClr val="bg1"/>
                </a:solidFill>
                <a:prstDash val="solid"/>
                <a:miter lim="800000"/>
                <a:headEnd/>
                <a:tailEnd/>
              </a:ln>
              <a:extLst/>
            </p:spPr>
          </p:cxnSp>
        </p:grpSp>
      </p:grpSp>
      <p:grpSp>
        <p:nvGrpSpPr>
          <p:cNvPr id="153" name="Group 152"/>
          <p:cNvGrpSpPr/>
          <p:nvPr/>
        </p:nvGrpSpPr>
        <p:grpSpPr>
          <a:xfrm>
            <a:off x="4481459" y="1461545"/>
            <a:ext cx="635434" cy="635434"/>
            <a:chOff x="4388901" y="2804545"/>
            <a:chExt cx="648268" cy="648268"/>
          </a:xfrm>
          <a:solidFill>
            <a:schemeClr val="accent1"/>
          </a:solidFill>
        </p:grpSpPr>
        <p:sp>
          <p:nvSpPr>
            <p:cNvPr id="159" name="Oval 158"/>
            <p:cNvSpPr/>
            <p:nvPr/>
          </p:nvSpPr>
          <p:spPr bwMode="auto">
            <a:xfrm>
              <a:off x="4388901" y="2804545"/>
              <a:ext cx="648268" cy="648268"/>
            </a:xfrm>
            <a:prstGeom prst="ellipse">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60" name="Group 159"/>
            <p:cNvGrpSpPr/>
            <p:nvPr/>
          </p:nvGrpSpPr>
          <p:grpSpPr>
            <a:xfrm>
              <a:off x="4584799" y="2988980"/>
              <a:ext cx="256473" cy="279398"/>
              <a:chOff x="3364252" y="3706912"/>
              <a:chExt cx="256473" cy="279398"/>
            </a:xfrm>
            <a:grpFill/>
          </p:grpSpPr>
          <p:sp>
            <p:nvSpPr>
              <p:cNvPr id="161" name="Oval 113"/>
              <p:cNvSpPr>
                <a:spLocks noChangeArrowheads="1"/>
              </p:cNvSpPr>
              <p:nvPr/>
            </p:nvSpPr>
            <p:spPr bwMode="auto">
              <a:xfrm>
                <a:off x="3417266" y="3706912"/>
                <a:ext cx="151878" cy="149012"/>
              </a:xfrm>
              <a:prstGeom prst="ellipse">
                <a:avLst/>
              </a:pr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62" name="Freeform 114"/>
              <p:cNvSpPr>
                <a:spLocks/>
              </p:cNvSpPr>
              <p:nvPr/>
            </p:nvSpPr>
            <p:spPr bwMode="auto">
              <a:xfrm>
                <a:off x="3364252" y="3858790"/>
                <a:ext cx="256473" cy="127520"/>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grpSp>
      </p:grpSp>
      <p:grpSp>
        <p:nvGrpSpPr>
          <p:cNvPr id="170" name="Group 169"/>
          <p:cNvGrpSpPr/>
          <p:nvPr/>
        </p:nvGrpSpPr>
        <p:grpSpPr>
          <a:xfrm>
            <a:off x="2589787" y="754004"/>
            <a:ext cx="635434" cy="635434"/>
            <a:chOff x="1608419" y="1103152"/>
            <a:chExt cx="648268" cy="648268"/>
          </a:xfrm>
          <a:solidFill>
            <a:schemeClr val="accent1"/>
          </a:solidFill>
        </p:grpSpPr>
        <p:sp>
          <p:nvSpPr>
            <p:cNvPr id="171" name="Oval 170"/>
            <p:cNvSpPr/>
            <p:nvPr/>
          </p:nvSpPr>
          <p:spPr bwMode="auto">
            <a:xfrm>
              <a:off x="1608419" y="1103152"/>
              <a:ext cx="648268" cy="648268"/>
            </a:xfrm>
            <a:prstGeom prst="ellipse">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72" name="Group 171"/>
            <p:cNvGrpSpPr/>
            <p:nvPr/>
          </p:nvGrpSpPr>
          <p:grpSpPr>
            <a:xfrm>
              <a:off x="1778647" y="1301093"/>
              <a:ext cx="307813" cy="252387"/>
              <a:chOff x="2107086" y="1452805"/>
              <a:chExt cx="307813" cy="252387"/>
            </a:xfrm>
            <a:grpFill/>
          </p:grpSpPr>
          <p:sp>
            <p:nvSpPr>
              <p:cNvPr id="175" name="Rectangle 174"/>
              <p:cNvSpPr/>
              <p:nvPr/>
            </p:nvSpPr>
            <p:spPr bwMode="auto">
              <a:xfrm>
                <a:off x="2107086" y="1596776"/>
                <a:ext cx="108416" cy="108416"/>
              </a:xfrm>
              <a:prstGeom prst="rect">
                <a:avLst/>
              </a:pr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err="1">
                  <a:ln>
                    <a:noFill/>
                  </a:ln>
                  <a:solidFill>
                    <a:srgbClr val="505050"/>
                  </a:solidFill>
                  <a:effectLst/>
                  <a:uLnTx/>
                  <a:uFillTx/>
                  <a:latin typeface="Segoe UI"/>
                  <a:ea typeface="+mn-ea"/>
                  <a:cs typeface="+mn-cs"/>
                </a:endParaRPr>
              </a:p>
            </p:txBody>
          </p:sp>
          <p:sp>
            <p:nvSpPr>
              <p:cNvPr id="176" name="Rectangle 175"/>
              <p:cNvSpPr/>
              <p:nvPr/>
            </p:nvSpPr>
            <p:spPr bwMode="auto">
              <a:xfrm>
                <a:off x="2252041" y="1452805"/>
                <a:ext cx="162858" cy="162858"/>
              </a:xfrm>
              <a:prstGeom prst="rect">
                <a:avLst/>
              </a:pr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err="1">
                  <a:ln>
                    <a:noFill/>
                  </a:ln>
                  <a:solidFill>
                    <a:srgbClr val="505050"/>
                  </a:solidFill>
                  <a:effectLst/>
                  <a:uLnTx/>
                  <a:uFillTx/>
                  <a:latin typeface="Segoe UI"/>
                  <a:ea typeface="+mn-ea"/>
                  <a:cs typeface="+mn-cs"/>
                </a:endParaRPr>
              </a:p>
            </p:txBody>
          </p:sp>
          <p:sp>
            <p:nvSpPr>
              <p:cNvPr id="177" name="Rectangle 176"/>
              <p:cNvSpPr/>
              <p:nvPr/>
            </p:nvSpPr>
            <p:spPr bwMode="auto">
              <a:xfrm>
                <a:off x="2107086" y="1453330"/>
                <a:ext cx="108416" cy="108416"/>
              </a:xfrm>
              <a:prstGeom prst="rect">
                <a:avLst/>
              </a:pr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err="1">
                  <a:ln>
                    <a:noFill/>
                  </a:ln>
                  <a:solidFill>
                    <a:srgbClr val="505050"/>
                  </a:solidFill>
                  <a:effectLst/>
                  <a:uLnTx/>
                  <a:uFillTx/>
                  <a:latin typeface="Segoe UI"/>
                  <a:ea typeface="+mn-ea"/>
                  <a:cs typeface="+mn-cs"/>
                </a:endParaRPr>
              </a:p>
            </p:txBody>
          </p:sp>
          <p:sp>
            <p:nvSpPr>
              <p:cNvPr id="178" name="Rectangle 177"/>
              <p:cNvSpPr/>
              <p:nvPr/>
            </p:nvSpPr>
            <p:spPr bwMode="auto">
              <a:xfrm>
                <a:off x="2253489" y="1652588"/>
                <a:ext cx="159337" cy="51699"/>
              </a:xfrm>
              <a:prstGeom prst="rect">
                <a:avLst/>
              </a:pr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err="1">
                  <a:ln>
                    <a:noFill/>
                  </a:ln>
                  <a:solidFill>
                    <a:srgbClr val="505050"/>
                  </a:solidFill>
                  <a:effectLst/>
                  <a:uLnTx/>
                  <a:uFillTx/>
                  <a:latin typeface="Segoe UI"/>
                  <a:ea typeface="+mn-ea"/>
                  <a:cs typeface="+mn-cs"/>
                </a:endParaRPr>
              </a:p>
            </p:txBody>
          </p:sp>
        </p:grpSp>
        <p:cxnSp>
          <p:nvCxnSpPr>
            <p:cNvPr id="173" name="Straight Connector 172"/>
            <p:cNvCxnSpPr/>
            <p:nvPr/>
          </p:nvCxnSpPr>
          <p:spPr>
            <a:xfrm>
              <a:off x="1979319" y="1500876"/>
              <a:ext cx="0" cy="51699"/>
            </a:xfrm>
            <a:prstGeom prst="line">
              <a:avLst/>
            </a:prstGeom>
            <a:grpFill/>
            <a:ln w="12700" cap="flat">
              <a:solidFill>
                <a:schemeClr val="bg1"/>
              </a:solidFill>
              <a:prstDash val="solid"/>
              <a:miter lim="800000"/>
              <a:headEnd/>
              <a:tailEnd/>
            </a:ln>
            <a:extLst/>
          </p:spPr>
        </p:cxnSp>
        <p:cxnSp>
          <p:nvCxnSpPr>
            <p:cNvPr id="174" name="Straight Connector 173"/>
            <p:cNvCxnSpPr/>
            <p:nvPr/>
          </p:nvCxnSpPr>
          <p:spPr>
            <a:xfrm>
              <a:off x="2031707" y="1500876"/>
              <a:ext cx="0" cy="51699"/>
            </a:xfrm>
            <a:prstGeom prst="line">
              <a:avLst/>
            </a:prstGeom>
            <a:grpFill/>
            <a:ln w="12700" cap="flat">
              <a:solidFill>
                <a:schemeClr val="bg1"/>
              </a:solidFill>
              <a:prstDash val="solid"/>
              <a:miter lim="800000"/>
              <a:headEnd/>
              <a:tailEnd/>
            </a:ln>
            <a:extLst/>
          </p:spPr>
        </p:cxnSp>
      </p:grpSp>
      <p:grpSp>
        <p:nvGrpSpPr>
          <p:cNvPr id="179" name="Group 178"/>
          <p:cNvGrpSpPr/>
          <p:nvPr/>
        </p:nvGrpSpPr>
        <p:grpSpPr>
          <a:xfrm>
            <a:off x="5778284" y="487686"/>
            <a:ext cx="635434" cy="635434"/>
            <a:chOff x="7217120" y="1485211"/>
            <a:chExt cx="648268" cy="648268"/>
          </a:xfrm>
          <a:solidFill>
            <a:schemeClr val="accent1"/>
          </a:solidFill>
        </p:grpSpPr>
        <p:sp>
          <p:nvSpPr>
            <p:cNvPr id="180" name="Oval 179"/>
            <p:cNvSpPr/>
            <p:nvPr/>
          </p:nvSpPr>
          <p:spPr bwMode="auto">
            <a:xfrm>
              <a:off x="7217120" y="1485211"/>
              <a:ext cx="648268" cy="648268"/>
            </a:xfrm>
            <a:prstGeom prst="ellipse">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81" name="Group 4"/>
            <p:cNvGrpSpPr>
              <a:grpSpLocks noChangeAspect="1"/>
            </p:cNvGrpSpPr>
            <p:nvPr/>
          </p:nvGrpSpPr>
          <p:grpSpPr bwMode="auto">
            <a:xfrm>
              <a:off x="7338682" y="1674602"/>
              <a:ext cx="405145" cy="269486"/>
              <a:chOff x="4840" y="550"/>
              <a:chExt cx="221" cy="147"/>
            </a:xfrm>
            <a:grpFill/>
          </p:grpSpPr>
          <p:sp>
            <p:nvSpPr>
              <p:cNvPr id="182" name="Freeform 181"/>
              <p:cNvSpPr>
                <a:spLocks/>
              </p:cNvSpPr>
              <p:nvPr/>
            </p:nvSpPr>
            <p:spPr bwMode="auto">
              <a:xfrm>
                <a:off x="4840" y="550"/>
                <a:ext cx="151" cy="84"/>
              </a:xfrm>
              <a:custGeom>
                <a:avLst/>
                <a:gdLst>
                  <a:gd name="T0" fmla="*/ 33 w 77"/>
                  <a:gd name="T1" fmla="*/ 30 h 43"/>
                  <a:gd name="T2" fmla="*/ 49 w 77"/>
                  <a:gd name="T3" fmla="*/ 27 h 43"/>
                  <a:gd name="T4" fmla="*/ 54 w 77"/>
                  <a:gd name="T5" fmla="*/ 17 h 43"/>
                  <a:gd name="T6" fmla="*/ 70 w 77"/>
                  <a:gd name="T7" fmla="*/ 22 h 43"/>
                  <a:gd name="T8" fmla="*/ 77 w 77"/>
                  <a:gd name="T9" fmla="*/ 15 h 43"/>
                  <a:gd name="T10" fmla="*/ 45 w 77"/>
                  <a:gd name="T11" fmla="*/ 5 h 43"/>
                  <a:gd name="T12" fmla="*/ 36 w 77"/>
                  <a:gd name="T13" fmla="*/ 7 h 43"/>
                  <a:gd name="T14" fmla="*/ 14 w 77"/>
                  <a:gd name="T15" fmla="*/ 0 h 43"/>
                  <a:gd name="T16" fmla="*/ 0 w 77"/>
                  <a:gd name="T17" fmla="*/ 37 h 43"/>
                  <a:gd name="T18" fmla="*/ 17 w 77"/>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3">
                    <a:moveTo>
                      <a:pt x="33" y="30"/>
                    </a:moveTo>
                    <a:cubicBezTo>
                      <a:pt x="33" y="30"/>
                      <a:pt x="44" y="32"/>
                      <a:pt x="49" y="27"/>
                    </a:cubicBezTo>
                    <a:cubicBezTo>
                      <a:pt x="54" y="21"/>
                      <a:pt x="54" y="17"/>
                      <a:pt x="54" y="17"/>
                    </a:cubicBezTo>
                    <a:cubicBezTo>
                      <a:pt x="54" y="17"/>
                      <a:pt x="70" y="22"/>
                      <a:pt x="70" y="22"/>
                    </a:cubicBezTo>
                    <a:cubicBezTo>
                      <a:pt x="70" y="22"/>
                      <a:pt x="77" y="22"/>
                      <a:pt x="77" y="15"/>
                    </a:cubicBezTo>
                    <a:cubicBezTo>
                      <a:pt x="45" y="5"/>
                      <a:pt x="45" y="5"/>
                      <a:pt x="45" y="5"/>
                    </a:cubicBezTo>
                    <a:cubicBezTo>
                      <a:pt x="45" y="5"/>
                      <a:pt x="41" y="3"/>
                      <a:pt x="36" y="7"/>
                    </a:cubicBezTo>
                    <a:cubicBezTo>
                      <a:pt x="31" y="10"/>
                      <a:pt x="14" y="0"/>
                      <a:pt x="14" y="0"/>
                    </a:cubicBezTo>
                    <a:cubicBezTo>
                      <a:pt x="0" y="37"/>
                      <a:pt x="0" y="37"/>
                      <a:pt x="0" y="37"/>
                    </a:cubicBezTo>
                    <a:cubicBezTo>
                      <a:pt x="17" y="43"/>
                      <a:pt x="17" y="43"/>
                      <a:pt x="17" y="43"/>
                    </a:cubicBezTo>
                  </a:path>
                </a:pathLst>
              </a:cu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83" name="Freeform 182"/>
              <p:cNvSpPr>
                <a:spLocks/>
              </p:cNvSpPr>
              <p:nvPr/>
            </p:nvSpPr>
            <p:spPr bwMode="auto">
              <a:xfrm>
                <a:off x="4918" y="554"/>
                <a:ext cx="143" cy="143"/>
              </a:xfrm>
              <a:custGeom>
                <a:avLst/>
                <a:gdLst>
                  <a:gd name="T0" fmla="*/ 43 w 73"/>
                  <a:gd name="T1" fmla="*/ 7 h 73"/>
                  <a:gd name="T2" fmla="*/ 57 w 73"/>
                  <a:gd name="T3" fmla="*/ 0 h 73"/>
                  <a:gd name="T4" fmla="*/ 73 w 73"/>
                  <a:gd name="T5" fmla="*/ 34 h 73"/>
                  <a:gd name="T6" fmla="*/ 60 w 73"/>
                  <a:gd name="T7" fmla="*/ 40 h 73"/>
                  <a:gd name="T8" fmla="*/ 45 w 73"/>
                  <a:gd name="T9" fmla="*/ 53 h 73"/>
                  <a:gd name="T10" fmla="*/ 9 w 73"/>
                  <a:gd name="T11" fmla="*/ 72 h 73"/>
                  <a:gd name="T12" fmla="*/ 3 w 73"/>
                  <a:gd name="T13" fmla="*/ 71 h 73"/>
                  <a:gd name="T14" fmla="*/ 4 w 73"/>
                  <a:gd name="T15" fmla="*/ 64 h 73"/>
                  <a:gd name="T16" fmla="*/ 32 w 73"/>
                  <a:gd name="T17" fmla="*/ 4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3">
                    <a:moveTo>
                      <a:pt x="43" y="7"/>
                    </a:moveTo>
                    <a:cubicBezTo>
                      <a:pt x="57" y="0"/>
                      <a:pt x="57" y="0"/>
                      <a:pt x="57" y="0"/>
                    </a:cubicBezTo>
                    <a:cubicBezTo>
                      <a:pt x="73" y="34"/>
                      <a:pt x="73" y="34"/>
                      <a:pt x="73" y="34"/>
                    </a:cubicBezTo>
                    <a:cubicBezTo>
                      <a:pt x="60" y="40"/>
                      <a:pt x="60" y="40"/>
                      <a:pt x="60" y="40"/>
                    </a:cubicBezTo>
                    <a:cubicBezTo>
                      <a:pt x="60" y="40"/>
                      <a:pt x="49" y="51"/>
                      <a:pt x="45" y="53"/>
                    </a:cubicBezTo>
                    <a:cubicBezTo>
                      <a:pt x="41" y="55"/>
                      <a:pt x="9" y="72"/>
                      <a:pt x="9" y="72"/>
                    </a:cubicBezTo>
                    <a:cubicBezTo>
                      <a:pt x="9" y="72"/>
                      <a:pt x="5" y="73"/>
                      <a:pt x="3" y="71"/>
                    </a:cubicBezTo>
                    <a:cubicBezTo>
                      <a:pt x="0" y="67"/>
                      <a:pt x="4" y="64"/>
                      <a:pt x="4" y="64"/>
                    </a:cubicBezTo>
                    <a:cubicBezTo>
                      <a:pt x="32" y="49"/>
                      <a:pt x="32" y="49"/>
                      <a:pt x="32" y="49"/>
                    </a:cubicBezTo>
                  </a:path>
                </a:pathLst>
              </a:cu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84" name="Freeform 183"/>
              <p:cNvSpPr>
                <a:spLocks/>
              </p:cNvSpPr>
              <p:nvPr/>
            </p:nvSpPr>
            <p:spPr bwMode="auto">
              <a:xfrm>
                <a:off x="4899" y="634"/>
                <a:ext cx="74" cy="55"/>
              </a:xfrm>
              <a:custGeom>
                <a:avLst/>
                <a:gdLst>
                  <a:gd name="T0" fmla="*/ 38 w 38"/>
                  <a:gd name="T1" fmla="*/ 0 h 28"/>
                  <a:gd name="T2" fmla="*/ 2 w 38"/>
                  <a:gd name="T3" fmla="*/ 18 h 28"/>
                  <a:gd name="T4" fmla="*/ 2 w 38"/>
                  <a:gd name="T5" fmla="*/ 24 h 28"/>
                  <a:gd name="T6" fmla="*/ 14 w 38"/>
                  <a:gd name="T7" fmla="*/ 23 h 28"/>
                </a:gdLst>
                <a:ahLst/>
                <a:cxnLst>
                  <a:cxn ang="0">
                    <a:pos x="T0" y="T1"/>
                  </a:cxn>
                  <a:cxn ang="0">
                    <a:pos x="T2" y="T3"/>
                  </a:cxn>
                  <a:cxn ang="0">
                    <a:pos x="T4" y="T5"/>
                  </a:cxn>
                  <a:cxn ang="0">
                    <a:pos x="T6" y="T7"/>
                  </a:cxn>
                </a:cxnLst>
                <a:rect l="0" t="0" r="r" b="b"/>
                <a:pathLst>
                  <a:path w="38" h="28">
                    <a:moveTo>
                      <a:pt x="38" y="0"/>
                    </a:moveTo>
                    <a:cubicBezTo>
                      <a:pt x="2" y="18"/>
                      <a:pt x="2" y="18"/>
                      <a:pt x="2" y="18"/>
                    </a:cubicBezTo>
                    <a:cubicBezTo>
                      <a:pt x="2" y="18"/>
                      <a:pt x="0" y="21"/>
                      <a:pt x="2" y="24"/>
                    </a:cubicBezTo>
                    <a:cubicBezTo>
                      <a:pt x="4" y="28"/>
                      <a:pt x="11" y="25"/>
                      <a:pt x="14" y="23"/>
                    </a:cubicBezTo>
                  </a:path>
                </a:pathLst>
              </a:cu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85" name="Freeform 184"/>
              <p:cNvSpPr>
                <a:spLocks/>
              </p:cNvSpPr>
              <p:nvPr/>
            </p:nvSpPr>
            <p:spPr bwMode="auto">
              <a:xfrm>
                <a:off x="4885" y="618"/>
                <a:ext cx="78" cy="57"/>
              </a:xfrm>
              <a:custGeom>
                <a:avLst/>
                <a:gdLst>
                  <a:gd name="T0" fmla="*/ 40 w 40"/>
                  <a:gd name="T1" fmla="*/ 0 h 29"/>
                  <a:gd name="T2" fmla="*/ 2 w 40"/>
                  <a:gd name="T3" fmla="*/ 19 h 29"/>
                  <a:gd name="T4" fmla="*/ 1 w 40"/>
                  <a:gd name="T5" fmla="*/ 25 h 29"/>
                  <a:gd name="T6" fmla="*/ 14 w 40"/>
                  <a:gd name="T7" fmla="*/ 24 h 29"/>
                </a:gdLst>
                <a:ahLst/>
                <a:cxnLst>
                  <a:cxn ang="0">
                    <a:pos x="T0" y="T1"/>
                  </a:cxn>
                  <a:cxn ang="0">
                    <a:pos x="T2" y="T3"/>
                  </a:cxn>
                  <a:cxn ang="0">
                    <a:pos x="T4" y="T5"/>
                  </a:cxn>
                  <a:cxn ang="0">
                    <a:pos x="T6" y="T7"/>
                  </a:cxn>
                </a:cxnLst>
                <a:rect l="0" t="0" r="r" b="b"/>
                <a:pathLst>
                  <a:path w="40" h="29">
                    <a:moveTo>
                      <a:pt x="40" y="0"/>
                    </a:moveTo>
                    <a:cubicBezTo>
                      <a:pt x="2" y="19"/>
                      <a:pt x="2" y="19"/>
                      <a:pt x="2" y="19"/>
                    </a:cubicBezTo>
                    <a:cubicBezTo>
                      <a:pt x="2" y="19"/>
                      <a:pt x="0" y="22"/>
                      <a:pt x="1" y="25"/>
                    </a:cubicBezTo>
                    <a:cubicBezTo>
                      <a:pt x="4" y="29"/>
                      <a:pt x="11" y="26"/>
                      <a:pt x="14" y="24"/>
                    </a:cubicBezTo>
                  </a:path>
                </a:pathLst>
              </a:cu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90" name="Freeform 189"/>
              <p:cNvSpPr>
                <a:spLocks/>
              </p:cNvSpPr>
              <p:nvPr/>
            </p:nvSpPr>
            <p:spPr bwMode="auto">
              <a:xfrm>
                <a:off x="4881" y="622"/>
                <a:ext cx="31" cy="34"/>
              </a:xfrm>
              <a:custGeom>
                <a:avLst/>
                <a:gdLst>
                  <a:gd name="T0" fmla="*/ 16 w 16"/>
                  <a:gd name="T1" fmla="*/ 0 h 17"/>
                  <a:gd name="T2" fmla="*/ 2 w 16"/>
                  <a:gd name="T3" fmla="*/ 8 h 17"/>
                  <a:gd name="T4" fmla="*/ 1 w 16"/>
                  <a:gd name="T5" fmla="*/ 13 h 17"/>
                  <a:gd name="T6" fmla="*/ 14 w 16"/>
                  <a:gd name="T7" fmla="*/ 12 h 17"/>
                </a:gdLst>
                <a:ahLst/>
                <a:cxnLst>
                  <a:cxn ang="0">
                    <a:pos x="T0" y="T1"/>
                  </a:cxn>
                  <a:cxn ang="0">
                    <a:pos x="T2" y="T3"/>
                  </a:cxn>
                  <a:cxn ang="0">
                    <a:pos x="T4" y="T5"/>
                  </a:cxn>
                  <a:cxn ang="0">
                    <a:pos x="T6" y="T7"/>
                  </a:cxn>
                </a:cxnLst>
                <a:rect l="0" t="0" r="r" b="b"/>
                <a:pathLst>
                  <a:path w="16" h="17">
                    <a:moveTo>
                      <a:pt x="16" y="0"/>
                    </a:moveTo>
                    <a:cubicBezTo>
                      <a:pt x="2" y="8"/>
                      <a:pt x="2" y="8"/>
                      <a:pt x="2" y="8"/>
                    </a:cubicBezTo>
                    <a:cubicBezTo>
                      <a:pt x="2" y="8"/>
                      <a:pt x="0" y="10"/>
                      <a:pt x="1" y="13"/>
                    </a:cubicBezTo>
                    <a:cubicBezTo>
                      <a:pt x="4" y="17"/>
                      <a:pt x="11" y="14"/>
                      <a:pt x="14" y="12"/>
                    </a:cubicBezTo>
                  </a:path>
                </a:pathLst>
              </a:cu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grpSp>
      </p:grpSp>
      <p:grpSp>
        <p:nvGrpSpPr>
          <p:cNvPr id="191" name="Cloud"/>
          <p:cNvGrpSpPr/>
          <p:nvPr/>
        </p:nvGrpSpPr>
        <p:grpSpPr>
          <a:xfrm>
            <a:off x="7075108" y="1456781"/>
            <a:ext cx="635434" cy="635434"/>
            <a:chOff x="1455950" y="2494303"/>
            <a:chExt cx="648268" cy="648268"/>
          </a:xfrm>
          <a:solidFill>
            <a:schemeClr val="accent1"/>
          </a:solidFill>
        </p:grpSpPr>
        <p:sp>
          <p:nvSpPr>
            <p:cNvPr id="192" name="Oval 191"/>
            <p:cNvSpPr/>
            <p:nvPr/>
          </p:nvSpPr>
          <p:spPr bwMode="auto">
            <a:xfrm>
              <a:off x="1455950" y="2494303"/>
              <a:ext cx="648268" cy="648268"/>
            </a:xfrm>
            <a:prstGeom prst="ellipse">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94" name="Freeform 5"/>
            <p:cNvSpPr>
              <a:spLocks/>
            </p:cNvSpPr>
            <p:nvPr/>
          </p:nvSpPr>
          <p:spPr bwMode="auto">
            <a:xfrm>
              <a:off x="1560166" y="2686982"/>
              <a:ext cx="439836" cy="229354"/>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196" name="On Premise"/>
          <p:cNvGrpSpPr/>
          <p:nvPr/>
        </p:nvGrpSpPr>
        <p:grpSpPr>
          <a:xfrm>
            <a:off x="10008931" y="1979998"/>
            <a:ext cx="635434" cy="635434"/>
            <a:chOff x="10123177" y="1394851"/>
            <a:chExt cx="648268" cy="648268"/>
          </a:xfrm>
          <a:solidFill>
            <a:schemeClr val="accent1"/>
          </a:solidFill>
        </p:grpSpPr>
        <p:sp>
          <p:nvSpPr>
            <p:cNvPr id="205" name="Oval 204"/>
            <p:cNvSpPr/>
            <p:nvPr/>
          </p:nvSpPr>
          <p:spPr bwMode="auto">
            <a:xfrm>
              <a:off x="10123177" y="1394851"/>
              <a:ext cx="648268" cy="648268"/>
            </a:xfrm>
            <a:prstGeom prst="ellipse">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207" name="Picture 206"/>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0278147" y="1549821"/>
              <a:ext cx="338328" cy="338328"/>
            </a:xfrm>
            <a:prstGeom prst="rect">
              <a:avLst/>
            </a:prstGeom>
            <a:grpFill/>
          </p:spPr>
        </p:pic>
      </p:grpSp>
      <p:grpSp>
        <p:nvGrpSpPr>
          <p:cNvPr id="135" name="Market"/>
          <p:cNvGrpSpPr/>
          <p:nvPr/>
        </p:nvGrpSpPr>
        <p:grpSpPr>
          <a:xfrm>
            <a:off x="4537750" y="6143657"/>
            <a:ext cx="635434" cy="635434"/>
            <a:chOff x="4046126" y="4296959"/>
            <a:chExt cx="648268" cy="648268"/>
          </a:xfrm>
          <a:solidFill>
            <a:schemeClr val="accent1"/>
          </a:solidFill>
        </p:grpSpPr>
        <p:sp>
          <p:nvSpPr>
            <p:cNvPr id="136" name="Oval 135"/>
            <p:cNvSpPr/>
            <p:nvPr/>
          </p:nvSpPr>
          <p:spPr bwMode="auto">
            <a:xfrm>
              <a:off x="4046126" y="4296959"/>
              <a:ext cx="648268" cy="648268"/>
            </a:xfrm>
            <a:prstGeom prst="ellipse">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37" name="Group 136"/>
            <p:cNvGrpSpPr/>
            <p:nvPr/>
          </p:nvGrpSpPr>
          <p:grpSpPr>
            <a:xfrm>
              <a:off x="4164733" y="4500034"/>
              <a:ext cx="386831" cy="278455"/>
              <a:chOff x="5337907" y="4693239"/>
              <a:chExt cx="537723" cy="387073"/>
            </a:xfrm>
            <a:grpFill/>
          </p:grpSpPr>
          <p:sp>
            <p:nvSpPr>
              <p:cNvPr id="138" name="Freeform 9"/>
              <p:cNvSpPr>
                <a:spLocks/>
              </p:cNvSpPr>
              <p:nvPr/>
            </p:nvSpPr>
            <p:spPr bwMode="auto">
              <a:xfrm>
                <a:off x="5337907" y="4693239"/>
                <a:ext cx="451807" cy="264477"/>
              </a:xfrm>
              <a:custGeom>
                <a:avLst/>
                <a:gdLst>
                  <a:gd name="T0" fmla="*/ 0 w 328"/>
                  <a:gd name="T1" fmla="*/ 0 h 192"/>
                  <a:gd name="T2" fmla="*/ 54 w 328"/>
                  <a:gd name="T3" fmla="*/ 0 h 192"/>
                  <a:gd name="T4" fmla="*/ 137 w 328"/>
                  <a:gd name="T5" fmla="*/ 192 h 192"/>
                  <a:gd name="T6" fmla="*/ 328 w 328"/>
                  <a:gd name="T7" fmla="*/ 192 h 192"/>
                </a:gdLst>
                <a:ahLst/>
                <a:cxnLst>
                  <a:cxn ang="0">
                    <a:pos x="T0" y="T1"/>
                  </a:cxn>
                  <a:cxn ang="0">
                    <a:pos x="T2" y="T3"/>
                  </a:cxn>
                  <a:cxn ang="0">
                    <a:pos x="T4" y="T5"/>
                  </a:cxn>
                  <a:cxn ang="0">
                    <a:pos x="T6" y="T7"/>
                  </a:cxn>
                </a:cxnLst>
                <a:rect l="0" t="0" r="r" b="b"/>
                <a:pathLst>
                  <a:path w="328" h="192">
                    <a:moveTo>
                      <a:pt x="0" y="0"/>
                    </a:moveTo>
                    <a:lnTo>
                      <a:pt x="54" y="0"/>
                    </a:lnTo>
                    <a:lnTo>
                      <a:pt x="137" y="192"/>
                    </a:lnTo>
                    <a:lnTo>
                      <a:pt x="328" y="192"/>
                    </a:lnTo>
                  </a:path>
                </a:pathLst>
              </a:cu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39" name="Freeform 10"/>
              <p:cNvSpPr>
                <a:spLocks/>
              </p:cNvSpPr>
              <p:nvPr/>
            </p:nvSpPr>
            <p:spPr bwMode="auto">
              <a:xfrm>
                <a:off x="5491317" y="4733361"/>
                <a:ext cx="384313" cy="166675"/>
              </a:xfrm>
              <a:custGeom>
                <a:avLst/>
                <a:gdLst>
                  <a:gd name="T0" fmla="*/ 0 w 279"/>
                  <a:gd name="T1" fmla="*/ 0 h 121"/>
                  <a:gd name="T2" fmla="*/ 48 w 279"/>
                  <a:gd name="T3" fmla="*/ 121 h 121"/>
                  <a:gd name="T4" fmla="*/ 225 w 279"/>
                  <a:gd name="T5" fmla="*/ 121 h 121"/>
                  <a:gd name="T6" fmla="*/ 279 w 279"/>
                  <a:gd name="T7" fmla="*/ 0 h 121"/>
                  <a:gd name="T8" fmla="*/ 0 w 279"/>
                  <a:gd name="T9" fmla="*/ 0 h 121"/>
                </a:gdLst>
                <a:ahLst/>
                <a:cxnLst>
                  <a:cxn ang="0">
                    <a:pos x="T0" y="T1"/>
                  </a:cxn>
                  <a:cxn ang="0">
                    <a:pos x="T2" y="T3"/>
                  </a:cxn>
                  <a:cxn ang="0">
                    <a:pos x="T4" y="T5"/>
                  </a:cxn>
                  <a:cxn ang="0">
                    <a:pos x="T6" y="T7"/>
                  </a:cxn>
                  <a:cxn ang="0">
                    <a:pos x="T8" y="T9"/>
                  </a:cxn>
                </a:cxnLst>
                <a:rect l="0" t="0" r="r" b="b"/>
                <a:pathLst>
                  <a:path w="279" h="121">
                    <a:moveTo>
                      <a:pt x="0" y="0"/>
                    </a:moveTo>
                    <a:lnTo>
                      <a:pt x="48" y="121"/>
                    </a:lnTo>
                    <a:lnTo>
                      <a:pt x="225" y="121"/>
                    </a:lnTo>
                    <a:lnTo>
                      <a:pt x="279" y="0"/>
                    </a:lnTo>
                    <a:lnTo>
                      <a:pt x="0" y="0"/>
                    </a:lnTo>
                    <a:close/>
                  </a:path>
                </a:pathLst>
              </a:cu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40" name="Oval 11"/>
              <p:cNvSpPr>
                <a:spLocks noChangeArrowheads="1"/>
              </p:cNvSpPr>
              <p:nvPr/>
            </p:nvSpPr>
            <p:spPr bwMode="auto">
              <a:xfrm>
                <a:off x="5533506" y="5010060"/>
                <a:ext cx="71628" cy="70252"/>
              </a:xfrm>
              <a:prstGeom prst="ellipse">
                <a:avLst/>
              </a:pr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141" name="Oval 12"/>
              <p:cNvSpPr>
                <a:spLocks noChangeArrowheads="1"/>
              </p:cNvSpPr>
              <p:nvPr/>
            </p:nvSpPr>
            <p:spPr bwMode="auto">
              <a:xfrm>
                <a:off x="5708444" y="5010060"/>
                <a:ext cx="73005" cy="70252"/>
              </a:xfrm>
              <a:prstGeom prst="ellipse">
                <a:avLst/>
              </a:pr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grpSp>
      </p:grpSp>
      <p:grpSp>
        <p:nvGrpSpPr>
          <p:cNvPr id="212" name="Group 211"/>
          <p:cNvGrpSpPr/>
          <p:nvPr/>
        </p:nvGrpSpPr>
        <p:grpSpPr>
          <a:xfrm>
            <a:off x="7134193" y="6112050"/>
            <a:ext cx="635434" cy="635434"/>
            <a:chOff x="6900011" y="5339250"/>
            <a:chExt cx="648268" cy="648268"/>
          </a:xfrm>
          <a:solidFill>
            <a:schemeClr val="accent1"/>
          </a:solidFill>
        </p:grpSpPr>
        <p:sp>
          <p:nvSpPr>
            <p:cNvPr id="214" name="Oval 213"/>
            <p:cNvSpPr/>
            <p:nvPr/>
          </p:nvSpPr>
          <p:spPr bwMode="auto">
            <a:xfrm>
              <a:off x="6900011" y="5339250"/>
              <a:ext cx="648268" cy="648268"/>
            </a:xfrm>
            <a:prstGeom prst="ellipse">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217" name="Group 216"/>
            <p:cNvGrpSpPr/>
            <p:nvPr/>
          </p:nvGrpSpPr>
          <p:grpSpPr>
            <a:xfrm>
              <a:off x="7078509" y="5517957"/>
              <a:ext cx="291272" cy="290854"/>
              <a:chOff x="-2627313" y="-174625"/>
              <a:chExt cx="2216150" cy="2212975"/>
            </a:xfrm>
            <a:grpFill/>
          </p:grpSpPr>
          <p:sp>
            <p:nvSpPr>
              <p:cNvPr id="219" name="Freeform 5"/>
              <p:cNvSpPr>
                <a:spLocks/>
              </p:cNvSpPr>
              <p:nvPr/>
            </p:nvSpPr>
            <p:spPr bwMode="auto">
              <a:xfrm>
                <a:off x="-2627313" y="-174625"/>
                <a:ext cx="2216150" cy="2212975"/>
              </a:xfrm>
              <a:custGeom>
                <a:avLst/>
                <a:gdLst>
                  <a:gd name="T0" fmla="*/ 1396 w 1396"/>
                  <a:gd name="T1" fmla="*/ 468 h 1394"/>
                  <a:gd name="T2" fmla="*/ 927 w 1396"/>
                  <a:gd name="T3" fmla="*/ 0 h 1394"/>
                  <a:gd name="T4" fmla="*/ 0 w 1396"/>
                  <a:gd name="T5" fmla="*/ 0 h 1394"/>
                  <a:gd name="T6" fmla="*/ 0 w 1396"/>
                  <a:gd name="T7" fmla="*/ 926 h 1394"/>
                  <a:gd name="T8" fmla="*/ 469 w 1396"/>
                  <a:gd name="T9" fmla="*/ 1394 h 1394"/>
                  <a:gd name="T10" fmla="*/ 1396 w 1396"/>
                  <a:gd name="T11" fmla="*/ 1394 h 1394"/>
                  <a:gd name="T12" fmla="*/ 1396 w 1396"/>
                  <a:gd name="T13" fmla="*/ 468 h 1394"/>
                </a:gdLst>
                <a:ahLst/>
                <a:cxnLst>
                  <a:cxn ang="0">
                    <a:pos x="T0" y="T1"/>
                  </a:cxn>
                  <a:cxn ang="0">
                    <a:pos x="T2" y="T3"/>
                  </a:cxn>
                  <a:cxn ang="0">
                    <a:pos x="T4" y="T5"/>
                  </a:cxn>
                  <a:cxn ang="0">
                    <a:pos x="T6" y="T7"/>
                  </a:cxn>
                  <a:cxn ang="0">
                    <a:pos x="T8" y="T9"/>
                  </a:cxn>
                  <a:cxn ang="0">
                    <a:pos x="T10" y="T11"/>
                  </a:cxn>
                  <a:cxn ang="0">
                    <a:pos x="T12" y="T13"/>
                  </a:cxn>
                </a:cxnLst>
                <a:rect l="0" t="0" r="r" b="b"/>
                <a:pathLst>
                  <a:path w="1396" h="1394">
                    <a:moveTo>
                      <a:pt x="1396" y="468"/>
                    </a:moveTo>
                    <a:lnTo>
                      <a:pt x="927" y="0"/>
                    </a:lnTo>
                    <a:lnTo>
                      <a:pt x="0" y="0"/>
                    </a:lnTo>
                    <a:lnTo>
                      <a:pt x="0" y="926"/>
                    </a:lnTo>
                    <a:lnTo>
                      <a:pt x="469" y="1394"/>
                    </a:lnTo>
                    <a:lnTo>
                      <a:pt x="1396" y="1394"/>
                    </a:lnTo>
                    <a:lnTo>
                      <a:pt x="1396" y="468"/>
                    </a:lnTo>
                    <a:close/>
                  </a:path>
                </a:pathLst>
              </a:cu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225" name="Freeform 6"/>
              <p:cNvSpPr>
                <a:spLocks/>
              </p:cNvSpPr>
              <p:nvPr/>
            </p:nvSpPr>
            <p:spPr bwMode="auto">
              <a:xfrm>
                <a:off x="-2627313" y="-174625"/>
                <a:ext cx="2216150" cy="742950"/>
              </a:xfrm>
              <a:custGeom>
                <a:avLst/>
                <a:gdLst>
                  <a:gd name="T0" fmla="*/ 1396 w 1396"/>
                  <a:gd name="T1" fmla="*/ 468 h 468"/>
                  <a:gd name="T2" fmla="*/ 469 w 1396"/>
                  <a:gd name="T3" fmla="*/ 468 h 468"/>
                  <a:gd name="T4" fmla="*/ 0 w 1396"/>
                  <a:gd name="T5" fmla="*/ 0 h 468"/>
                </a:gdLst>
                <a:ahLst/>
                <a:cxnLst>
                  <a:cxn ang="0">
                    <a:pos x="T0" y="T1"/>
                  </a:cxn>
                  <a:cxn ang="0">
                    <a:pos x="T2" y="T3"/>
                  </a:cxn>
                  <a:cxn ang="0">
                    <a:pos x="T4" y="T5"/>
                  </a:cxn>
                </a:cxnLst>
                <a:rect l="0" t="0" r="r" b="b"/>
                <a:pathLst>
                  <a:path w="1396" h="468">
                    <a:moveTo>
                      <a:pt x="1396" y="468"/>
                    </a:moveTo>
                    <a:lnTo>
                      <a:pt x="469" y="468"/>
                    </a:lnTo>
                    <a:lnTo>
                      <a:pt x="0" y="0"/>
                    </a:lnTo>
                  </a:path>
                </a:pathLst>
              </a:cu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226" name="Line 7"/>
              <p:cNvSpPr>
                <a:spLocks noChangeShapeType="1"/>
              </p:cNvSpPr>
              <p:nvPr/>
            </p:nvSpPr>
            <p:spPr bwMode="auto">
              <a:xfrm>
                <a:off x="-1882775" y="568325"/>
                <a:ext cx="0" cy="1470025"/>
              </a:xfrm>
              <a:prstGeom prst="line">
                <a:avLst/>
              </a:pr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227" name="Line 8"/>
              <p:cNvSpPr>
                <a:spLocks noChangeShapeType="1"/>
              </p:cNvSpPr>
              <p:nvPr/>
            </p:nvSpPr>
            <p:spPr bwMode="auto">
              <a:xfrm>
                <a:off x="-1900238" y="-174625"/>
                <a:ext cx="762000" cy="742950"/>
              </a:xfrm>
              <a:prstGeom prst="line">
                <a:avLst/>
              </a:pr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sp>
            <p:nvSpPr>
              <p:cNvPr id="228" name="Line 9"/>
              <p:cNvSpPr>
                <a:spLocks noChangeShapeType="1"/>
              </p:cNvSpPr>
              <p:nvPr/>
            </p:nvSpPr>
            <p:spPr bwMode="auto">
              <a:xfrm>
                <a:off x="-1536700" y="188912"/>
                <a:ext cx="744537" cy="0"/>
              </a:xfrm>
              <a:prstGeom prst="line">
                <a:avLst/>
              </a:prstGeom>
              <a:grpFill/>
              <a:ln w="12700" cap="flat">
                <a:solidFill>
                  <a:schemeClr val="bg1"/>
                </a:solidFill>
                <a:prstDash val="solid"/>
                <a:miter lim="800000"/>
                <a:headEnd/>
                <a:tailEnd/>
              </a:ln>
              <a:extLst/>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grpSp>
      </p:grpSp>
      <p:grpSp>
        <p:nvGrpSpPr>
          <p:cNvPr id="163" name="Group 162"/>
          <p:cNvGrpSpPr/>
          <p:nvPr/>
        </p:nvGrpSpPr>
        <p:grpSpPr>
          <a:xfrm>
            <a:off x="3103023" y="5507285"/>
            <a:ext cx="636371" cy="636371"/>
            <a:chOff x="10216018" y="4916452"/>
            <a:chExt cx="648268" cy="648268"/>
          </a:xfrm>
          <a:solidFill>
            <a:schemeClr val="accent1"/>
          </a:solidFill>
        </p:grpSpPr>
        <p:sp>
          <p:nvSpPr>
            <p:cNvPr id="164" name="Oval 163"/>
            <p:cNvSpPr/>
            <p:nvPr/>
          </p:nvSpPr>
          <p:spPr bwMode="auto">
            <a:xfrm>
              <a:off x="10216018" y="4916452"/>
              <a:ext cx="648268" cy="648268"/>
            </a:xfrm>
            <a:prstGeom prst="ellipse">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65" name="Group 4"/>
            <p:cNvGrpSpPr>
              <a:grpSpLocks noChangeAspect="1"/>
            </p:cNvGrpSpPr>
            <p:nvPr/>
          </p:nvGrpSpPr>
          <p:grpSpPr bwMode="auto">
            <a:xfrm>
              <a:off x="10382409" y="5086599"/>
              <a:ext cx="315487" cy="307975"/>
              <a:chOff x="1759" y="236"/>
              <a:chExt cx="252" cy="246"/>
            </a:xfrm>
            <a:grpFill/>
          </p:grpSpPr>
          <p:sp>
            <p:nvSpPr>
              <p:cNvPr id="166" name="Freeform 5"/>
              <p:cNvSpPr>
                <a:spLocks/>
              </p:cNvSpPr>
              <p:nvPr/>
            </p:nvSpPr>
            <p:spPr bwMode="auto">
              <a:xfrm>
                <a:off x="1759" y="236"/>
                <a:ext cx="252" cy="246"/>
              </a:xfrm>
              <a:custGeom>
                <a:avLst/>
                <a:gdLst>
                  <a:gd name="T0" fmla="*/ 0 w 252"/>
                  <a:gd name="T1" fmla="*/ 0 h 246"/>
                  <a:gd name="T2" fmla="*/ 0 w 252"/>
                  <a:gd name="T3" fmla="*/ 246 h 246"/>
                  <a:gd name="T4" fmla="*/ 252 w 252"/>
                  <a:gd name="T5" fmla="*/ 246 h 246"/>
                </a:gdLst>
                <a:ahLst/>
                <a:cxnLst>
                  <a:cxn ang="0">
                    <a:pos x="T0" y="T1"/>
                  </a:cxn>
                  <a:cxn ang="0">
                    <a:pos x="T2" y="T3"/>
                  </a:cxn>
                  <a:cxn ang="0">
                    <a:pos x="T4" y="T5"/>
                  </a:cxn>
                </a:cxnLst>
                <a:rect l="0" t="0" r="r" b="b"/>
                <a:pathLst>
                  <a:path w="252" h="246">
                    <a:moveTo>
                      <a:pt x="0" y="0"/>
                    </a:moveTo>
                    <a:lnTo>
                      <a:pt x="0" y="246"/>
                    </a:lnTo>
                    <a:lnTo>
                      <a:pt x="252" y="246"/>
                    </a:lnTo>
                  </a:path>
                </a:pathLst>
              </a:cu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167" name="Rectangle 6"/>
              <p:cNvSpPr>
                <a:spLocks noChangeArrowheads="1"/>
              </p:cNvSpPr>
              <p:nvPr/>
            </p:nvSpPr>
            <p:spPr bwMode="auto">
              <a:xfrm>
                <a:off x="1799" y="376"/>
                <a:ext cx="32" cy="106"/>
              </a:xfrm>
              <a:prstGeom prst="rect">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168" name="Rectangle 7"/>
              <p:cNvSpPr>
                <a:spLocks noChangeArrowheads="1"/>
              </p:cNvSpPr>
              <p:nvPr/>
            </p:nvSpPr>
            <p:spPr bwMode="auto">
              <a:xfrm>
                <a:off x="1862" y="283"/>
                <a:ext cx="33" cy="199"/>
              </a:xfrm>
              <a:prstGeom prst="rect">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169" name="Rectangle 8"/>
              <p:cNvSpPr>
                <a:spLocks noChangeArrowheads="1"/>
              </p:cNvSpPr>
              <p:nvPr/>
            </p:nvSpPr>
            <p:spPr bwMode="auto">
              <a:xfrm>
                <a:off x="1926" y="324"/>
                <a:ext cx="33" cy="158"/>
              </a:xfrm>
              <a:prstGeom prst="rect">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grpSp>
      </p:grpSp>
      <p:grpSp>
        <p:nvGrpSpPr>
          <p:cNvPr id="229" name="Group 228"/>
          <p:cNvGrpSpPr/>
          <p:nvPr/>
        </p:nvGrpSpPr>
        <p:grpSpPr>
          <a:xfrm>
            <a:off x="8464495" y="5697682"/>
            <a:ext cx="636371" cy="636371"/>
            <a:chOff x="8265298" y="237772"/>
            <a:chExt cx="648268" cy="648268"/>
          </a:xfrm>
          <a:solidFill>
            <a:schemeClr val="accent1"/>
          </a:solidFill>
        </p:grpSpPr>
        <p:sp>
          <p:nvSpPr>
            <p:cNvPr id="230" name="Oval 229"/>
            <p:cNvSpPr/>
            <p:nvPr/>
          </p:nvSpPr>
          <p:spPr bwMode="auto">
            <a:xfrm>
              <a:off x="8265298" y="237772"/>
              <a:ext cx="648268" cy="648268"/>
            </a:xfrm>
            <a:prstGeom prst="ellipse">
              <a:avLst/>
            </a:prstGeom>
            <a:grpFill/>
            <a:ln w="10795" cap="flat" cmpd="sng" algn="ctr">
              <a:noFill/>
              <a:prstDash val="solid"/>
              <a:headEnd type="none" w="med" len="med"/>
              <a:tailEnd type="none" w="med" len="med"/>
            </a:ln>
            <a:effectLst/>
          </p:spPr>
          <p:txBody>
            <a:bodyPr vert="horz" wrap="square" lIns="0" tIns="36935" rIns="0" bIns="36935" numCol="1" rtlCol="0" anchor="ctr" anchorCtr="0" compatLnSpc="1">
              <a:prstTxWarp prst="textNoShape">
                <a:avLst/>
              </a:prstTxWarp>
            </a:bodyPr>
            <a:lstStyle/>
            <a:p>
              <a:pPr marL="0" marR="0" lvl="0" indent="0" algn="ctr" defTabSz="738458" rtl="0" eaLnBrk="1" fontAlgn="base" latinLnBrk="0" hangingPunct="1">
                <a:lnSpc>
                  <a:spcPct val="100000"/>
                </a:lnSpc>
                <a:spcBef>
                  <a:spcPct val="0"/>
                </a:spcBef>
                <a:spcAft>
                  <a:spcPct val="0"/>
                </a:spcAft>
                <a:buClrTx/>
                <a:buSzTx/>
                <a:buFontTx/>
                <a:buNone/>
                <a:tabLst/>
                <a:defRPr/>
              </a:pPr>
              <a:endParaRPr kumimoji="0" lang="en-US" sz="158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231" name="Group 77"/>
            <p:cNvGrpSpPr>
              <a:grpSpLocks noChangeAspect="1"/>
            </p:cNvGrpSpPr>
            <p:nvPr/>
          </p:nvGrpSpPr>
          <p:grpSpPr bwMode="auto">
            <a:xfrm>
              <a:off x="8385836" y="364013"/>
              <a:ext cx="407192" cy="395786"/>
              <a:chOff x="4759" y="491"/>
              <a:chExt cx="357" cy="347"/>
            </a:xfrm>
            <a:grpFill/>
          </p:grpSpPr>
          <p:sp>
            <p:nvSpPr>
              <p:cNvPr id="232" name="Freeform 78"/>
              <p:cNvSpPr>
                <a:spLocks/>
              </p:cNvSpPr>
              <p:nvPr/>
            </p:nvSpPr>
            <p:spPr bwMode="auto">
              <a:xfrm>
                <a:off x="4789" y="629"/>
                <a:ext cx="180" cy="179"/>
              </a:xfrm>
              <a:custGeom>
                <a:avLst/>
                <a:gdLst>
                  <a:gd name="T0" fmla="*/ 75 w 83"/>
                  <a:gd name="T1" fmla="*/ 83 h 83"/>
                  <a:gd name="T2" fmla="*/ 8 w 83"/>
                  <a:gd name="T3" fmla="*/ 83 h 83"/>
                  <a:gd name="T4" fmla="*/ 0 w 83"/>
                  <a:gd name="T5" fmla="*/ 75 h 83"/>
                  <a:gd name="T6" fmla="*/ 0 w 83"/>
                  <a:gd name="T7" fmla="*/ 8 h 83"/>
                  <a:gd name="T8" fmla="*/ 8 w 83"/>
                  <a:gd name="T9" fmla="*/ 0 h 83"/>
                  <a:gd name="T10" fmla="*/ 75 w 83"/>
                  <a:gd name="T11" fmla="*/ 0 h 83"/>
                  <a:gd name="T12" fmla="*/ 83 w 83"/>
                  <a:gd name="T13" fmla="*/ 8 h 83"/>
                  <a:gd name="T14" fmla="*/ 83 w 83"/>
                  <a:gd name="T15" fmla="*/ 75 h 83"/>
                  <a:gd name="T16" fmla="*/ 75 w 83"/>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75" y="83"/>
                    </a:moveTo>
                    <a:cubicBezTo>
                      <a:pt x="8" y="83"/>
                      <a:pt x="8" y="83"/>
                      <a:pt x="8" y="83"/>
                    </a:cubicBezTo>
                    <a:cubicBezTo>
                      <a:pt x="4" y="83"/>
                      <a:pt x="0" y="79"/>
                      <a:pt x="0" y="75"/>
                    </a:cubicBezTo>
                    <a:cubicBezTo>
                      <a:pt x="0" y="8"/>
                      <a:pt x="0" y="8"/>
                      <a:pt x="0" y="8"/>
                    </a:cubicBezTo>
                    <a:cubicBezTo>
                      <a:pt x="0" y="3"/>
                      <a:pt x="4" y="0"/>
                      <a:pt x="8" y="0"/>
                    </a:cubicBezTo>
                    <a:cubicBezTo>
                      <a:pt x="75" y="0"/>
                      <a:pt x="75" y="0"/>
                      <a:pt x="75" y="0"/>
                    </a:cubicBezTo>
                    <a:cubicBezTo>
                      <a:pt x="80" y="0"/>
                      <a:pt x="83" y="3"/>
                      <a:pt x="83" y="8"/>
                    </a:cubicBezTo>
                    <a:cubicBezTo>
                      <a:pt x="83" y="75"/>
                      <a:pt x="83" y="75"/>
                      <a:pt x="83" y="75"/>
                    </a:cubicBezTo>
                    <a:cubicBezTo>
                      <a:pt x="83" y="79"/>
                      <a:pt x="80" y="83"/>
                      <a:pt x="75" y="83"/>
                    </a:cubicBezTo>
                    <a:close/>
                  </a:path>
                </a:pathLst>
              </a:cu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34" name="Line 79"/>
              <p:cNvSpPr>
                <a:spLocks noChangeShapeType="1"/>
              </p:cNvSpPr>
              <p:nvPr/>
            </p:nvSpPr>
            <p:spPr bwMode="auto">
              <a:xfrm>
                <a:off x="4818" y="597"/>
                <a:ext cx="0" cy="28"/>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47" name="Line 80"/>
              <p:cNvSpPr>
                <a:spLocks noChangeShapeType="1"/>
              </p:cNvSpPr>
              <p:nvPr/>
            </p:nvSpPr>
            <p:spPr bwMode="auto">
              <a:xfrm>
                <a:off x="4848" y="597"/>
                <a:ext cx="0" cy="28"/>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48" name="Line 81"/>
              <p:cNvSpPr>
                <a:spLocks noChangeShapeType="1"/>
              </p:cNvSpPr>
              <p:nvPr/>
            </p:nvSpPr>
            <p:spPr bwMode="auto">
              <a:xfrm>
                <a:off x="4880" y="597"/>
                <a:ext cx="0" cy="28"/>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49" name="Line 82"/>
              <p:cNvSpPr>
                <a:spLocks noChangeShapeType="1"/>
              </p:cNvSpPr>
              <p:nvPr/>
            </p:nvSpPr>
            <p:spPr bwMode="auto">
              <a:xfrm>
                <a:off x="4910" y="597"/>
                <a:ext cx="0" cy="28"/>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50" name="Line 83"/>
              <p:cNvSpPr>
                <a:spLocks noChangeShapeType="1"/>
              </p:cNvSpPr>
              <p:nvPr/>
            </p:nvSpPr>
            <p:spPr bwMode="auto">
              <a:xfrm>
                <a:off x="4941" y="597"/>
                <a:ext cx="0" cy="28"/>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51" name="Line 84"/>
              <p:cNvSpPr>
                <a:spLocks noChangeShapeType="1"/>
              </p:cNvSpPr>
              <p:nvPr/>
            </p:nvSpPr>
            <p:spPr bwMode="auto">
              <a:xfrm flipH="1">
                <a:off x="4973" y="655"/>
                <a:ext cx="28" cy="0"/>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52" name="Line 85"/>
              <p:cNvSpPr>
                <a:spLocks noChangeShapeType="1"/>
              </p:cNvSpPr>
              <p:nvPr/>
            </p:nvSpPr>
            <p:spPr bwMode="auto">
              <a:xfrm flipH="1">
                <a:off x="4973" y="687"/>
                <a:ext cx="28" cy="0"/>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53" name="Line 86"/>
              <p:cNvSpPr>
                <a:spLocks noChangeShapeType="1"/>
              </p:cNvSpPr>
              <p:nvPr/>
            </p:nvSpPr>
            <p:spPr bwMode="auto">
              <a:xfrm flipH="1">
                <a:off x="4973" y="717"/>
                <a:ext cx="28" cy="0"/>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54" name="Line 87"/>
              <p:cNvSpPr>
                <a:spLocks noChangeShapeType="1"/>
              </p:cNvSpPr>
              <p:nvPr/>
            </p:nvSpPr>
            <p:spPr bwMode="auto">
              <a:xfrm flipH="1">
                <a:off x="4973" y="748"/>
                <a:ext cx="28" cy="0"/>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55" name="Line 88"/>
              <p:cNvSpPr>
                <a:spLocks noChangeShapeType="1"/>
              </p:cNvSpPr>
              <p:nvPr/>
            </p:nvSpPr>
            <p:spPr bwMode="auto">
              <a:xfrm flipH="1">
                <a:off x="4973" y="780"/>
                <a:ext cx="28" cy="0"/>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56" name="Line 89"/>
              <p:cNvSpPr>
                <a:spLocks noChangeShapeType="1"/>
              </p:cNvSpPr>
              <p:nvPr/>
            </p:nvSpPr>
            <p:spPr bwMode="auto">
              <a:xfrm flipH="1">
                <a:off x="4759" y="655"/>
                <a:ext cx="28" cy="0"/>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57" name="Line 90"/>
              <p:cNvSpPr>
                <a:spLocks noChangeShapeType="1"/>
              </p:cNvSpPr>
              <p:nvPr/>
            </p:nvSpPr>
            <p:spPr bwMode="auto">
              <a:xfrm flipH="1">
                <a:off x="4759" y="687"/>
                <a:ext cx="28" cy="0"/>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58" name="Line 91"/>
              <p:cNvSpPr>
                <a:spLocks noChangeShapeType="1"/>
              </p:cNvSpPr>
              <p:nvPr/>
            </p:nvSpPr>
            <p:spPr bwMode="auto">
              <a:xfrm flipH="1">
                <a:off x="4759" y="717"/>
                <a:ext cx="28" cy="0"/>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59" name="Line 92"/>
              <p:cNvSpPr>
                <a:spLocks noChangeShapeType="1"/>
              </p:cNvSpPr>
              <p:nvPr/>
            </p:nvSpPr>
            <p:spPr bwMode="auto">
              <a:xfrm flipH="1">
                <a:off x="4759" y="748"/>
                <a:ext cx="28" cy="0"/>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60" name="Line 93"/>
              <p:cNvSpPr>
                <a:spLocks noChangeShapeType="1"/>
              </p:cNvSpPr>
              <p:nvPr/>
            </p:nvSpPr>
            <p:spPr bwMode="auto">
              <a:xfrm flipH="1">
                <a:off x="4759" y="780"/>
                <a:ext cx="28" cy="0"/>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61" name="Line 94"/>
              <p:cNvSpPr>
                <a:spLocks noChangeShapeType="1"/>
              </p:cNvSpPr>
              <p:nvPr/>
            </p:nvSpPr>
            <p:spPr bwMode="auto">
              <a:xfrm>
                <a:off x="4818" y="810"/>
                <a:ext cx="0" cy="28"/>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62" name="Line 95"/>
              <p:cNvSpPr>
                <a:spLocks noChangeShapeType="1"/>
              </p:cNvSpPr>
              <p:nvPr/>
            </p:nvSpPr>
            <p:spPr bwMode="auto">
              <a:xfrm>
                <a:off x="4848" y="810"/>
                <a:ext cx="0" cy="28"/>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63" name="Line 96"/>
              <p:cNvSpPr>
                <a:spLocks noChangeShapeType="1"/>
              </p:cNvSpPr>
              <p:nvPr/>
            </p:nvSpPr>
            <p:spPr bwMode="auto">
              <a:xfrm>
                <a:off x="4880" y="810"/>
                <a:ext cx="0" cy="28"/>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73" name="Line 97"/>
              <p:cNvSpPr>
                <a:spLocks noChangeShapeType="1"/>
              </p:cNvSpPr>
              <p:nvPr/>
            </p:nvSpPr>
            <p:spPr bwMode="auto">
              <a:xfrm>
                <a:off x="4910" y="810"/>
                <a:ext cx="0" cy="28"/>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75" name="Line 98"/>
              <p:cNvSpPr>
                <a:spLocks noChangeShapeType="1"/>
              </p:cNvSpPr>
              <p:nvPr/>
            </p:nvSpPr>
            <p:spPr bwMode="auto">
              <a:xfrm>
                <a:off x="4941" y="810"/>
                <a:ext cx="0" cy="28"/>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77" name="Freeform 99"/>
              <p:cNvSpPr>
                <a:spLocks/>
              </p:cNvSpPr>
              <p:nvPr/>
            </p:nvSpPr>
            <p:spPr bwMode="auto">
              <a:xfrm>
                <a:off x="4949" y="558"/>
                <a:ext cx="100" cy="101"/>
              </a:xfrm>
              <a:custGeom>
                <a:avLst/>
                <a:gdLst>
                  <a:gd name="T0" fmla="*/ 0 w 46"/>
                  <a:gd name="T1" fmla="*/ 0 h 47"/>
                  <a:gd name="T2" fmla="*/ 46 w 46"/>
                  <a:gd name="T3" fmla="*/ 47 h 47"/>
                </a:gdLst>
                <a:ahLst/>
                <a:cxnLst>
                  <a:cxn ang="0">
                    <a:pos x="T0" y="T1"/>
                  </a:cxn>
                  <a:cxn ang="0">
                    <a:pos x="T2" y="T3"/>
                  </a:cxn>
                </a:cxnLst>
                <a:rect l="0" t="0" r="r" b="b"/>
                <a:pathLst>
                  <a:path w="46" h="47">
                    <a:moveTo>
                      <a:pt x="0" y="0"/>
                    </a:moveTo>
                    <a:cubicBezTo>
                      <a:pt x="25" y="0"/>
                      <a:pt x="46" y="21"/>
                      <a:pt x="46" y="47"/>
                    </a:cubicBezTo>
                  </a:path>
                </a:pathLst>
              </a:cu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91" name="Freeform 100"/>
              <p:cNvSpPr>
                <a:spLocks/>
              </p:cNvSpPr>
              <p:nvPr/>
            </p:nvSpPr>
            <p:spPr bwMode="auto">
              <a:xfrm>
                <a:off x="4949" y="526"/>
                <a:ext cx="134" cy="133"/>
              </a:xfrm>
              <a:custGeom>
                <a:avLst/>
                <a:gdLst>
                  <a:gd name="T0" fmla="*/ 0 w 62"/>
                  <a:gd name="T1" fmla="*/ 0 h 62"/>
                  <a:gd name="T2" fmla="*/ 62 w 62"/>
                  <a:gd name="T3" fmla="*/ 62 h 62"/>
                </a:gdLst>
                <a:ahLst/>
                <a:cxnLst>
                  <a:cxn ang="0">
                    <a:pos x="T0" y="T1"/>
                  </a:cxn>
                  <a:cxn ang="0">
                    <a:pos x="T2" y="T3"/>
                  </a:cxn>
                </a:cxnLst>
                <a:rect l="0" t="0" r="r" b="b"/>
                <a:pathLst>
                  <a:path w="62" h="62">
                    <a:moveTo>
                      <a:pt x="0" y="0"/>
                    </a:moveTo>
                    <a:cubicBezTo>
                      <a:pt x="34" y="0"/>
                      <a:pt x="62" y="27"/>
                      <a:pt x="62" y="62"/>
                    </a:cubicBezTo>
                  </a:path>
                </a:pathLst>
              </a:cu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292" name="Freeform 101"/>
              <p:cNvSpPr>
                <a:spLocks/>
              </p:cNvSpPr>
              <p:nvPr/>
            </p:nvSpPr>
            <p:spPr bwMode="auto">
              <a:xfrm>
                <a:off x="4949" y="491"/>
                <a:ext cx="167" cy="168"/>
              </a:xfrm>
              <a:custGeom>
                <a:avLst/>
                <a:gdLst>
                  <a:gd name="T0" fmla="*/ 0 w 77"/>
                  <a:gd name="T1" fmla="*/ 0 h 78"/>
                  <a:gd name="T2" fmla="*/ 77 w 77"/>
                  <a:gd name="T3" fmla="*/ 78 h 78"/>
                </a:gdLst>
                <a:ahLst/>
                <a:cxnLst>
                  <a:cxn ang="0">
                    <a:pos x="T0" y="T1"/>
                  </a:cxn>
                  <a:cxn ang="0">
                    <a:pos x="T2" y="T3"/>
                  </a:cxn>
                </a:cxnLst>
                <a:rect l="0" t="0" r="r" b="b"/>
                <a:pathLst>
                  <a:path w="77" h="78">
                    <a:moveTo>
                      <a:pt x="0" y="0"/>
                    </a:moveTo>
                    <a:cubicBezTo>
                      <a:pt x="42" y="0"/>
                      <a:pt x="77" y="35"/>
                      <a:pt x="77" y="78"/>
                    </a:cubicBezTo>
                  </a:path>
                </a:pathLst>
              </a:cu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grpSp>
      </p:grpSp>
      <p:grpSp>
        <p:nvGrpSpPr>
          <p:cNvPr id="293" name="Group 292"/>
          <p:cNvGrpSpPr/>
          <p:nvPr/>
        </p:nvGrpSpPr>
        <p:grpSpPr>
          <a:xfrm>
            <a:off x="10349142" y="3659694"/>
            <a:ext cx="636371" cy="636371"/>
            <a:chOff x="3621273" y="2916749"/>
            <a:chExt cx="1005840" cy="1005840"/>
          </a:xfrm>
          <a:solidFill>
            <a:schemeClr val="accent1"/>
          </a:solidFill>
        </p:grpSpPr>
        <p:sp>
          <p:nvSpPr>
            <p:cNvPr id="294" name="Oval 293"/>
            <p:cNvSpPr/>
            <p:nvPr/>
          </p:nvSpPr>
          <p:spPr bwMode="auto">
            <a:xfrm>
              <a:off x="3621273" y="2916749"/>
              <a:ext cx="1005840" cy="1005840"/>
            </a:xfrm>
            <a:prstGeom prst="ellipse">
              <a:avLst/>
            </a:prstGeom>
            <a:grpFill/>
            <a:ln w="10795" cap="flat" cmpd="sng" algn="ctr">
              <a:noFill/>
              <a:prstDash val="solid"/>
              <a:headEnd type="none" w="med" len="med"/>
              <a:tailEnd type="none" w="med" len="med"/>
            </a:ln>
            <a:effectLst/>
          </p:spPr>
          <p:txBody>
            <a:bodyPr vert="horz" wrap="square" lIns="0" tIns="36935" rIns="0" bIns="36935" numCol="1" rtlCol="0" anchor="ctr" anchorCtr="0" compatLnSpc="1">
              <a:prstTxWarp prst="textNoShape">
                <a:avLst/>
              </a:prstTxWarp>
            </a:bodyPr>
            <a:lstStyle/>
            <a:p>
              <a:pPr marL="0" marR="0" lvl="0" indent="0" algn="ctr" defTabSz="738458" rtl="0" eaLnBrk="1" fontAlgn="base" latinLnBrk="0" hangingPunct="1">
                <a:lnSpc>
                  <a:spcPct val="100000"/>
                </a:lnSpc>
                <a:spcBef>
                  <a:spcPct val="0"/>
                </a:spcBef>
                <a:spcAft>
                  <a:spcPct val="0"/>
                </a:spcAft>
                <a:buClrTx/>
                <a:buSzTx/>
                <a:buFontTx/>
                <a:buNone/>
                <a:tabLst/>
                <a:defRPr/>
              </a:pPr>
              <a:endParaRPr kumimoji="0" lang="en-US" sz="158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95" name="Freeform 5"/>
            <p:cNvSpPr>
              <a:spLocks/>
            </p:cNvSpPr>
            <p:nvPr/>
          </p:nvSpPr>
          <p:spPr bwMode="auto">
            <a:xfrm>
              <a:off x="3858457" y="3186947"/>
              <a:ext cx="444653" cy="369888"/>
            </a:xfrm>
            <a:custGeom>
              <a:avLst/>
              <a:gdLst>
                <a:gd name="T0" fmla="*/ 0 w 113"/>
                <a:gd name="T1" fmla="*/ 46 h 94"/>
                <a:gd name="T2" fmla="*/ 0 w 113"/>
                <a:gd name="T3" fmla="*/ 94 h 94"/>
                <a:gd name="T4" fmla="*/ 113 w 113"/>
                <a:gd name="T5" fmla="*/ 94 h 94"/>
                <a:gd name="T6" fmla="*/ 113 w 113"/>
                <a:gd name="T7" fmla="*/ 45 h 94"/>
                <a:gd name="T8" fmla="*/ 106 w 113"/>
                <a:gd name="T9" fmla="*/ 45 h 94"/>
                <a:gd name="T10" fmla="*/ 104 w 113"/>
                <a:gd name="T11" fmla="*/ 0 h 94"/>
                <a:gd name="T12" fmla="*/ 95 w 113"/>
                <a:gd name="T13" fmla="*/ 0 h 94"/>
                <a:gd name="T14" fmla="*/ 92 w 113"/>
                <a:gd name="T15" fmla="*/ 45 h 94"/>
                <a:gd name="T16" fmla="*/ 71 w 113"/>
                <a:gd name="T17" fmla="*/ 45 h 94"/>
                <a:gd name="T18" fmla="*/ 71 w 113"/>
                <a:gd name="T19" fmla="*/ 20 h 94"/>
                <a:gd name="T20" fmla="*/ 36 w 113"/>
                <a:gd name="T21" fmla="*/ 43 h 94"/>
                <a:gd name="T22" fmla="*/ 36 w 113"/>
                <a:gd name="T23" fmla="*/ 22 h 94"/>
                <a:gd name="T24" fmla="*/ 0 w 113"/>
                <a:gd name="T2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94">
                  <a:moveTo>
                    <a:pt x="0" y="46"/>
                  </a:moveTo>
                  <a:lnTo>
                    <a:pt x="0" y="94"/>
                  </a:lnTo>
                  <a:lnTo>
                    <a:pt x="113" y="94"/>
                  </a:lnTo>
                  <a:lnTo>
                    <a:pt x="113" y="45"/>
                  </a:lnTo>
                  <a:lnTo>
                    <a:pt x="106" y="45"/>
                  </a:lnTo>
                  <a:lnTo>
                    <a:pt x="104" y="0"/>
                  </a:lnTo>
                  <a:lnTo>
                    <a:pt x="95" y="0"/>
                  </a:lnTo>
                  <a:lnTo>
                    <a:pt x="92" y="45"/>
                  </a:lnTo>
                  <a:lnTo>
                    <a:pt x="71" y="45"/>
                  </a:lnTo>
                  <a:lnTo>
                    <a:pt x="71" y="20"/>
                  </a:lnTo>
                  <a:lnTo>
                    <a:pt x="36" y="43"/>
                  </a:lnTo>
                  <a:lnTo>
                    <a:pt x="36" y="22"/>
                  </a:lnTo>
                  <a:lnTo>
                    <a:pt x="0" y="46"/>
                  </a:lnTo>
                  <a:close/>
                </a:path>
              </a:pathLst>
            </a:cu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grpSp>
      <p:grpSp>
        <p:nvGrpSpPr>
          <p:cNvPr id="296" name="City"/>
          <p:cNvGrpSpPr/>
          <p:nvPr/>
        </p:nvGrpSpPr>
        <p:grpSpPr>
          <a:xfrm>
            <a:off x="8760865" y="754004"/>
            <a:ext cx="636371" cy="636371"/>
            <a:chOff x="4382941" y="502008"/>
            <a:chExt cx="648268" cy="648268"/>
          </a:xfrm>
          <a:solidFill>
            <a:schemeClr val="accent1"/>
          </a:solidFill>
        </p:grpSpPr>
        <p:sp>
          <p:nvSpPr>
            <p:cNvPr id="297" name="Oval 296"/>
            <p:cNvSpPr/>
            <p:nvPr/>
          </p:nvSpPr>
          <p:spPr bwMode="auto">
            <a:xfrm>
              <a:off x="4382941" y="502008"/>
              <a:ext cx="648268" cy="648268"/>
            </a:xfrm>
            <a:prstGeom prst="ellipse">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298" name="Group 297"/>
            <p:cNvGrpSpPr/>
            <p:nvPr/>
          </p:nvGrpSpPr>
          <p:grpSpPr>
            <a:xfrm>
              <a:off x="4552862" y="652734"/>
              <a:ext cx="308426" cy="322184"/>
              <a:chOff x="8453437" y="3398838"/>
              <a:chExt cx="427038" cy="446087"/>
            </a:xfrm>
            <a:grpFill/>
          </p:grpSpPr>
          <p:sp>
            <p:nvSpPr>
              <p:cNvPr id="299" name="Line 68"/>
              <p:cNvSpPr>
                <a:spLocks noChangeShapeType="1"/>
              </p:cNvSpPr>
              <p:nvPr/>
            </p:nvSpPr>
            <p:spPr bwMode="auto">
              <a:xfrm>
                <a:off x="8453437" y="3844925"/>
                <a:ext cx="427038" cy="0"/>
              </a:xfrm>
              <a:prstGeom prst="line">
                <a:avLst/>
              </a:pr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724148"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300" name="Freeform 69"/>
              <p:cNvSpPr>
                <a:spLocks/>
              </p:cNvSpPr>
              <p:nvPr/>
            </p:nvSpPr>
            <p:spPr bwMode="auto">
              <a:xfrm>
                <a:off x="8483600" y="3603625"/>
                <a:ext cx="222250" cy="241300"/>
              </a:xfrm>
              <a:custGeom>
                <a:avLst/>
                <a:gdLst>
                  <a:gd name="T0" fmla="*/ 0 w 140"/>
                  <a:gd name="T1" fmla="*/ 152 h 152"/>
                  <a:gd name="T2" fmla="*/ 0 w 140"/>
                  <a:gd name="T3" fmla="*/ 0 h 152"/>
                  <a:gd name="T4" fmla="*/ 140 w 140"/>
                  <a:gd name="T5" fmla="*/ 0 h 152"/>
                  <a:gd name="T6" fmla="*/ 140 w 140"/>
                  <a:gd name="T7" fmla="*/ 152 h 152"/>
                </a:gdLst>
                <a:ahLst/>
                <a:cxnLst>
                  <a:cxn ang="0">
                    <a:pos x="T0" y="T1"/>
                  </a:cxn>
                  <a:cxn ang="0">
                    <a:pos x="T2" y="T3"/>
                  </a:cxn>
                  <a:cxn ang="0">
                    <a:pos x="T4" y="T5"/>
                  </a:cxn>
                  <a:cxn ang="0">
                    <a:pos x="T6" y="T7"/>
                  </a:cxn>
                </a:cxnLst>
                <a:rect l="0" t="0" r="r" b="b"/>
                <a:pathLst>
                  <a:path w="140" h="152">
                    <a:moveTo>
                      <a:pt x="0" y="152"/>
                    </a:moveTo>
                    <a:lnTo>
                      <a:pt x="0" y="0"/>
                    </a:lnTo>
                    <a:lnTo>
                      <a:pt x="140" y="0"/>
                    </a:lnTo>
                    <a:lnTo>
                      <a:pt x="140" y="152"/>
                    </a:lnTo>
                  </a:path>
                </a:pathLst>
              </a:cu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724148"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301" name="Freeform 70"/>
              <p:cNvSpPr>
                <a:spLocks/>
              </p:cNvSpPr>
              <p:nvPr/>
            </p:nvSpPr>
            <p:spPr bwMode="auto">
              <a:xfrm>
                <a:off x="8642350" y="3511550"/>
                <a:ext cx="209550" cy="333375"/>
              </a:xfrm>
              <a:custGeom>
                <a:avLst/>
                <a:gdLst>
                  <a:gd name="T0" fmla="*/ 0 w 132"/>
                  <a:gd name="T1" fmla="*/ 45 h 210"/>
                  <a:gd name="T2" fmla="*/ 0 w 132"/>
                  <a:gd name="T3" fmla="*/ 0 h 210"/>
                  <a:gd name="T4" fmla="*/ 132 w 132"/>
                  <a:gd name="T5" fmla="*/ 0 h 210"/>
                  <a:gd name="T6" fmla="*/ 132 w 132"/>
                  <a:gd name="T7" fmla="*/ 210 h 210"/>
                </a:gdLst>
                <a:ahLst/>
                <a:cxnLst>
                  <a:cxn ang="0">
                    <a:pos x="T0" y="T1"/>
                  </a:cxn>
                  <a:cxn ang="0">
                    <a:pos x="T2" y="T3"/>
                  </a:cxn>
                  <a:cxn ang="0">
                    <a:pos x="T4" y="T5"/>
                  </a:cxn>
                  <a:cxn ang="0">
                    <a:pos x="T6" y="T7"/>
                  </a:cxn>
                </a:cxnLst>
                <a:rect l="0" t="0" r="r" b="b"/>
                <a:pathLst>
                  <a:path w="132" h="210">
                    <a:moveTo>
                      <a:pt x="0" y="45"/>
                    </a:moveTo>
                    <a:lnTo>
                      <a:pt x="0" y="0"/>
                    </a:lnTo>
                    <a:lnTo>
                      <a:pt x="132" y="0"/>
                    </a:lnTo>
                    <a:lnTo>
                      <a:pt x="132" y="210"/>
                    </a:lnTo>
                  </a:path>
                </a:pathLst>
              </a:cu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724148"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302" name="Freeform 71"/>
              <p:cNvSpPr>
                <a:spLocks/>
              </p:cNvSpPr>
              <p:nvPr/>
            </p:nvSpPr>
            <p:spPr bwMode="auto">
              <a:xfrm>
                <a:off x="8601075" y="3398838"/>
                <a:ext cx="112713" cy="174625"/>
              </a:xfrm>
              <a:custGeom>
                <a:avLst/>
                <a:gdLst>
                  <a:gd name="T0" fmla="*/ 0 w 71"/>
                  <a:gd name="T1" fmla="*/ 110 h 110"/>
                  <a:gd name="T2" fmla="*/ 0 w 71"/>
                  <a:gd name="T3" fmla="*/ 53 h 110"/>
                  <a:gd name="T4" fmla="*/ 71 w 71"/>
                  <a:gd name="T5" fmla="*/ 0 h 110"/>
                  <a:gd name="T6" fmla="*/ 71 w 71"/>
                  <a:gd name="T7" fmla="*/ 53 h 110"/>
                </a:gdLst>
                <a:ahLst/>
                <a:cxnLst>
                  <a:cxn ang="0">
                    <a:pos x="T0" y="T1"/>
                  </a:cxn>
                  <a:cxn ang="0">
                    <a:pos x="T2" y="T3"/>
                  </a:cxn>
                  <a:cxn ang="0">
                    <a:pos x="T4" y="T5"/>
                  </a:cxn>
                  <a:cxn ang="0">
                    <a:pos x="T6" y="T7"/>
                  </a:cxn>
                </a:cxnLst>
                <a:rect l="0" t="0" r="r" b="b"/>
                <a:pathLst>
                  <a:path w="71" h="110">
                    <a:moveTo>
                      <a:pt x="0" y="110"/>
                    </a:moveTo>
                    <a:lnTo>
                      <a:pt x="0" y="53"/>
                    </a:lnTo>
                    <a:lnTo>
                      <a:pt x="71" y="0"/>
                    </a:lnTo>
                    <a:lnTo>
                      <a:pt x="71" y="53"/>
                    </a:lnTo>
                  </a:path>
                </a:pathLst>
              </a:cu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724148"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303" name="Freeform 72"/>
              <p:cNvSpPr>
                <a:spLocks/>
              </p:cNvSpPr>
              <p:nvPr/>
            </p:nvSpPr>
            <p:spPr bwMode="auto">
              <a:xfrm>
                <a:off x="8729663" y="3765550"/>
                <a:ext cx="50800" cy="69850"/>
              </a:xfrm>
              <a:custGeom>
                <a:avLst/>
                <a:gdLst>
                  <a:gd name="T0" fmla="*/ 0 w 32"/>
                  <a:gd name="T1" fmla="*/ 0 h 44"/>
                  <a:gd name="T2" fmla="*/ 32 w 32"/>
                  <a:gd name="T3" fmla="*/ 0 h 44"/>
                  <a:gd name="T4" fmla="*/ 32 w 32"/>
                  <a:gd name="T5" fmla="*/ 44 h 44"/>
                </a:gdLst>
                <a:ahLst/>
                <a:cxnLst>
                  <a:cxn ang="0">
                    <a:pos x="T0" y="T1"/>
                  </a:cxn>
                  <a:cxn ang="0">
                    <a:pos x="T2" y="T3"/>
                  </a:cxn>
                  <a:cxn ang="0">
                    <a:pos x="T4" y="T5"/>
                  </a:cxn>
                </a:cxnLst>
                <a:rect l="0" t="0" r="r" b="b"/>
                <a:pathLst>
                  <a:path w="32" h="44">
                    <a:moveTo>
                      <a:pt x="0" y="0"/>
                    </a:moveTo>
                    <a:lnTo>
                      <a:pt x="32" y="0"/>
                    </a:lnTo>
                    <a:lnTo>
                      <a:pt x="32" y="44"/>
                    </a:lnTo>
                  </a:path>
                </a:pathLst>
              </a:cu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724148"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304" name="Freeform 73"/>
              <p:cNvSpPr>
                <a:spLocks/>
              </p:cNvSpPr>
              <p:nvPr/>
            </p:nvSpPr>
            <p:spPr bwMode="auto">
              <a:xfrm>
                <a:off x="8558213" y="3765550"/>
                <a:ext cx="71438" cy="79375"/>
              </a:xfrm>
              <a:custGeom>
                <a:avLst/>
                <a:gdLst>
                  <a:gd name="T0" fmla="*/ 0 w 45"/>
                  <a:gd name="T1" fmla="*/ 47 h 50"/>
                  <a:gd name="T2" fmla="*/ 0 w 45"/>
                  <a:gd name="T3" fmla="*/ 0 h 50"/>
                  <a:gd name="T4" fmla="*/ 45 w 45"/>
                  <a:gd name="T5" fmla="*/ 0 h 50"/>
                  <a:gd name="T6" fmla="*/ 45 w 45"/>
                  <a:gd name="T7" fmla="*/ 50 h 50"/>
                </a:gdLst>
                <a:ahLst/>
                <a:cxnLst>
                  <a:cxn ang="0">
                    <a:pos x="T0" y="T1"/>
                  </a:cxn>
                  <a:cxn ang="0">
                    <a:pos x="T2" y="T3"/>
                  </a:cxn>
                  <a:cxn ang="0">
                    <a:pos x="T4" y="T5"/>
                  </a:cxn>
                  <a:cxn ang="0">
                    <a:pos x="T6" y="T7"/>
                  </a:cxn>
                </a:cxnLst>
                <a:rect l="0" t="0" r="r" b="b"/>
                <a:pathLst>
                  <a:path w="45" h="50">
                    <a:moveTo>
                      <a:pt x="0" y="47"/>
                    </a:moveTo>
                    <a:lnTo>
                      <a:pt x="0" y="0"/>
                    </a:lnTo>
                    <a:lnTo>
                      <a:pt x="45" y="0"/>
                    </a:lnTo>
                    <a:lnTo>
                      <a:pt x="45" y="50"/>
                    </a:lnTo>
                  </a:path>
                </a:pathLst>
              </a:custGeom>
              <a:grpFill/>
              <a:ln w="12700" cap="flat">
                <a:solidFill>
                  <a:schemeClr val="bg1"/>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724148"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sp>
            <p:nvSpPr>
              <p:cNvPr id="305" name="Line 74"/>
              <p:cNvSpPr>
                <a:spLocks noChangeShapeType="1"/>
              </p:cNvSpPr>
              <p:nvPr/>
            </p:nvSpPr>
            <p:spPr bwMode="auto">
              <a:xfrm>
                <a:off x="8872538" y="3706813"/>
                <a:ext cx="0" cy="0"/>
              </a:xfrm>
              <a:prstGeom prst="line">
                <a:avLst/>
              </a:prstGeom>
              <a:grpFill/>
              <a:ln w="12700" cap="flat">
                <a:solidFill>
                  <a:srgbClr val="4B4B4B"/>
                </a:solidFill>
                <a:prstDash val="solid"/>
                <a:miter lim="800000"/>
                <a:headEnd/>
                <a:tailEnd/>
              </a:ln>
              <a:extLst/>
            </p:spPr>
            <p:txBody>
              <a:bodyPr vert="horz" wrap="square" lIns="72421" tIns="36211" rIns="72421" bIns="36211" numCol="1" anchor="t" anchorCtr="0" compatLnSpc="1">
                <a:prstTxWarp prst="textNoShape">
                  <a:avLst/>
                </a:prstTxWarp>
              </a:bodyPr>
              <a:lstStyle/>
              <a:p>
                <a:pPr marL="0" marR="0" lvl="0" indent="0" algn="l" defTabSz="724148" rtl="0" eaLnBrk="1" fontAlgn="auto" latinLnBrk="0" hangingPunct="1">
                  <a:lnSpc>
                    <a:spcPct val="100000"/>
                  </a:lnSpc>
                  <a:spcBef>
                    <a:spcPts val="0"/>
                  </a:spcBef>
                  <a:spcAft>
                    <a:spcPts val="0"/>
                  </a:spcAft>
                  <a:buClrTx/>
                  <a:buSzTx/>
                  <a:buFontTx/>
                  <a:buNone/>
                  <a:tabLst/>
                  <a:defRPr/>
                </a:pPr>
                <a:endParaRPr kumimoji="0" lang="en-US" sz="943" b="0" i="0" u="none" strike="noStrike" kern="0" cap="none" spc="0" normalizeH="0" baseline="0" noProof="0">
                  <a:ln>
                    <a:noFill/>
                  </a:ln>
                  <a:solidFill>
                    <a:srgbClr val="505050"/>
                  </a:solidFill>
                  <a:effectLst/>
                  <a:uLnTx/>
                  <a:uFillTx/>
                  <a:latin typeface="Segoe UI Semilight"/>
                  <a:ea typeface="+mn-ea"/>
                  <a:cs typeface="+mn-cs"/>
                </a:endParaRPr>
              </a:p>
            </p:txBody>
          </p:sp>
        </p:grpSp>
      </p:grpSp>
      <p:sp>
        <p:nvSpPr>
          <p:cNvPr id="283" name="Partner node 2"/>
          <p:cNvSpPr/>
          <p:nvPr/>
        </p:nvSpPr>
        <p:spPr bwMode="auto">
          <a:xfrm>
            <a:off x="8728866" y="2405323"/>
            <a:ext cx="260805" cy="260805"/>
          </a:xfrm>
          <a:prstGeom prst="ellipse">
            <a:avLst/>
          </a:prstGeom>
          <a:solidFill>
            <a:schemeClr val="accent1"/>
          </a:solid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84" name="Partner node 2"/>
          <p:cNvSpPr/>
          <p:nvPr/>
        </p:nvSpPr>
        <p:spPr bwMode="auto">
          <a:xfrm>
            <a:off x="4334836" y="594107"/>
            <a:ext cx="260805" cy="260805"/>
          </a:xfrm>
          <a:prstGeom prst="ellipse">
            <a:avLst/>
          </a:prstGeom>
          <a:solidFill>
            <a:schemeClr val="accent1"/>
          </a:solid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86" name="Partner node 2"/>
          <p:cNvSpPr/>
          <p:nvPr/>
        </p:nvSpPr>
        <p:spPr bwMode="auto">
          <a:xfrm>
            <a:off x="3202331" y="2405323"/>
            <a:ext cx="260805" cy="260805"/>
          </a:xfrm>
          <a:prstGeom prst="ellipse">
            <a:avLst/>
          </a:prstGeom>
          <a:solidFill>
            <a:schemeClr val="accent1"/>
          </a:solid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85" name="Partner node 2"/>
          <p:cNvSpPr/>
          <p:nvPr/>
        </p:nvSpPr>
        <p:spPr bwMode="auto">
          <a:xfrm>
            <a:off x="10278768" y="4760966"/>
            <a:ext cx="260805" cy="260805"/>
          </a:xfrm>
          <a:prstGeom prst="ellipse">
            <a:avLst/>
          </a:prstGeom>
          <a:solidFill>
            <a:schemeClr val="accent1"/>
          </a:solid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87" name="Partner node 2"/>
          <p:cNvSpPr/>
          <p:nvPr/>
        </p:nvSpPr>
        <p:spPr bwMode="auto">
          <a:xfrm>
            <a:off x="1896208" y="5356419"/>
            <a:ext cx="260805" cy="260805"/>
          </a:xfrm>
          <a:prstGeom prst="ellipse">
            <a:avLst/>
          </a:prstGeom>
          <a:solidFill>
            <a:schemeClr val="accent1"/>
          </a:solid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88" name="Partner node 2"/>
          <p:cNvSpPr/>
          <p:nvPr/>
        </p:nvSpPr>
        <p:spPr bwMode="auto">
          <a:xfrm>
            <a:off x="9641554" y="5662379"/>
            <a:ext cx="260805" cy="260805"/>
          </a:xfrm>
          <a:prstGeom prst="ellipse">
            <a:avLst/>
          </a:prstGeom>
          <a:solidFill>
            <a:schemeClr val="accent1"/>
          </a:solid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7" name="Partner node 2"/>
          <p:cNvSpPr/>
          <p:nvPr/>
        </p:nvSpPr>
        <p:spPr bwMode="auto">
          <a:xfrm>
            <a:off x="975655" y="5021771"/>
            <a:ext cx="260805" cy="260805"/>
          </a:xfrm>
          <a:prstGeom prst="ellipse">
            <a:avLst/>
          </a:prstGeom>
          <a:solidFill>
            <a:schemeClr val="accent1"/>
          </a:solid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06" name="Partner node 2"/>
          <p:cNvSpPr/>
          <p:nvPr/>
        </p:nvSpPr>
        <p:spPr bwMode="auto">
          <a:xfrm>
            <a:off x="5971542" y="5771672"/>
            <a:ext cx="260805" cy="260805"/>
          </a:xfrm>
          <a:prstGeom prst="ellipse">
            <a:avLst/>
          </a:prstGeom>
          <a:solidFill>
            <a:schemeClr val="accent1"/>
          </a:solid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4" name="Rectangle 113"/>
          <p:cNvSpPr/>
          <p:nvPr/>
        </p:nvSpPr>
        <p:spPr>
          <a:xfrm>
            <a:off x="3704293" y="2559975"/>
            <a:ext cx="4783416" cy="537778"/>
          </a:xfrm>
          <a:prstGeom prst="rect">
            <a:avLst/>
          </a:prstGeom>
        </p:spPr>
        <p:txBody>
          <a:bodyPr wrap="square" lIns="0" tIns="0" rIns="0" bIns="0" anchor="ctr">
            <a:noAutofit/>
          </a:bodyPr>
          <a:lstStyle/>
          <a:p>
            <a:pPr marL="0" marR="0" lvl="0" indent="0" algn="ctr" defTabSz="896214" rtl="0" eaLnBrk="1" fontAlgn="auto" latinLnBrk="0" hangingPunct="1">
              <a:lnSpc>
                <a:spcPct val="90000"/>
              </a:lnSpc>
              <a:spcBef>
                <a:spcPts val="0"/>
              </a:spcBef>
              <a:spcAft>
                <a:spcPts val="0"/>
              </a:spcAft>
              <a:buClrTx/>
              <a:buSzTx/>
              <a:buFontTx/>
              <a:buNone/>
              <a:tabLst/>
              <a:defRPr/>
            </a:pPr>
            <a:r>
              <a:rPr kumimoji="0" lang="en-US" sz="2745" b="0" i="0" u="none" strike="noStrike" kern="0" cap="none" spc="0" normalizeH="0" baseline="0" noProof="0">
                <a:ln w="3175">
                  <a:noFill/>
                </a:ln>
                <a:gradFill>
                  <a:gsLst>
                    <a:gs pos="7143">
                      <a:srgbClr val="1A1A1A"/>
                    </a:gs>
                    <a:gs pos="20536">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GOING </a:t>
            </a:r>
            <a:r>
              <a:rPr kumimoji="0" lang="en-US" sz="2745" b="1" i="0" u="none" strike="noStrike" kern="0" cap="none" spc="0" normalizeH="0" baseline="0" noProof="0">
                <a:ln w="3175">
                  <a:noFill/>
                </a:ln>
                <a:gradFill>
                  <a:gsLst>
                    <a:gs pos="7143">
                      <a:srgbClr val="1A1A1A"/>
                    </a:gs>
                    <a:gs pos="20536">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DIGITAL</a:t>
            </a:r>
          </a:p>
        </p:txBody>
      </p:sp>
      <p:sp>
        <p:nvSpPr>
          <p:cNvPr id="115" name="Rectangle 114"/>
          <p:cNvSpPr/>
          <p:nvPr/>
        </p:nvSpPr>
        <p:spPr>
          <a:xfrm>
            <a:off x="4821172" y="3324632"/>
            <a:ext cx="2613550" cy="1357744"/>
          </a:xfrm>
          <a:prstGeom prst="rect">
            <a:avLst/>
          </a:prstGeom>
        </p:spPr>
        <p:txBody>
          <a:bodyPr wrap="square" lIns="0" tIns="0" rIns="0" bIns="0" anchor="t">
            <a:spAutoFit/>
          </a:bodyPr>
          <a:lstStyle/>
          <a:p>
            <a:pPr marL="0" marR="0" lvl="0" indent="0" algn="ctr" defTabSz="896214" rtl="0" eaLnBrk="1" fontAlgn="auto" latinLnBrk="0" hangingPunct="1">
              <a:lnSpc>
                <a:spcPct val="90000"/>
              </a:lnSpc>
              <a:spcBef>
                <a:spcPts val="0"/>
              </a:spcBef>
              <a:spcAft>
                <a:spcPct val="0"/>
              </a:spcAft>
              <a:buClrTx/>
              <a:buSzTx/>
              <a:buFontTx/>
              <a:buNone/>
              <a:tabLst/>
              <a:defRPr/>
            </a:pPr>
            <a:r>
              <a:rPr kumimoji="0" lang="en-US" sz="2745" b="1" i="0" u="none" strike="noStrike" kern="0" cap="none" spc="0" normalizeH="0" baseline="0" noProof="0">
                <a:ln w="3175">
                  <a:noFill/>
                </a:ln>
                <a:gradFill>
                  <a:gsLst>
                    <a:gs pos="82143">
                      <a:srgbClr val="1A1A1A"/>
                    </a:gs>
                    <a:gs pos="5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12 years</a:t>
            </a:r>
          </a:p>
          <a:p>
            <a:pPr marL="0" marR="0" lvl="0" indent="0" algn="ctr" defTabSz="896214" rtl="0" eaLnBrk="1" fontAlgn="auto" latinLnBrk="0" hangingPunct="1">
              <a:lnSpc>
                <a:spcPct val="90000"/>
              </a:lnSpc>
              <a:spcBef>
                <a:spcPts val="0"/>
              </a:spcBef>
              <a:spcAft>
                <a:spcPct val="0"/>
              </a:spcAft>
              <a:buClrTx/>
              <a:buSzTx/>
              <a:buFontTx/>
              <a:buNone/>
              <a:tabLst/>
              <a:defRPr/>
            </a:pPr>
            <a:r>
              <a:rPr kumimoji="0" lang="en-US" sz="2353" b="0" i="0" u="none" strike="noStrike" kern="0" cap="none" spc="0" normalizeH="0" baseline="0" noProof="0">
                <a:ln w="3175">
                  <a:noFill/>
                </a:ln>
                <a:gradFill>
                  <a:gsLst>
                    <a:gs pos="82143">
                      <a:srgbClr val="1A1A1A"/>
                    </a:gs>
                    <a:gs pos="5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average age of S&amp;P 500 corporations</a:t>
            </a:r>
          </a:p>
          <a:p>
            <a:pPr marL="0" marR="0" lvl="0" indent="0" algn="ctr" defTabSz="896214" rtl="0" eaLnBrk="1" fontAlgn="auto" latinLnBrk="0" hangingPunct="1">
              <a:lnSpc>
                <a:spcPct val="90000"/>
              </a:lnSpc>
              <a:spcBef>
                <a:spcPts val="0"/>
              </a:spcBef>
              <a:spcAft>
                <a:spcPct val="0"/>
              </a:spcAft>
              <a:buClrTx/>
              <a:buSzTx/>
              <a:buFontTx/>
              <a:buNone/>
              <a:tabLst/>
              <a:defRPr/>
            </a:pPr>
            <a:r>
              <a:rPr kumimoji="0" lang="en-US" sz="2353" b="0" i="0" u="none" strike="noStrike" kern="0" cap="none" spc="0" normalizeH="0" baseline="0" noProof="0">
                <a:ln w="3175">
                  <a:noFill/>
                </a:ln>
                <a:gradFill>
                  <a:gsLst>
                    <a:gs pos="82143">
                      <a:srgbClr val="1A1A1A"/>
                    </a:gs>
                    <a:gs pos="5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 by 2020</a:t>
            </a:r>
          </a:p>
        </p:txBody>
      </p:sp>
      <p:sp>
        <p:nvSpPr>
          <p:cNvPr id="118" name="Rectangle 117"/>
          <p:cNvSpPr/>
          <p:nvPr/>
        </p:nvSpPr>
        <p:spPr>
          <a:xfrm>
            <a:off x="2304290" y="3324632"/>
            <a:ext cx="2241062" cy="1357744"/>
          </a:xfrm>
          <a:prstGeom prst="rect">
            <a:avLst/>
          </a:prstGeom>
        </p:spPr>
        <p:txBody>
          <a:bodyPr wrap="square" lIns="0" tIns="0" rIns="0" bIns="0" anchor="t">
            <a:spAutoFit/>
          </a:bodyPr>
          <a:lstStyle/>
          <a:p>
            <a:pPr marL="0" marR="0" lvl="0" indent="0" algn="ctr" defTabSz="896214" rtl="0" eaLnBrk="1" fontAlgn="auto" latinLnBrk="0" hangingPunct="1">
              <a:lnSpc>
                <a:spcPct val="90000"/>
              </a:lnSpc>
              <a:spcBef>
                <a:spcPts val="0"/>
              </a:spcBef>
              <a:spcAft>
                <a:spcPct val="0"/>
              </a:spcAft>
              <a:buClrTx/>
              <a:buSzTx/>
              <a:buFontTx/>
              <a:buNone/>
              <a:tabLst/>
              <a:defRPr/>
            </a:pPr>
            <a:r>
              <a:rPr kumimoji="0" lang="en-US" sz="2745" b="1" i="0" u="none" strike="noStrike" kern="0" cap="none" spc="0" normalizeH="0" baseline="0" noProof="0">
                <a:ln w="3175">
                  <a:noFill/>
                </a:ln>
                <a:gradFill>
                  <a:gsLst>
                    <a:gs pos="82143">
                      <a:srgbClr val="1A1A1A"/>
                    </a:gs>
                    <a:gs pos="5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1 million/hour </a:t>
            </a:r>
          </a:p>
          <a:p>
            <a:pPr marL="0" marR="0" lvl="0" indent="0" algn="ctr" defTabSz="896214" rtl="0" eaLnBrk="1" fontAlgn="auto" latinLnBrk="0" hangingPunct="1">
              <a:lnSpc>
                <a:spcPct val="90000"/>
              </a:lnSpc>
              <a:spcBef>
                <a:spcPts val="0"/>
              </a:spcBef>
              <a:spcAft>
                <a:spcPct val="0"/>
              </a:spcAft>
              <a:buClrTx/>
              <a:buSzTx/>
              <a:buFontTx/>
              <a:buNone/>
              <a:tabLst/>
              <a:defRPr/>
            </a:pPr>
            <a:r>
              <a:rPr kumimoji="0" lang="en-US" sz="2353" b="0" i="0" u="none" strike="noStrike" kern="0" cap="none" spc="0" normalizeH="0" baseline="0" noProof="0">
                <a:ln w="3175">
                  <a:noFill/>
                </a:ln>
                <a:gradFill>
                  <a:gsLst>
                    <a:gs pos="82143">
                      <a:srgbClr val="1A1A1A"/>
                    </a:gs>
                    <a:gs pos="5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new devices coming online </a:t>
            </a:r>
          </a:p>
          <a:p>
            <a:pPr marL="0" marR="0" lvl="0" indent="0" algn="ctr" defTabSz="896214" rtl="0" eaLnBrk="1" fontAlgn="auto" latinLnBrk="0" hangingPunct="1">
              <a:lnSpc>
                <a:spcPct val="90000"/>
              </a:lnSpc>
              <a:spcBef>
                <a:spcPts val="0"/>
              </a:spcBef>
              <a:spcAft>
                <a:spcPct val="0"/>
              </a:spcAft>
              <a:buClrTx/>
              <a:buSzTx/>
              <a:buFontTx/>
              <a:buNone/>
              <a:tabLst/>
              <a:defRPr/>
            </a:pPr>
            <a:r>
              <a:rPr kumimoji="0" lang="en-US" sz="2353" b="0" i="0" u="none" strike="noStrike" kern="0" cap="none" spc="0" normalizeH="0" baseline="0" noProof="0">
                <a:ln w="3175">
                  <a:noFill/>
                </a:ln>
                <a:gradFill>
                  <a:gsLst>
                    <a:gs pos="82143">
                      <a:srgbClr val="1A1A1A"/>
                    </a:gs>
                    <a:gs pos="5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by 2020</a:t>
            </a:r>
          </a:p>
        </p:txBody>
      </p:sp>
      <p:sp>
        <p:nvSpPr>
          <p:cNvPr id="113" name="Rectangle 112"/>
          <p:cNvSpPr/>
          <p:nvPr/>
        </p:nvSpPr>
        <p:spPr>
          <a:xfrm>
            <a:off x="7710542" y="3329457"/>
            <a:ext cx="2450291" cy="1031886"/>
          </a:xfrm>
          <a:prstGeom prst="rect">
            <a:avLst/>
          </a:prstGeom>
        </p:spPr>
        <p:txBody>
          <a:bodyPr wrap="square" lIns="0" tIns="0" rIns="0" bIns="0" anchor="t">
            <a:spAutoFit/>
          </a:bodyPr>
          <a:lstStyle/>
          <a:p>
            <a:pPr marL="0" marR="0" lvl="0" indent="0" algn="ctr" defTabSz="896214" rtl="0" eaLnBrk="1" fontAlgn="auto" latinLnBrk="0" hangingPunct="1">
              <a:lnSpc>
                <a:spcPct val="90000"/>
              </a:lnSpc>
              <a:spcBef>
                <a:spcPts val="0"/>
              </a:spcBef>
              <a:spcAft>
                <a:spcPct val="0"/>
              </a:spcAft>
              <a:buClrTx/>
              <a:buSzTx/>
              <a:buFontTx/>
              <a:buNone/>
              <a:tabLst/>
              <a:defRPr/>
            </a:pPr>
            <a:r>
              <a:rPr kumimoji="0" lang="en-US" sz="2745" b="1" i="0" u="none" strike="noStrike" kern="0" cap="none" spc="0" normalizeH="0" baseline="0" noProof="0">
                <a:ln w="3175">
                  <a:noFill/>
                </a:ln>
                <a:gradFill>
                  <a:gsLst>
                    <a:gs pos="82143">
                      <a:srgbClr val="1A1A1A"/>
                    </a:gs>
                    <a:gs pos="5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60% computing</a:t>
            </a:r>
          </a:p>
          <a:p>
            <a:pPr marL="0" marR="0" lvl="0" indent="0" algn="ctr" defTabSz="896214" rtl="0" eaLnBrk="1" fontAlgn="auto" latinLnBrk="0" hangingPunct="1">
              <a:lnSpc>
                <a:spcPct val="90000"/>
              </a:lnSpc>
              <a:spcBef>
                <a:spcPts val="0"/>
              </a:spcBef>
              <a:spcAft>
                <a:spcPct val="0"/>
              </a:spcAft>
              <a:buClrTx/>
              <a:buSzTx/>
              <a:buFontTx/>
              <a:buNone/>
              <a:tabLst/>
              <a:defRPr/>
            </a:pPr>
            <a:r>
              <a:rPr kumimoji="0" lang="en-US" sz="2353" b="0" i="0" u="none" strike="noStrike" kern="0" cap="none" spc="0" normalizeH="0" baseline="0" noProof="0">
                <a:ln w="3175">
                  <a:noFill/>
                </a:ln>
                <a:gradFill>
                  <a:gsLst>
                    <a:gs pos="82143">
                      <a:srgbClr val="1A1A1A"/>
                    </a:gs>
                    <a:gs pos="5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in the public cloud by 2025</a:t>
            </a:r>
          </a:p>
        </p:txBody>
      </p:sp>
    </p:spTree>
    <p:extLst>
      <p:ext uri="{BB962C8B-B14F-4D97-AF65-F5344CB8AC3E}">
        <p14:creationId xmlns:p14="http://schemas.microsoft.com/office/powerpoint/2010/main" val="30449860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250"/>
                                        <p:tgtEl>
                                          <p:spTgt spid="114"/>
                                        </p:tgtEl>
                                      </p:cBhvr>
                                    </p:animEffect>
                                  </p:childTnLst>
                                </p:cTn>
                              </p:par>
                              <p:par>
                                <p:cTn id="8" presetID="42" presetClass="path" presetSubtype="0" accel="50000" decel="50000" fill="hold" grpId="1" nodeType="withEffect">
                                  <p:stCondLst>
                                    <p:cond delay="0"/>
                                  </p:stCondLst>
                                  <p:childTnLst>
                                    <p:animMotion origin="layout" path="M -4.44218E-6 3.33182E-6 L -4.44218E-6 0.17975 " pathEditMode="relative" rAng="0" ptsTypes="AA">
                                      <p:cBhvr>
                                        <p:cTn id="9" dur="600" spd="-100000" fill="hold"/>
                                        <p:tgtEl>
                                          <p:spTgt spid="114"/>
                                        </p:tgtEl>
                                        <p:attrNameLst>
                                          <p:attrName>ppt_x</p:attrName>
                                          <p:attrName>ppt_y</p:attrName>
                                        </p:attrNameLst>
                                      </p:cBhvr>
                                      <p:rCtr x="0" y="8988"/>
                                    </p:animMotion>
                                  </p:childTnLst>
                                </p:cTn>
                              </p:par>
                              <p:par>
                                <p:cTn id="10" presetID="1" presetClass="entr" presetSubtype="0" fill="hold" nodeType="withEffect">
                                  <p:stCondLst>
                                    <p:cond delay="200"/>
                                  </p:stCondLst>
                                  <p:childTnLst>
                                    <p:set>
                                      <p:cBhvr>
                                        <p:cTn id="11" dur="1" fill="hold">
                                          <p:stCondLst>
                                            <p:cond delay="499"/>
                                          </p:stCondLst>
                                        </p:cTn>
                                        <p:tgtEl>
                                          <p:spTgt spid="153"/>
                                        </p:tgtEl>
                                        <p:attrNameLst>
                                          <p:attrName>style.visibility</p:attrName>
                                        </p:attrNameLst>
                                      </p:cBhvr>
                                      <p:to>
                                        <p:strVal val="visible"/>
                                      </p:to>
                                    </p:set>
                                  </p:childTnLst>
                                </p:cTn>
                              </p:par>
                              <p:par>
                                <p:cTn id="12" presetID="6" presetClass="emph" presetSubtype="0" accel="100000" autoRev="1" fill="hold" nodeType="withEffect">
                                  <p:stCondLst>
                                    <p:cond delay="200"/>
                                  </p:stCondLst>
                                  <p:childTnLst>
                                    <p:animScale>
                                      <p:cBhvr>
                                        <p:cTn id="13" dur="500" fill="hold"/>
                                        <p:tgtEl>
                                          <p:spTgt spid="153"/>
                                        </p:tgtEl>
                                      </p:cBhvr>
                                      <p:by x="0" y="0"/>
                                    </p:animScale>
                                  </p:childTnLst>
                                </p:cTn>
                              </p:par>
                              <p:par>
                                <p:cTn id="14" presetID="1" presetClass="entr" presetSubtype="0" fill="hold" nodeType="withEffect">
                                  <p:stCondLst>
                                    <p:cond delay="250"/>
                                  </p:stCondLst>
                                  <p:childTnLst>
                                    <p:set>
                                      <p:cBhvr>
                                        <p:cTn id="15" dur="1" fill="hold">
                                          <p:stCondLst>
                                            <p:cond delay="499"/>
                                          </p:stCondLst>
                                        </p:cTn>
                                        <p:tgtEl>
                                          <p:spTgt spid="229"/>
                                        </p:tgtEl>
                                        <p:attrNameLst>
                                          <p:attrName>style.visibility</p:attrName>
                                        </p:attrNameLst>
                                      </p:cBhvr>
                                      <p:to>
                                        <p:strVal val="visible"/>
                                      </p:to>
                                    </p:set>
                                  </p:childTnLst>
                                </p:cTn>
                              </p:par>
                              <p:par>
                                <p:cTn id="16" presetID="6" presetClass="emph" presetSubtype="0" accel="100000" autoRev="1" fill="hold" nodeType="withEffect">
                                  <p:stCondLst>
                                    <p:cond delay="250"/>
                                  </p:stCondLst>
                                  <p:childTnLst>
                                    <p:animScale>
                                      <p:cBhvr>
                                        <p:cTn id="17" dur="500" fill="hold"/>
                                        <p:tgtEl>
                                          <p:spTgt spid="229"/>
                                        </p:tgtEl>
                                      </p:cBhvr>
                                      <p:by x="0" y="0"/>
                                    </p:animScale>
                                  </p:childTnLst>
                                </p:cTn>
                              </p:par>
                              <p:par>
                                <p:cTn id="18" presetID="1" presetClass="entr" presetSubtype="0" fill="hold" nodeType="withEffect">
                                  <p:stCondLst>
                                    <p:cond delay="300"/>
                                  </p:stCondLst>
                                  <p:childTnLst>
                                    <p:set>
                                      <p:cBhvr>
                                        <p:cTn id="19" dur="1" fill="hold">
                                          <p:stCondLst>
                                            <p:cond delay="499"/>
                                          </p:stCondLst>
                                        </p:cTn>
                                        <p:tgtEl>
                                          <p:spTgt spid="142"/>
                                        </p:tgtEl>
                                        <p:attrNameLst>
                                          <p:attrName>style.visibility</p:attrName>
                                        </p:attrNameLst>
                                      </p:cBhvr>
                                      <p:to>
                                        <p:strVal val="visible"/>
                                      </p:to>
                                    </p:set>
                                  </p:childTnLst>
                                </p:cTn>
                              </p:par>
                              <p:par>
                                <p:cTn id="20" presetID="6" presetClass="emph" presetSubtype="0" accel="100000" autoRev="1" fill="hold" nodeType="withEffect">
                                  <p:stCondLst>
                                    <p:cond delay="300"/>
                                  </p:stCondLst>
                                  <p:childTnLst>
                                    <p:animScale>
                                      <p:cBhvr>
                                        <p:cTn id="21" dur="500" fill="hold"/>
                                        <p:tgtEl>
                                          <p:spTgt spid="142"/>
                                        </p:tgtEl>
                                      </p:cBhvr>
                                      <p:by x="0" y="0"/>
                                    </p:animScale>
                                  </p:childTnLst>
                                </p:cTn>
                              </p:par>
                              <p:par>
                                <p:cTn id="22" presetID="1" presetClass="entr" presetSubtype="0" fill="hold" grpId="0" nodeType="withEffect">
                                  <p:stCondLst>
                                    <p:cond delay="350"/>
                                  </p:stCondLst>
                                  <p:childTnLst>
                                    <p:set>
                                      <p:cBhvr>
                                        <p:cTn id="23" dur="1" fill="hold">
                                          <p:stCondLst>
                                            <p:cond delay="499"/>
                                          </p:stCondLst>
                                        </p:cTn>
                                        <p:tgtEl>
                                          <p:spTgt spid="288"/>
                                        </p:tgtEl>
                                        <p:attrNameLst>
                                          <p:attrName>style.visibility</p:attrName>
                                        </p:attrNameLst>
                                      </p:cBhvr>
                                      <p:to>
                                        <p:strVal val="visible"/>
                                      </p:to>
                                    </p:set>
                                  </p:childTnLst>
                                </p:cTn>
                              </p:par>
                              <p:par>
                                <p:cTn id="24" presetID="6" presetClass="emph" presetSubtype="0" accel="100000" autoRev="1" fill="hold" grpId="1" nodeType="withEffect">
                                  <p:stCondLst>
                                    <p:cond delay="350"/>
                                  </p:stCondLst>
                                  <p:childTnLst>
                                    <p:animScale>
                                      <p:cBhvr>
                                        <p:cTn id="25" dur="500" fill="hold"/>
                                        <p:tgtEl>
                                          <p:spTgt spid="288"/>
                                        </p:tgtEl>
                                      </p:cBhvr>
                                      <p:by x="0" y="0"/>
                                    </p:animScale>
                                  </p:childTnLst>
                                </p:cTn>
                              </p:par>
                              <p:par>
                                <p:cTn id="26" presetID="1" presetClass="entr" presetSubtype="0" fill="hold" grpId="0" nodeType="withEffect">
                                  <p:stCondLst>
                                    <p:cond delay="400"/>
                                  </p:stCondLst>
                                  <p:childTnLst>
                                    <p:set>
                                      <p:cBhvr>
                                        <p:cTn id="27" dur="1" fill="hold">
                                          <p:stCondLst>
                                            <p:cond delay="499"/>
                                          </p:stCondLst>
                                        </p:cTn>
                                        <p:tgtEl>
                                          <p:spTgt spid="287"/>
                                        </p:tgtEl>
                                        <p:attrNameLst>
                                          <p:attrName>style.visibility</p:attrName>
                                        </p:attrNameLst>
                                      </p:cBhvr>
                                      <p:to>
                                        <p:strVal val="visible"/>
                                      </p:to>
                                    </p:set>
                                  </p:childTnLst>
                                </p:cTn>
                              </p:par>
                              <p:par>
                                <p:cTn id="28" presetID="6" presetClass="emph" presetSubtype="0" accel="100000" autoRev="1" fill="hold" grpId="1" nodeType="withEffect">
                                  <p:stCondLst>
                                    <p:cond delay="400"/>
                                  </p:stCondLst>
                                  <p:childTnLst>
                                    <p:animScale>
                                      <p:cBhvr>
                                        <p:cTn id="29" dur="500" fill="hold"/>
                                        <p:tgtEl>
                                          <p:spTgt spid="287"/>
                                        </p:tgtEl>
                                      </p:cBhvr>
                                      <p:by x="0" y="0"/>
                                    </p:animScale>
                                  </p:childTnLst>
                                </p:cTn>
                              </p:par>
                              <p:par>
                                <p:cTn id="30" presetID="1" presetClass="entr" presetSubtype="0" fill="hold" nodeType="withEffect">
                                  <p:stCondLst>
                                    <p:cond delay="450"/>
                                  </p:stCondLst>
                                  <p:childTnLst>
                                    <p:set>
                                      <p:cBhvr>
                                        <p:cTn id="31" dur="1" fill="hold">
                                          <p:stCondLst>
                                            <p:cond delay="499"/>
                                          </p:stCondLst>
                                        </p:cTn>
                                        <p:tgtEl>
                                          <p:spTgt spid="135"/>
                                        </p:tgtEl>
                                        <p:attrNameLst>
                                          <p:attrName>style.visibility</p:attrName>
                                        </p:attrNameLst>
                                      </p:cBhvr>
                                      <p:to>
                                        <p:strVal val="visible"/>
                                      </p:to>
                                    </p:set>
                                  </p:childTnLst>
                                </p:cTn>
                              </p:par>
                              <p:par>
                                <p:cTn id="32" presetID="6" presetClass="emph" presetSubtype="0" accel="100000" autoRev="1" fill="hold" nodeType="withEffect">
                                  <p:stCondLst>
                                    <p:cond delay="450"/>
                                  </p:stCondLst>
                                  <p:childTnLst>
                                    <p:animScale>
                                      <p:cBhvr>
                                        <p:cTn id="33" dur="500" fill="hold"/>
                                        <p:tgtEl>
                                          <p:spTgt spid="135"/>
                                        </p:tgtEl>
                                      </p:cBhvr>
                                      <p:by x="0" y="0"/>
                                    </p:animScale>
                                  </p:childTnLst>
                                </p:cTn>
                              </p:par>
                              <p:par>
                                <p:cTn id="34" presetID="1" presetClass="entr" presetSubtype="0" fill="hold" nodeType="withEffect">
                                  <p:stCondLst>
                                    <p:cond delay="500"/>
                                  </p:stCondLst>
                                  <p:childTnLst>
                                    <p:set>
                                      <p:cBhvr>
                                        <p:cTn id="35" dur="1" fill="hold">
                                          <p:stCondLst>
                                            <p:cond delay="499"/>
                                          </p:stCondLst>
                                        </p:cTn>
                                        <p:tgtEl>
                                          <p:spTgt spid="296"/>
                                        </p:tgtEl>
                                        <p:attrNameLst>
                                          <p:attrName>style.visibility</p:attrName>
                                        </p:attrNameLst>
                                      </p:cBhvr>
                                      <p:to>
                                        <p:strVal val="visible"/>
                                      </p:to>
                                    </p:set>
                                  </p:childTnLst>
                                </p:cTn>
                              </p:par>
                              <p:par>
                                <p:cTn id="36" presetID="6" presetClass="emph" presetSubtype="0" accel="100000" autoRev="1" fill="hold" nodeType="withEffect">
                                  <p:stCondLst>
                                    <p:cond delay="500"/>
                                  </p:stCondLst>
                                  <p:childTnLst>
                                    <p:animScale>
                                      <p:cBhvr>
                                        <p:cTn id="37" dur="500" fill="hold"/>
                                        <p:tgtEl>
                                          <p:spTgt spid="296"/>
                                        </p:tgtEl>
                                      </p:cBhvr>
                                      <p:by x="0" y="0"/>
                                    </p:animScale>
                                  </p:childTnLst>
                                </p:cTn>
                              </p:par>
                              <p:par>
                                <p:cTn id="38" presetID="1" presetClass="entr" presetSubtype="0" fill="hold" nodeType="withEffect">
                                  <p:stCondLst>
                                    <p:cond delay="550"/>
                                  </p:stCondLst>
                                  <p:childTnLst>
                                    <p:set>
                                      <p:cBhvr>
                                        <p:cTn id="39" dur="1" fill="hold">
                                          <p:stCondLst>
                                            <p:cond delay="499"/>
                                          </p:stCondLst>
                                        </p:cTn>
                                        <p:tgtEl>
                                          <p:spTgt spid="170"/>
                                        </p:tgtEl>
                                        <p:attrNameLst>
                                          <p:attrName>style.visibility</p:attrName>
                                        </p:attrNameLst>
                                      </p:cBhvr>
                                      <p:to>
                                        <p:strVal val="visible"/>
                                      </p:to>
                                    </p:set>
                                  </p:childTnLst>
                                </p:cTn>
                              </p:par>
                              <p:par>
                                <p:cTn id="40" presetID="6" presetClass="emph" presetSubtype="0" accel="100000" autoRev="1" fill="hold" nodeType="withEffect">
                                  <p:stCondLst>
                                    <p:cond delay="550"/>
                                  </p:stCondLst>
                                  <p:childTnLst>
                                    <p:animScale>
                                      <p:cBhvr>
                                        <p:cTn id="41" dur="500" fill="hold"/>
                                        <p:tgtEl>
                                          <p:spTgt spid="170"/>
                                        </p:tgtEl>
                                      </p:cBhvr>
                                      <p:by x="0" y="0"/>
                                    </p:animScale>
                                  </p:childTnLst>
                                </p:cTn>
                              </p:par>
                              <p:par>
                                <p:cTn id="42" presetID="1" presetClass="entr" presetSubtype="0" fill="hold" grpId="0" nodeType="withEffect">
                                  <p:stCondLst>
                                    <p:cond delay="600"/>
                                  </p:stCondLst>
                                  <p:childTnLst>
                                    <p:set>
                                      <p:cBhvr>
                                        <p:cTn id="43" dur="1" fill="hold">
                                          <p:stCondLst>
                                            <p:cond delay="499"/>
                                          </p:stCondLst>
                                        </p:cTn>
                                        <p:tgtEl>
                                          <p:spTgt spid="283"/>
                                        </p:tgtEl>
                                        <p:attrNameLst>
                                          <p:attrName>style.visibility</p:attrName>
                                        </p:attrNameLst>
                                      </p:cBhvr>
                                      <p:to>
                                        <p:strVal val="visible"/>
                                      </p:to>
                                    </p:set>
                                  </p:childTnLst>
                                </p:cTn>
                              </p:par>
                              <p:par>
                                <p:cTn id="44" presetID="6" presetClass="emph" presetSubtype="0" accel="100000" autoRev="1" fill="hold" grpId="1" nodeType="withEffect">
                                  <p:stCondLst>
                                    <p:cond delay="600"/>
                                  </p:stCondLst>
                                  <p:childTnLst>
                                    <p:animScale>
                                      <p:cBhvr>
                                        <p:cTn id="45" dur="500" fill="hold"/>
                                        <p:tgtEl>
                                          <p:spTgt spid="283"/>
                                        </p:tgtEl>
                                      </p:cBhvr>
                                      <p:by x="0" y="0"/>
                                    </p:animScale>
                                  </p:childTnLst>
                                </p:cTn>
                              </p:par>
                              <p:par>
                                <p:cTn id="46" presetID="1" presetClass="entr" presetSubtype="0" fill="hold" grpId="0" nodeType="withEffect">
                                  <p:stCondLst>
                                    <p:cond delay="650"/>
                                  </p:stCondLst>
                                  <p:childTnLst>
                                    <p:set>
                                      <p:cBhvr>
                                        <p:cTn id="47" dur="1" fill="hold">
                                          <p:stCondLst>
                                            <p:cond delay="499"/>
                                          </p:stCondLst>
                                        </p:cTn>
                                        <p:tgtEl>
                                          <p:spTgt spid="306"/>
                                        </p:tgtEl>
                                        <p:attrNameLst>
                                          <p:attrName>style.visibility</p:attrName>
                                        </p:attrNameLst>
                                      </p:cBhvr>
                                      <p:to>
                                        <p:strVal val="visible"/>
                                      </p:to>
                                    </p:set>
                                  </p:childTnLst>
                                </p:cTn>
                              </p:par>
                              <p:par>
                                <p:cTn id="48" presetID="6" presetClass="emph" presetSubtype="0" accel="100000" autoRev="1" fill="hold" grpId="1" nodeType="withEffect">
                                  <p:stCondLst>
                                    <p:cond delay="650"/>
                                  </p:stCondLst>
                                  <p:childTnLst>
                                    <p:animScale>
                                      <p:cBhvr>
                                        <p:cTn id="49" dur="500" fill="hold"/>
                                        <p:tgtEl>
                                          <p:spTgt spid="306"/>
                                        </p:tgtEl>
                                      </p:cBhvr>
                                      <p:by x="0" y="0"/>
                                    </p:animScale>
                                  </p:childTnLst>
                                </p:cTn>
                              </p:par>
                              <p:par>
                                <p:cTn id="50" presetID="1" presetClass="entr" presetSubtype="0" fill="hold" nodeType="withEffect">
                                  <p:stCondLst>
                                    <p:cond delay="700"/>
                                  </p:stCondLst>
                                  <p:childTnLst>
                                    <p:set>
                                      <p:cBhvr>
                                        <p:cTn id="51" dur="1" fill="hold">
                                          <p:stCondLst>
                                            <p:cond delay="499"/>
                                          </p:stCondLst>
                                        </p:cTn>
                                        <p:tgtEl>
                                          <p:spTgt spid="179"/>
                                        </p:tgtEl>
                                        <p:attrNameLst>
                                          <p:attrName>style.visibility</p:attrName>
                                        </p:attrNameLst>
                                      </p:cBhvr>
                                      <p:to>
                                        <p:strVal val="visible"/>
                                      </p:to>
                                    </p:set>
                                  </p:childTnLst>
                                </p:cTn>
                              </p:par>
                              <p:par>
                                <p:cTn id="52" presetID="6" presetClass="emph" presetSubtype="0" accel="100000" autoRev="1" fill="hold" nodeType="withEffect">
                                  <p:stCondLst>
                                    <p:cond delay="700"/>
                                  </p:stCondLst>
                                  <p:childTnLst>
                                    <p:animScale>
                                      <p:cBhvr>
                                        <p:cTn id="53" dur="500" fill="hold"/>
                                        <p:tgtEl>
                                          <p:spTgt spid="179"/>
                                        </p:tgtEl>
                                      </p:cBhvr>
                                      <p:by x="0" y="0"/>
                                    </p:animScale>
                                  </p:childTnLst>
                                </p:cTn>
                              </p:par>
                              <p:par>
                                <p:cTn id="54" presetID="1" presetClass="entr" presetSubtype="0" fill="hold" nodeType="withEffect">
                                  <p:stCondLst>
                                    <p:cond delay="750"/>
                                  </p:stCondLst>
                                  <p:childTnLst>
                                    <p:set>
                                      <p:cBhvr>
                                        <p:cTn id="55" dur="1" fill="hold">
                                          <p:stCondLst>
                                            <p:cond delay="499"/>
                                          </p:stCondLst>
                                        </p:cTn>
                                        <p:tgtEl>
                                          <p:spTgt spid="293"/>
                                        </p:tgtEl>
                                        <p:attrNameLst>
                                          <p:attrName>style.visibility</p:attrName>
                                        </p:attrNameLst>
                                      </p:cBhvr>
                                      <p:to>
                                        <p:strVal val="visible"/>
                                      </p:to>
                                    </p:set>
                                  </p:childTnLst>
                                </p:cTn>
                              </p:par>
                              <p:par>
                                <p:cTn id="56" presetID="6" presetClass="emph" presetSubtype="0" accel="100000" autoRev="1" fill="hold" nodeType="withEffect">
                                  <p:stCondLst>
                                    <p:cond delay="750"/>
                                  </p:stCondLst>
                                  <p:childTnLst>
                                    <p:animScale>
                                      <p:cBhvr>
                                        <p:cTn id="57" dur="500" fill="hold"/>
                                        <p:tgtEl>
                                          <p:spTgt spid="293"/>
                                        </p:tgtEl>
                                      </p:cBhvr>
                                      <p:by x="0" y="0"/>
                                    </p:animScale>
                                  </p:childTnLst>
                                </p:cTn>
                              </p:par>
                              <p:par>
                                <p:cTn id="58" presetID="1" presetClass="entr" presetSubtype="0" fill="hold" nodeType="withEffect">
                                  <p:stCondLst>
                                    <p:cond delay="800"/>
                                  </p:stCondLst>
                                  <p:childTnLst>
                                    <p:set>
                                      <p:cBhvr>
                                        <p:cTn id="59" dur="1" fill="hold">
                                          <p:stCondLst>
                                            <p:cond delay="499"/>
                                          </p:stCondLst>
                                        </p:cTn>
                                        <p:tgtEl>
                                          <p:spTgt spid="163"/>
                                        </p:tgtEl>
                                        <p:attrNameLst>
                                          <p:attrName>style.visibility</p:attrName>
                                        </p:attrNameLst>
                                      </p:cBhvr>
                                      <p:to>
                                        <p:strVal val="visible"/>
                                      </p:to>
                                    </p:set>
                                  </p:childTnLst>
                                </p:cTn>
                              </p:par>
                              <p:par>
                                <p:cTn id="60" presetID="6" presetClass="emph" presetSubtype="0" accel="100000" autoRev="1" fill="hold" nodeType="withEffect">
                                  <p:stCondLst>
                                    <p:cond delay="800"/>
                                  </p:stCondLst>
                                  <p:childTnLst>
                                    <p:animScale>
                                      <p:cBhvr>
                                        <p:cTn id="61" dur="500" fill="hold"/>
                                        <p:tgtEl>
                                          <p:spTgt spid="163"/>
                                        </p:tgtEl>
                                      </p:cBhvr>
                                      <p:by x="0" y="0"/>
                                    </p:animScale>
                                  </p:childTnLst>
                                </p:cTn>
                              </p:par>
                              <p:par>
                                <p:cTn id="62" presetID="1" presetClass="entr" presetSubtype="0" fill="hold" grpId="0" nodeType="withEffect">
                                  <p:stCondLst>
                                    <p:cond delay="850"/>
                                  </p:stCondLst>
                                  <p:childTnLst>
                                    <p:set>
                                      <p:cBhvr>
                                        <p:cTn id="63" dur="1" fill="hold">
                                          <p:stCondLst>
                                            <p:cond delay="499"/>
                                          </p:stCondLst>
                                        </p:cTn>
                                        <p:tgtEl>
                                          <p:spTgt spid="284"/>
                                        </p:tgtEl>
                                        <p:attrNameLst>
                                          <p:attrName>style.visibility</p:attrName>
                                        </p:attrNameLst>
                                      </p:cBhvr>
                                      <p:to>
                                        <p:strVal val="visible"/>
                                      </p:to>
                                    </p:set>
                                  </p:childTnLst>
                                </p:cTn>
                              </p:par>
                              <p:par>
                                <p:cTn id="64" presetID="6" presetClass="emph" presetSubtype="0" accel="100000" autoRev="1" fill="hold" grpId="1" nodeType="withEffect">
                                  <p:stCondLst>
                                    <p:cond delay="850"/>
                                  </p:stCondLst>
                                  <p:childTnLst>
                                    <p:animScale>
                                      <p:cBhvr>
                                        <p:cTn id="65" dur="500" fill="hold"/>
                                        <p:tgtEl>
                                          <p:spTgt spid="284"/>
                                        </p:tgtEl>
                                      </p:cBhvr>
                                      <p:by x="0" y="0"/>
                                    </p:animScale>
                                  </p:childTnLst>
                                </p:cTn>
                              </p:par>
                              <p:par>
                                <p:cTn id="66" presetID="1" presetClass="entr" presetSubtype="0" fill="hold" grpId="0" nodeType="withEffect">
                                  <p:stCondLst>
                                    <p:cond delay="900"/>
                                  </p:stCondLst>
                                  <p:childTnLst>
                                    <p:set>
                                      <p:cBhvr>
                                        <p:cTn id="67" dur="1" fill="hold">
                                          <p:stCondLst>
                                            <p:cond delay="499"/>
                                          </p:stCondLst>
                                        </p:cTn>
                                        <p:tgtEl>
                                          <p:spTgt spid="285"/>
                                        </p:tgtEl>
                                        <p:attrNameLst>
                                          <p:attrName>style.visibility</p:attrName>
                                        </p:attrNameLst>
                                      </p:cBhvr>
                                      <p:to>
                                        <p:strVal val="visible"/>
                                      </p:to>
                                    </p:set>
                                  </p:childTnLst>
                                </p:cTn>
                              </p:par>
                              <p:par>
                                <p:cTn id="68" presetID="6" presetClass="emph" presetSubtype="0" accel="100000" autoRev="1" fill="hold" grpId="1" nodeType="withEffect">
                                  <p:stCondLst>
                                    <p:cond delay="900"/>
                                  </p:stCondLst>
                                  <p:childTnLst>
                                    <p:animScale>
                                      <p:cBhvr>
                                        <p:cTn id="69" dur="500" fill="hold"/>
                                        <p:tgtEl>
                                          <p:spTgt spid="285"/>
                                        </p:tgtEl>
                                      </p:cBhvr>
                                      <p:by x="0" y="0"/>
                                    </p:animScale>
                                  </p:childTnLst>
                                </p:cTn>
                              </p:par>
                              <p:par>
                                <p:cTn id="70" presetID="1" presetClass="entr" presetSubtype="0" fill="hold" nodeType="withEffect">
                                  <p:stCondLst>
                                    <p:cond delay="950"/>
                                  </p:stCondLst>
                                  <p:childTnLst>
                                    <p:set>
                                      <p:cBhvr>
                                        <p:cTn id="71" dur="1" fill="hold">
                                          <p:stCondLst>
                                            <p:cond delay="499"/>
                                          </p:stCondLst>
                                        </p:cTn>
                                        <p:tgtEl>
                                          <p:spTgt spid="146"/>
                                        </p:tgtEl>
                                        <p:attrNameLst>
                                          <p:attrName>style.visibility</p:attrName>
                                        </p:attrNameLst>
                                      </p:cBhvr>
                                      <p:to>
                                        <p:strVal val="visible"/>
                                      </p:to>
                                    </p:set>
                                  </p:childTnLst>
                                </p:cTn>
                              </p:par>
                              <p:par>
                                <p:cTn id="72" presetID="6" presetClass="emph" presetSubtype="0" accel="100000" autoRev="1" fill="hold" nodeType="withEffect">
                                  <p:stCondLst>
                                    <p:cond delay="950"/>
                                  </p:stCondLst>
                                  <p:childTnLst>
                                    <p:animScale>
                                      <p:cBhvr>
                                        <p:cTn id="73" dur="500" fill="hold"/>
                                        <p:tgtEl>
                                          <p:spTgt spid="146"/>
                                        </p:tgtEl>
                                      </p:cBhvr>
                                      <p:by x="0" y="0"/>
                                    </p:animScale>
                                  </p:childTnLst>
                                </p:cTn>
                              </p:par>
                              <p:par>
                                <p:cTn id="74" presetID="1" presetClass="entr" presetSubtype="0" fill="hold" nodeType="withEffect">
                                  <p:stCondLst>
                                    <p:cond delay="1000"/>
                                  </p:stCondLst>
                                  <p:childTnLst>
                                    <p:set>
                                      <p:cBhvr>
                                        <p:cTn id="75" dur="1" fill="hold">
                                          <p:stCondLst>
                                            <p:cond delay="499"/>
                                          </p:stCondLst>
                                        </p:cTn>
                                        <p:tgtEl>
                                          <p:spTgt spid="191"/>
                                        </p:tgtEl>
                                        <p:attrNameLst>
                                          <p:attrName>style.visibility</p:attrName>
                                        </p:attrNameLst>
                                      </p:cBhvr>
                                      <p:to>
                                        <p:strVal val="visible"/>
                                      </p:to>
                                    </p:set>
                                  </p:childTnLst>
                                </p:cTn>
                              </p:par>
                              <p:par>
                                <p:cTn id="76" presetID="6" presetClass="emph" presetSubtype="0" accel="100000" autoRev="1" fill="hold" nodeType="withEffect">
                                  <p:stCondLst>
                                    <p:cond delay="1000"/>
                                  </p:stCondLst>
                                  <p:childTnLst>
                                    <p:animScale>
                                      <p:cBhvr>
                                        <p:cTn id="77" dur="500" fill="hold"/>
                                        <p:tgtEl>
                                          <p:spTgt spid="191"/>
                                        </p:tgtEl>
                                      </p:cBhvr>
                                      <p:by x="0" y="0"/>
                                    </p:animScale>
                                  </p:childTnLst>
                                </p:cTn>
                              </p:par>
                              <p:par>
                                <p:cTn id="78" presetID="1" presetClass="entr" presetSubtype="0" fill="hold" nodeType="withEffect">
                                  <p:stCondLst>
                                    <p:cond delay="1050"/>
                                  </p:stCondLst>
                                  <p:childTnLst>
                                    <p:set>
                                      <p:cBhvr>
                                        <p:cTn id="79" dur="1" fill="hold">
                                          <p:stCondLst>
                                            <p:cond delay="499"/>
                                          </p:stCondLst>
                                        </p:cTn>
                                        <p:tgtEl>
                                          <p:spTgt spid="212"/>
                                        </p:tgtEl>
                                        <p:attrNameLst>
                                          <p:attrName>style.visibility</p:attrName>
                                        </p:attrNameLst>
                                      </p:cBhvr>
                                      <p:to>
                                        <p:strVal val="visible"/>
                                      </p:to>
                                    </p:set>
                                  </p:childTnLst>
                                </p:cTn>
                              </p:par>
                              <p:par>
                                <p:cTn id="80" presetID="6" presetClass="emph" presetSubtype="0" accel="100000" autoRev="1" fill="hold" nodeType="withEffect">
                                  <p:stCondLst>
                                    <p:cond delay="1050"/>
                                  </p:stCondLst>
                                  <p:childTnLst>
                                    <p:animScale>
                                      <p:cBhvr>
                                        <p:cTn id="81" dur="500" fill="hold"/>
                                        <p:tgtEl>
                                          <p:spTgt spid="212"/>
                                        </p:tgtEl>
                                      </p:cBhvr>
                                      <p:by x="0" y="0"/>
                                    </p:animScale>
                                  </p:childTnLst>
                                </p:cTn>
                              </p:par>
                              <p:par>
                                <p:cTn id="82" presetID="1" presetClass="entr" presetSubtype="0" fill="hold" nodeType="withEffect">
                                  <p:stCondLst>
                                    <p:cond delay="1100"/>
                                  </p:stCondLst>
                                  <p:childTnLst>
                                    <p:set>
                                      <p:cBhvr>
                                        <p:cTn id="83" dur="1" fill="hold">
                                          <p:stCondLst>
                                            <p:cond delay="499"/>
                                          </p:stCondLst>
                                        </p:cTn>
                                        <p:tgtEl>
                                          <p:spTgt spid="196"/>
                                        </p:tgtEl>
                                        <p:attrNameLst>
                                          <p:attrName>style.visibility</p:attrName>
                                        </p:attrNameLst>
                                      </p:cBhvr>
                                      <p:to>
                                        <p:strVal val="visible"/>
                                      </p:to>
                                    </p:set>
                                  </p:childTnLst>
                                </p:cTn>
                              </p:par>
                              <p:par>
                                <p:cTn id="84" presetID="6" presetClass="emph" presetSubtype="0" accel="100000" autoRev="1" fill="hold" nodeType="withEffect">
                                  <p:stCondLst>
                                    <p:cond delay="1100"/>
                                  </p:stCondLst>
                                  <p:childTnLst>
                                    <p:animScale>
                                      <p:cBhvr>
                                        <p:cTn id="85" dur="500" fill="hold"/>
                                        <p:tgtEl>
                                          <p:spTgt spid="196"/>
                                        </p:tgtEl>
                                      </p:cBhvr>
                                      <p:by x="0" y="0"/>
                                    </p:animScale>
                                  </p:childTnLst>
                                </p:cTn>
                              </p:par>
                              <p:par>
                                <p:cTn id="86" presetID="1" presetClass="entr" presetSubtype="0" fill="hold" grpId="0" nodeType="withEffect">
                                  <p:stCondLst>
                                    <p:cond delay="1150"/>
                                  </p:stCondLst>
                                  <p:childTnLst>
                                    <p:set>
                                      <p:cBhvr>
                                        <p:cTn id="87" dur="1" fill="hold">
                                          <p:stCondLst>
                                            <p:cond delay="499"/>
                                          </p:stCondLst>
                                        </p:cTn>
                                        <p:tgtEl>
                                          <p:spTgt spid="127"/>
                                        </p:tgtEl>
                                        <p:attrNameLst>
                                          <p:attrName>style.visibility</p:attrName>
                                        </p:attrNameLst>
                                      </p:cBhvr>
                                      <p:to>
                                        <p:strVal val="visible"/>
                                      </p:to>
                                    </p:set>
                                  </p:childTnLst>
                                </p:cTn>
                              </p:par>
                              <p:par>
                                <p:cTn id="88" presetID="6" presetClass="emph" presetSubtype="0" accel="100000" autoRev="1" fill="hold" grpId="1" nodeType="withEffect">
                                  <p:stCondLst>
                                    <p:cond delay="1150"/>
                                  </p:stCondLst>
                                  <p:childTnLst>
                                    <p:animScale>
                                      <p:cBhvr>
                                        <p:cTn id="89" dur="500" fill="hold"/>
                                        <p:tgtEl>
                                          <p:spTgt spid="127"/>
                                        </p:tgtEl>
                                      </p:cBhvr>
                                      <p:by x="0" y="0"/>
                                    </p:animScale>
                                  </p:childTnLst>
                                </p:cTn>
                              </p:par>
                              <p:par>
                                <p:cTn id="90" presetID="1" presetClass="entr" presetSubtype="0" fill="hold" grpId="0" nodeType="withEffect">
                                  <p:stCondLst>
                                    <p:cond delay="1200"/>
                                  </p:stCondLst>
                                  <p:childTnLst>
                                    <p:set>
                                      <p:cBhvr>
                                        <p:cTn id="91" dur="1" fill="hold">
                                          <p:stCondLst>
                                            <p:cond delay="499"/>
                                          </p:stCondLst>
                                        </p:cTn>
                                        <p:tgtEl>
                                          <p:spTgt spid="286"/>
                                        </p:tgtEl>
                                        <p:attrNameLst>
                                          <p:attrName>style.visibility</p:attrName>
                                        </p:attrNameLst>
                                      </p:cBhvr>
                                      <p:to>
                                        <p:strVal val="visible"/>
                                      </p:to>
                                    </p:set>
                                  </p:childTnLst>
                                </p:cTn>
                              </p:par>
                              <p:par>
                                <p:cTn id="92" presetID="6" presetClass="emph" presetSubtype="0" accel="100000" autoRev="1" fill="hold" grpId="1" nodeType="withEffect">
                                  <p:stCondLst>
                                    <p:cond delay="1200"/>
                                  </p:stCondLst>
                                  <p:childTnLst>
                                    <p:animScale>
                                      <p:cBhvr>
                                        <p:cTn id="93" dur="500" fill="hold"/>
                                        <p:tgtEl>
                                          <p:spTgt spid="286"/>
                                        </p:tgtEl>
                                      </p:cBhvr>
                                      <p:by x="0" y="0"/>
                                    </p:animScale>
                                  </p:childTnLst>
                                </p:cTn>
                              </p:par>
                              <p:par>
                                <p:cTn id="94" presetID="10" presetClass="entr" presetSubtype="0" fill="hold" grpId="0" nodeType="withEffect">
                                  <p:stCondLst>
                                    <p:cond delay="400"/>
                                  </p:stCondLst>
                                  <p:childTnLst>
                                    <p:set>
                                      <p:cBhvr>
                                        <p:cTn id="95" dur="1" fill="hold">
                                          <p:stCondLst>
                                            <p:cond delay="0"/>
                                          </p:stCondLst>
                                        </p:cTn>
                                        <p:tgtEl>
                                          <p:spTgt spid="115"/>
                                        </p:tgtEl>
                                        <p:attrNameLst>
                                          <p:attrName>style.visibility</p:attrName>
                                        </p:attrNameLst>
                                      </p:cBhvr>
                                      <p:to>
                                        <p:strVal val="visible"/>
                                      </p:to>
                                    </p:set>
                                    <p:animEffect transition="in" filter="fade">
                                      <p:cBhvr>
                                        <p:cTn id="96" dur="250"/>
                                        <p:tgtEl>
                                          <p:spTgt spid="115"/>
                                        </p:tgtEl>
                                      </p:cBhvr>
                                    </p:animEffect>
                                  </p:childTnLst>
                                </p:cTn>
                              </p:par>
                              <p:par>
                                <p:cTn id="97" presetID="42" presetClass="path" presetSubtype="0" accel="50000" decel="50000" fill="hold" grpId="1" nodeType="withEffect">
                                  <p:stCondLst>
                                    <p:cond delay="0"/>
                                  </p:stCondLst>
                                  <p:childTnLst>
                                    <p:animMotion origin="layout" path="M -5.94843E-7 3.33182E-6 L -5.94843E-7 0.17998 " pathEditMode="relative" rAng="0" ptsTypes="AA">
                                      <p:cBhvr>
                                        <p:cTn id="98" dur="600" spd="-100000" fill="hold"/>
                                        <p:tgtEl>
                                          <p:spTgt spid="115"/>
                                        </p:tgtEl>
                                        <p:attrNameLst>
                                          <p:attrName>ppt_x</p:attrName>
                                          <p:attrName>ppt_y</p:attrName>
                                        </p:attrNameLst>
                                      </p:cBhvr>
                                      <p:rCtr x="0" y="8988"/>
                                    </p:animMotion>
                                  </p:childTnLst>
                                </p:cTn>
                              </p:par>
                              <p:par>
                                <p:cTn id="99" presetID="10" presetClass="entr" presetSubtype="0" fill="hold" grpId="0" nodeType="withEffect">
                                  <p:stCondLst>
                                    <p:cond delay="400"/>
                                  </p:stCondLst>
                                  <p:childTnLst>
                                    <p:set>
                                      <p:cBhvr>
                                        <p:cTn id="100" dur="1" fill="hold">
                                          <p:stCondLst>
                                            <p:cond delay="0"/>
                                          </p:stCondLst>
                                        </p:cTn>
                                        <p:tgtEl>
                                          <p:spTgt spid="118"/>
                                        </p:tgtEl>
                                        <p:attrNameLst>
                                          <p:attrName>style.visibility</p:attrName>
                                        </p:attrNameLst>
                                      </p:cBhvr>
                                      <p:to>
                                        <p:strVal val="visible"/>
                                      </p:to>
                                    </p:set>
                                    <p:animEffect transition="in" filter="fade">
                                      <p:cBhvr>
                                        <p:cTn id="101" dur="250"/>
                                        <p:tgtEl>
                                          <p:spTgt spid="118"/>
                                        </p:tgtEl>
                                      </p:cBhvr>
                                    </p:animEffect>
                                  </p:childTnLst>
                                </p:cTn>
                              </p:par>
                              <p:par>
                                <p:cTn id="102" presetID="42" presetClass="path" presetSubtype="0" accel="50000" decel="50000" fill="hold" grpId="1" nodeType="withEffect">
                                  <p:stCondLst>
                                    <p:cond delay="0"/>
                                  </p:stCondLst>
                                  <p:childTnLst>
                                    <p:animMotion origin="layout" path="M -4.44218E-6 3.33182E-6 L -4.44218E-6 0.17975 " pathEditMode="relative" rAng="0" ptsTypes="AA">
                                      <p:cBhvr>
                                        <p:cTn id="103" dur="600" spd="-100000" fill="hold"/>
                                        <p:tgtEl>
                                          <p:spTgt spid="118"/>
                                        </p:tgtEl>
                                        <p:attrNameLst>
                                          <p:attrName>ppt_x</p:attrName>
                                          <p:attrName>ppt_y</p:attrName>
                                        </p:attrNameLst>
                                      </p:cBhvr>
                                      <p:rCtr x="0" y="8988"/>
                                    </p:animMotion>
                                  </p:childTnLst>
                                </p:cTn>
                              </p:par>
                              <p:par>
                                <p:cTn id="104" presetID="10" presetClass="entr" presetSubtype="0" fill="hold" grpId="0" nodeType="withEffect">
                                  <p:stCondLst>
                                    <p:cond delay="400"/>
                                  </p:stCondLst>
                                  <p:childTnLst>
                                    <p:set>
                                      <p:cBhvr>
                                        <p:cTn id="105" dur="1" fill="hold">
                                          <p:stCondLst>
                                            <p:cond delay="0"/>
                                          </p:stCondLst>
                                        </p:cTn>
                                        <p:tgtEl>
                                          <p:spTgt spid="113"/>
                                        </p:tgtEl>
                                        <p:attrNameLst>
                                          <p:attrName>style.visibility</p:attrName>
                                        </p:attrNameLst>
                                      </p:cBhvr>
                                      <p:to>
                                        <p:strVal val="visible"/>
                                      </p:to>
                                    </p:set>
                                    <p:animEffect transition="in" filter="fade">
                                      <p:cBhvr>
                                        <p:cTn id="106" dur="250"/>
                                        <p:tgtEl>
                                          <p:spTgt spid="113"/>
                                        </p:tgtEl>
                                      </p:cBhvr>
                                    </p:animEffect>
                                  </p:childTnLst>
                                </p:cTn>
                              </p:par>
                              <p:par>
                                <p:cTn id="107" presetID="42" presetClass="path" presetSubtype="0" accel="50000" decel="50000" fill="hold" grpId="1" nodeType="withEffect">
                                  <p:stCondLst>
                                    <p:cond delay="0"/>
                                  </p:stCondLst>
                                  <p:childTnLst>
                                    <p:animMotion origin="layout" path="M 9.012E-7 3.33182E-6 L 9.012E-7 0.17998 " pathEditMode="relative" rAng="0" ptsTypes="AA">
                                      <p:cBhvr>
                                        <p:cTn id="108" dur="600" spd="-100000" fill="hold"/>
                                        <p:tgtEl>
                                          <p:spTgt spid="113"/>
                                        </p:tgtEl>
                                        <p:attrNameLst>
                                          <p:attrName>ppt_x</p:attrName>
                                          <p:attrName>ppt_y</p:attrName>
                                        </p:attrNameLst>
                                      </p:cBhvr>
                                      <p:rCtr x="0" y="89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3" grpId="1" animBg="1"/>
      <p:bldP spid="284" grpId="0" animBg="1"/>
      <p:bldP spid="284" grpId="1" animBg="1"/>
      <p:bldP spid="286" grpId="0" animBg="1"/>
      <p:bldP spid="286" grpId="1" animBg="1"/>
      <p:bldP spid="285" grpId="0" animBg="1"/>
      <p:bldP spid="285" grpId="1" animBg="1"/>
      <p:bldP spid="287" grpId="0" animBg="1"/>
      <p:bldP spid="287" grpId="1" animBg="1"/>
      <p:bldP spid="288" grpId="0" animBg="1"/>
      <p:bldP spid="288" grpId="1" animBg="1"/>
      <p:bldP spid="127" grpId="0" animBg="1"/>
      <p:bldP spid="127" grpId="1" animBg="1"/>
      <p:bldP spid="306" grpId="0" animBg="1"/>
      <p:bldP spid="306" grpId="1" animBg="1"/>
      <p:bldP spid="114" grpId="0"/>
      <p:bldP spid="114" grpId="1"/>
      <p:bldP spid="115" grpId="0"/>
      <p:bldP spid="115" grpId="1"/>
      <p:bldP spid="118" grpId="0"/>
      <p:bldP spid="118" grpId="1"/>
      <p:bldP spid="113" grpId="0"/>
      <p:bldP spid="113" grpId="1"/>
    </p:bldLst>
  </p:timing>
</p:sld>
</file>

<file path=ppt/slides/slide50.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3E449-E4BE-47E1-A0FC-4A46BAECBEAE}"/>
              </a:ext>
            </a:extLst>
          </p:cNvPr>
          <p:cNvSpPr>
            <a:spLocks noGrp="1"/>
          </p:cNvSpPr>
          <p:nvPr>
            <p:ph type="title"/>
          </p:nvPr>
        </p:nvSpPr>
        <p:spPr>
          <a:xfrm>
            <a:off x="426423" y="210258"/>
            <a:ext cx="11336039" cy="757914"/>
          </a:xfrm>
        </p:spPr>
        <p:txBody>
          <a:bodyPr/>
          <a:lstStyle/>
          <a:p>
            <a:r>
              <a:rPr lang="en-US"/>
              <a:t>DevOps at Microsoft</a:t>
            </a:r>
          </a:p>
        </p:txBody>
      </p:sp>
      <p:sp>
        <p:nvSpPr>
          <p:cNvPr id="3" name="TextBox 2">
            <a:extLst>
              <a:ext uri="{FF2B5EF4-FFF2-40B4-BE49-F238E27FC236}">
                <a16:creationId xmlns:a16="http://schemas.microsoft.com/office/drawing/2014/main" id="{B8DDEDA0-37D4-4D69-87E4-F86D483113D8}"/>
              </a:ext>
            </a:extLst>
          </p:cNvPr>
          <p:cNvSpPr txBox="1"/>
          <p:nvPr/>
        </p:nvSpPr>
        <p:spPr>
          <a:xfrm>
            <a:off x="6201885" y="6449407"/>
            <a:ext cx="5560577" cy="248925"/>
          </a:xfrm>
          <a:prstGeom prst="rect">
            <a:avLst/>
          </a:prstGeom>
          <a:noFill/>
        </p:spPr>
        <p:txBody>
          <a:bodyPr wrap="square"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GB" sz="1029" b="0" i="0" u="none" strike="noStrike" kern="1200" cap="none" spc="0" normalizeH="0" baseline="0" noProof="0">
                <a:ln>
                  <a:noFill/>
                </a:ln>
                <a:solidFill>
                  <a:srgbClr val="D2D2D2"/>
                </a:solidFill>
                <a:effectLst/>
                <a:uLnTx/>
                <a:uFillTx/>
                <a:latin typeface="Segoe UI"/>
                <a:ea typeface="+mn-ea"/>
                <a:cs typeface="+mn-cs"/>
              </a:rPr>
              <a:t>Data: Internal Microsoft engineering system activity, August 2018</a:t>
            </a:r>
            <a:endParaRPr kumimoji="0" lang="en-US" sz="1029" b="0" i="0" u="none" strike="noStrike" kern="1200" cap="none" spc="0" normalizeH="0" baseline="0" noProof="0">
              <a:ln>
                <a:noFill/>
              </a:ln>
              <a:solidFill>
                <a:srgbClr val="D2D2D2"/>
              </a:solidFill>
              <a:effectLst/>
              <a:uLnTx/>
              <a:uFillTx/>
              <a:latin typeface="Segoe UI"/>
              <a:ea typeface="+mn-ea"/>
              <a:cs typeface="+mn-cs"/>
            </a:endParaRPr>
          </a:p>
        </p:txBody>
      </p:sp>
      <p:sp>
        <p:nvSpPr>
          <p:cNvPr id="4" name="TextBox 3">
            <a:extLst>
              <a:ext uri="{FF2B5EF4-FFF2-40B4-BE49-F238E27FC236}">
                <a16:creationId xmlns:a16="http://schemas.microsoft.com/office/drawing/2014/main" id="{6EF8A6D3-72BA-48D3-89D0-B8562EFD2ED7}"/>
              </a:ext>
            </a:extLst>
          </p:cNvPr>
          <p:cNvSpPr txBox="1">
            <a:spLocks noChangeAspect="1"/>
          </p:cNvSpPr>
          <p:nvPr/>
        </p:nvSpPr>
        <p:spPr>
          <a:xfrm>
            <a:off x="426424" y="2144337"/>
            <a:ext cx="2001393" cy="2001393"/>
          </a:xfrm>
          <a:prstGeom prst="rect">
            <a:avLst/>
          </a:prstGeom>
          <a:solidFill>
            <a:schemeClr val="accent1">
              <a:lumMod val="75000"/>
            </a:schemeClr>
          </a:solidFill>
        </p:spPr>
        <p:txBody>
          <a:bodyPr wrap="square" lIns="88231" tIns="88231" bIns="88231" rtlCol="0" anchor="b">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4705" b="0" i="0" u="none" strike="noStrike" kern="1200" cap="none" spc="0" normalizeH="0" baseline="0" noProof="0">
                <a:ln>
                  <a:noFill/>
                </a:ln>
                <a:solidFill>
                  <a:srgbClr val="FFFFFF"/>
                </a:solidFill>
                <a:effectLst/>
                <a:uLnTx/>
                <a:uFillTx/>
                <a:latin typeface="Segoe UI Semibold"/>
                <a:ea typeface="+mn-ea"/>
                <a:cs typeface="+mn-cs"/>
              </a:rPr>
              <a:t>372k</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372" b="0" i="0" u="none" strike="noStrike" kern="1200" cap="none" spc="0" normalizeH="0" baseline="0" noProof="0">
                <a:ln>
                  <a:noFill/>
                </a:ln>
                <a:solidFill>
                  <a:srgbClr val="FFFFFF"/>
                </a:solidFill>
                <a:effectLst/>
                <a:uLnTx/>
                <a:uFillTx/>
                <a:latin typeface="Segoe UI"/>
                <a:ea typeface="+mn-ea"/>
                <a:cs typeface="+mn-cs"/>
              </a:rPr>
              <a:t>Pull Requests per month</a:t>
            </a:r>
          </a:p>
        </p:txBody>
      </p:sp>
      <p:sp>
        <p:nvSpPr>
          <p:cNvPr id="5" name="TextBox 4">
            <a:extLst>
              <a:ext uri="{FF2B5EF4-FFF2-40B4-BE49-F238E27FC236}">
                <a16:creationId xmlns:a16="http://schemas.microsoft.com/office/drawing/2014/main" id="{166CC5A0-6169-48EB-BD5D-C472A95DF00A}"/>
              </a:ext>
            </a:extLst>
          </p:cNvPr>
          <p:cNvSpPr txBox="1">
            <a:spLocks noChangeAspect="1"/>
          </p:cNvSpPr>
          <p:nvPr/>
        </p:nvSpPr>
        <p:spPr>
          <a:xfrm>
            <a:off x="426423" y="4272147"/>
            <a:ext cx="2001393" cy="2001393"/>
          </a:xfrm>
          <a:prstGeom prst="rect">
            <a:avLst/>
          </a:prstGeom>
          <a:solidFill>
            <a:schemeClr val="accent5">
              <a:lumMod val="75000"/>
            </a:schemeClr>
          </a:solidFill>
        </p:spPr>
        <p:txBody>
          <a:bodyPr wrap="square" lIns="88231" tIns="88231" bIns="88231" rtlCol="0" anchor="b">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4705" b="0" i="0" u="none" strike="noStrike" kern="1200" cap="none" spc="0" normalizeH="0" baseline="0" noProof="0">
                <a:ln>
                  <a:noFill/>
                </a:ln>
                <a:solidFill>
                  <a:srgbClr val="FFFFFF"/>
                </a:solidFill>
                <a:effectLst/>
                <a:uLnTx/>
                <a:uFillTx/>
                <a:latin typeface="Segoe UI Semibold"/>
                <a:ea typeface="+mn-ea"/>
                <a:cs typeface="+mn-cs"/>
              </a:rPr>
              <a:t>2m </a:t>
            </a:r>
            <a:endParaRPr kumimoji="0" lang="en-GB" sz="1372" b="0" i="0" u="none" strike="noStrike" kern="1200" cap="none" spc="0" normalizeH="0" baseline="0" noProof="0">
              <a:ln>
                <a:noFill/>
              </a:ln>
              <a:solidFill>
                <a:srgbClr val="FFFFFF"/>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372" b="0" i="0" u="none" strike="noStrike" kern="1200" cap="none" spc="0" normalizeH="0" baseline="0" noProof="0">
                <a:ln>
                  <a:noFill/>
                </a:ln>
                <a:solidFill>
                  <a:srgbClr val="FFFFFF"/>
                </a:solidFill>
                <a:effectLst/>
                <a:uLnTx/>
                <a:uFillTx/>
                <a:latin typeface="Segoe UI"/>
                <a:ea typeface="+mn-ea"/>
                <a:cs typeface="+mn-cs"/>
              </a:rPr>
              <a:t>Git commits per month </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72" b="0" i="0" u="none" strike="noStrike" kern="1200" cap="none" spc="0" normalizeH="0" baseline="0" noProof="0">
              <a:ln>
                <a:noFill/>
              </a:ln>
              <a:solidFill>
                <a:srgbClr val="FFFFFF"/>
              </a:solidFill>
              <a:effectLst/>
              <a:uLnTx/>
              <a:uFillTx/>
              <a:latin typeface="Segoe UI"/>
              <a:ea typeface="+mn-ea"/>
              <a:cs typeface="+mn-cs"/>
            </a:endParaRPr>
          </a:p>
        </p:txBody>
      </p:sp>
      <p:sp>
        <p:nvSpPr>
          <p:cNvPr id="6" name="TextBox 5">
            <a:extLst>
              <a:ext uri="{FF2B5EF4-FFF2-40B4-BE49-F238E27FC236}">
                <a16:creationId xmlns:a16="http://schemas.microsoft.com/office/drawing/2014/main" id="{2988DBF6-965F-4BFA-8358-9BF2C5A11CE8}"/>
              </a:ext>
            </a:extLst>
          </p:cNvPr>
          <p:cNvSpPr txBox="1">
            <a:spLocks noChangeAspect="1"/>
          </p:cNvSpPr>
          <p:nvPr/>
        </p:nvSpPr>
        <p:spPr>
          <a:xfrm>
            <a:off x="6783028" y="2144337"/>
            <a:ext cx="4979436" cy="4153925"/>
          </a:xfrm>
          <a:prstGeom prst="rect">
            <a:avLst/>
          </a:prstGeom>
          <a:solidFill>
            <a:srgbClr val="0078D7"/>
          </a:solidFill>
        </p:spPr>
        <p:txBody>
          <a:bodyPr wrap="square" lIns="176462" tIns="176462" rIns="176462" bIns="176462" rtlCol="0" anchor="b">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9411" b="0" i="0" u="none" strike="noStrike" kern="1200" cap="none" spc="0" normalizeH="0" baseline="0" noProof="0">
                <a:ln>
                  <a:noFill/>
                </a:ln>
                <a:solidFill>
                  <a:srgbClr val="FFFFFF"/>
                </a:solidFill>
                <a:effectLst/>
                <a:uLnTx/>
                <a:uFillTx/>
                <a:latin typeface="Segoe UI Semibold"/>
                <a:ea typeface="+mn-ea"/>
                <a:cs typeface="+mn-cs"/>
              </a:rPr>
              <a:t>78,000</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961" b="0" i="0" u="none" strike="noStrike" kern="1200" cap="none" spc="0" normalizeH="0" baseline="0" noProof="0">
                <a:ln>
                  <a:noFill/>
                </a:ln>
                <a:solidFill>
                  <a:srgbClr val="FFFFFF"/>
                </a:solidFill>
                <a:effectLst/>
                <a:uLnTx/>
                <a:uFillTx/>
                <a:latin typeface="Segoe UI"/>
                <a:ea typeface="+mn-ea"/>
                <a:cs typeface="+mn-cs"/>
              </a:rPr>
              <a:t>Deployments per day</a:t>
            </a:r>
            <a:endParaRPr kumimoji="0" lang="en-US" sz="4705"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1A7430AA-1F5B-4DEF-A865-B5017BFB9504}"/>
              </a:ext>
            </a:extLst>
          </p:cNvPr>
          <p:cNvSpPr txBox="1">
            <a:spLocks noChangeAspect="1"/>
          </p:cNvSpPr>
          <p:nvPr/>
        </p:nvSpPr>
        <p:spPr>
          <a:xfrm>
            <a:off x="2545293" y="2143687"/>
            <a:ext cx="2001392" cy="2001392"/>
          </a:xfrm>
          <a:prstGeom prst="rect">
            <a:avLst/>
          </a:prstGeom>
          <a:solidFill>
            <a:schemeClr val="accent3">
              <a:lumMod val="50000"/>
            </a:schemeClr>
          </a:solidFill>
        </p:spPr>
        <p:txBody>
          <a:bodyPr wrap="square" lIns="88231" tIns="88231" bIns="88231" rtlCol="0" anchor="b">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4705" b="0" i="0" u="none" strike="noStrike" kern="1200" cap="none" spc="0" normalizeH="0" baseline="0" noProof="0">
                <a:ln>
                  <a:noFill/>
                </a:ln>
                <a:solidFill>
                  <a:srgbClr val="FFFFFF"/>
                </a:solidFill>
                <a:effectLst/>
                <a:uLnTx/>
                <a:uFillTx/>
                <a:latin typeface="Segoe UI Semibold"/>
                <a:ea typeface="+mn-ea"/>
                <a:cs typeface="+mn-cs"/>
              </a:rPr>
              <a:t>4.4m </a:t>
            </a:r>
            <a:endParaRPr kumimoji="0" lang="en-GB" sz="1372" b="0" i="0" u="none" strike="noStrike" kern="1200" cap="none" spc="0" normalizeH="0" baseline="0" noProof="0">
              <a:ln>
                <a:noFill/>
              </a:ln>
              <a:solidFill>
                <a:srgbClr val="FFFFFF"/>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372" b="0" i="0" u="none" strike="noStrike" kern="1200" cap="none" spc="0" normalizeH="0" baseline="0" noProof="0">
                <a:ln>
                  <a:noFill/>
                </a:ln>
                <a:solidFill>
                  <a:srgbClr val="FFFFFF"/>
                </a:solidFill>
                <a:effectLst/>
                <a:uLnTx/>
                <a:uFillTx/>
                <a:latin typeface="Segoe UI"/>
                <a:ea typeface="+mn-ea"/>
                <a:cs typeface="+mn-cs"/>
              </a:rPr>
              <a:t>Builds per month</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372" b="0" i="0" u="none" strike="noStrike" kern="1200" cap="none" spc="0" normalizeH="0" baseline="0" noProof="0">
                <a:ln>
                  <a:noFill/>
                </a:ln>
                <a:solidFill>
                  <a:srgbClr val="FFFFFF"/>
                </a:solidFill>
                <a:effectLst/>
                <a:uLnTx/>
                <a:uFillTx/>
                <a:latin typeface="Segoe UI"/>
                <a:ea typeface="+mn-ea"/>
                <a:cs typeface="+mn-cs"/>
              </a:rPr>
              <a:t> </a:t>
            </a:r>
          </a:p>
        </p:txBody>
      </p:sp>
      <p:sp>
        <p:nvSpPr>
          <p:cNvPr id="8" name="TextBox 7">
            <a:extLst>
              <a:ext uri="{FF2B5EF4-FFF2-40B4-BE49-F238E27FC236}">
                <a16:creationId xmlns:a16="http://schemas.microsoft.com/office/drawing/2014/main" id="{5ACF32AB-C813-4FA4-AEAA-1A3D47A9D7D2}"/>
              </a:ext>
            </a:extLst>
          </p:cNvPr>
          <p:cNvSpPr txBox="1">
            <a:spLocks noChangeAspect="1"/>
          </p:cNvSpPr>
          <p:nvPr/>
        </p:nvSpPr>
        <p:spPr>
          <a:xfrm>
            <a:off x="2545293" y="4296222"/>
            <a:ext cx="1977317" cy="1977317"/>
          </a:xfrm>
          <a:prstGeom prst="rect">
            <a:avLst/>
          </a:prstGeom>
          <a:solidFill>
            <a:srgbClr val="00BCF2"/>
          </a:solidFill>
        </p:spPr>
        <p:txBody>
          <a:bodyPr wrap="square" lIns="88231" tIns="88231" bIns="88231" rtlCol="0" anchor="b">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4705" b="0" i="0" u="none" strike="noStrike" kern="1200" cap="none" spc="0" normalizeH="0" baseline="0" noProof="0">
                <a:ln>
                  <a:noFill/>
                </a:ln>
                <a:solidFill>
                  <a:srgbClr val="FFFFFF"/>
                </a:solidFill>
                <a:effectLst/>
                <a:uLnTx/>
                <a:uFillTx/>
                <a:latin typeface="Segoe UI Semibold"/>
                <a:ea typeface="+mn-ea"/>
                <a:cs typeface="+mn-cs"/>
              </a:rPr>
              <a:t>500m</a:t>
            </a:r>
            <a:r>
              <a:rPr kumimoji="0" lang="en-GB" sz="4705" b="0" i="0" u="none" strike="noStrike" kern="1200" cap="none" spc="0" normalizeH="0" baseline="0" noProof="0">
                <a:ln>
                  <a:noFill/>
                </a:ln>
                <a:solidFill>
                  <a:srgbClr val="FFFFFF"/>
                </a:solidFill>
                <a:effectLst/>
                <a:uLnTx/>
                <a:uFillTx/>
                <a:latin typeface="Segoe UI"/>
                <a:ea typeface="+mn-ea"/>
                <a:cs typeface="+mn-cs"/>
              </a:rPr>
              <a:t> </a:t>
            </a:r>
            <a:r>
              <a:rPr kumimoji="0" lang="en-GB" sz="1372" b="0" i="0" u="none" strike="noStrike" kern="1200" cap="none" spc="0" normalizeH="0" baseline="0" noProof="0">
                <a:ln>
                  <a:noFill/>
                </a:ln>
                <a:solidFill>
                  <a:srgbClr val="FFFFFF"/>
                </a:solidFill>
                <a:effectLst/>
                <a:uLnTx/>
                <a:uFillTx/>
                <a:latin typeface="Segoe UI"/>
                <a:ea typeface="+mn-ea"/>
                <a:cs typeface="+mn-cs"/>
              </a:rPr>
              <a:t>Test executions per day </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72" b="0" i="0" u="none" strike="noStrike" kern="1200" cap="none" spc="0" normalizeH="0" baseline="0" noProof="0">
              <a:ln>
                <a:noFill/>
              </a:ln>
              <a:solidFill>
                <a:srgbClr val="FFFFFF"/>
              </a:solidFill>
              <a:effectLst/>
              <a:uLnTx/>
              <a:uFillTx/>
              <a:latin typeface="Segoe UI"/>
              <a:ea typeface="+mn-ea"/>
              <a:cs typeface="+mn-cs"/>
            </a:endParaRPr>
          </a:p>
        </p:txBody>
      </p:sp>
      <p:sp>
        <p:nvSpPr>
          <p:cNvPr id="9" name="TextBox 8">
            <a:extLst>
              <a:ext uri="{FF2B5EF4-FFF2-40B4-BE49-F238E27FC236}">
                <a16:creationId xmlns:a16="http://schemas.microsoft.com/office/drawing/2014/main" id="{7220434F-F8E8-4414-A2D7-0D7A3849D5CC}"/>
              </a:ext>
            </a:extLst>
          </p:cNvPr>
          <p:cNvSpPr txBox="1">
            <a:spLocks noChangeAspect="1"/>
          </p:cNvSpPr>
          <p:nvPr/>
        </p:nvSpPr>
        <p:spPr>
          <a:xfrm>
            <a:off x="4640086" y="4296222"/>
            <a:ext cx="2025465" cy="1977318"/>
          </a:xfrm>
          <a:prstGeom prst="rect">
            <a:avLst/>
          </a:prstGeom>
          <a:solidFill>
            <a:schemeClr val="accent4"/>
          </a:solidFill>
        </p:spPr>
        <p:txBody>
          <a:bodyPr wrap="square" lIns="88231" tIns="88231" bIns="88231" rtlCol="0" anchor="b">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4705" b="0" i="0" u="none" strike="noStrike" kern="1200" cap="none" spc="0" normalizeH="0" baseline="0" noProof="0">
                <a:ln>
                  <a:noFill/>
                </a:ln>
                <a:solidFill>
                  <a:srgbClr val="FFFFFF"/>
                </a:solidFill>
                <a:effectLst/>
                <a:uLnTx/>
                <a:uFillTx/>
                <a:latin typeface="Segoe UI Semibold"/>
                <a:ea typeface="+mn-ea"/>
                <a:cs typeface="+mn-cs"/>
              </a:rPr>
              <a:t>500k</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372" b="0" i="0" u="none" strike="noStrike" kern="1200" cap="none" spc="0" normalizeH="0" baseline="0" noProof="0">
                <a:ln>
                  <a:noFill/>
                </a:ln>
                <a:solidFill>
                  <a:srgbClr val="FFFFFF"/>
                </a:solidFill>
                <a:effectLst/>
                <a:uLnTx/>
                <a:uFillTx/>
                <a:latin typeface="Segoe UI"/>
                <a:ea typeface="+mn-ea"/>
                <a:cs typeface="+mn-cs"/>
              </a:rPr>
              <a:t>Work items updated per day</a:t>
            </a:r>
            <a:endParaRPr kumimoji="0" lang="en-US" sz="1372" b="0" i="0" u="none" strike="noStrike" kern="1200" cap="none" spc="0" normalizeH="0" baseline="0" noProof="0">
              <a:ln>
                <a:noFill/>
              </a:ln>
              <a:solidFill>
                <a:srgbClr val="FFFFFF"/>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5FB869F4-17CC-4FBC-ACE6-E75A5567C370}"/>
              </a:ext>
            </a:extLst>
          </p:cNvPr>
          <p:cNvSpPr txBox="1">
            <a:spLocks noChangeAspect="1"/>
          </p:cNvSpPr>
          <p:nvPr/>
        </p:nvSpPr>
        <p:spPr>
          <a:xfrm>
            <a:off x="4664161" y="2143686"/>
            <a:ext cx="2001391" cy="2001391"/>
          </a:xfrm>
          <a:prstGeom prst="rect">
            <a:avLst/>
          </a:prstGeom>
          <a:solidFill>
            <a:schemeClr val="accent2"/>
          </a:solidFill>
        </p:spPr>
        <p:txBody>
          <a:bodyPr wrap="square" lIns="88231" tIns="88231" bIns="88231" rtlCol="0" anchor="b">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4705" b="0" i="0" u="none" strike="noStrike" kern="1200" cap="none" spc="0" normalizeH="0" baseline="0" noProof="0">
                <a:ln>
                  <a:noFill/>
                </a:ln>
                <a:solidFill>
                  <a:srgbClr val="FFFFFF"/>
                </a:solidFill>
                <a:effectLst/>
                <a:uLnTx/>
                <a:uFillTx/>
                <a:latin typeface="Segoe UI Semibold"/>
                <a:ea typeface="+mn-ea"/>
                <a:cs typeface="+mn-cs"/>
              </a:rPr>
              <a:t>5m</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372" b="0" i="0" u="none" strike="noStrike" kern="1200" cap="none" spc="0" normalizeH="0" baseline="0" noProof="0">
                <a:ln>
                  <a:noFill/>
                </a:ln>
                <a:solidFill>
                  <a:srgbClr val="FFFFFF"/>
                </a:solidFill>
                <a:effectLst/>
                <a:uLnTx/>
                <a:uFillTx/>
                <a:latin typeface="Segoe UI"/>
                <a:ea typeface="+mn-ea"/>
                <a:cs typeface="+mn-cs"/>
              </a:rPr>
              <a:t>Work items viewed per day</a:t>
            </a:r>
            <a:endParaRPr kumimoji="0" lang="en-US" sz="3529" b="0" i="0" u="none" strike="noStrike" kern="1200" cap="none" spc="0" normalizeH="0" baseline="0" noProof="0">
              <a:ln>
                <a:noFill/>
              </a:ln>
              <a:solidFill>
                <a:srgbClr val="FFFFFF"/>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9A22E228-3EDB-4946-AEE8-A6651B6850A5}"/>
              </a:ext>
            </a:extLst>
          </p:cNvPr>
          <p:cNvSpPr/>
          <p:nvPr/>
        </p:nvSpPr>
        <p:spPr>
          <a:xfrm>
            <a:off x="426423" y="904319"/>
            <a:ext cx="11336039" cy="362072"/>
          </a:xfrm>
          <a:prstGeom prst="rect">
            <a:avLst/>
          </a:prstGeom>
        </p:spPr>
        <p:txBody>
          <a:bodyPr wrap="square" lIns="0" r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F37521"/>
                </a:solidFill>
                <a:effectLst/>
                <a:uLnTx/>
                <a:uFillTx/>
                <a:latin typeface="Segoe UI"/>
                <a:ea typeface="+mn-ea"/>
                <a:cs typeface="Segoe UI Semilight" panose="020B0402040204020203" pitchFamily="34" charset="0"/>
              </a:rPr>
              <a:t>Azure DevOps is the toolchain of choice for Microsoft internal engineering with over 90,000 internal users</a:t>
            </a:r>
            <a:endParaRPr kumimoji="0" lang="en-US" sz="1765" b="0" i="0" u="none" strike="noStrike" kern="1200" cap="none" spc="0" normalizeH="0" baseline="0" noProof="0" dirty="0">
              <a:ln>
                <a:noFill/>
              </a:ln>
              <a:solidFill>
                <a:srgbClr val="F37521"/>
              </a:solidFill>
              <a:effectLst/>
              <a:uLnTx/>
              <a:uFillTx/>
              <a:latin typeface="Segoe UI"/>
              <a:ea typeface="+mn-ea"/>
              <a:cs typeface="+mn-cs"/>
            </a:endParaRPr>
          </a:p>
        </p:txBody>
      </p:sp>
      <p:grpSp>
        <p:nvGrpSpPr>
          <p:cNvPr id="14" name="Group 13">
            <a:extLst>
              <a:ext uri="{FF2B5EF4-FFF2-40B4-BE49-F238E27FC236}">
                <a16:creationId xmlns:a16="http://schemas.microsoft.com/office/drawing/2014/main" id="{C07C10F4-85CC-4621-BFE7-CA5AEBFF7DD8}"/>
              </a:ext>
            </a:extLst>
          </p:cNvPr>
          <p:cNvGrpSpPr/>
          <p:nvPr/>
        </p:nvGrpSpPr>
        <p:grpSpPr>
          <a:xfrm>
            <a:off x="426423" y="1452215"/>
            <a:ext cx="5500162" cy="420037"/>
            <a:chOff x="8602913" y="6327836"/>
            <a:chExt cx="5610452" cy="428460"/>
          </a:xfrm>
        </p:grpSpPr>
        <p:sp>
          <p:nvSpPr>
            <p:cNvPr id="15" name="Text Placeholder 3">
              <a:extLst>
                <a:ext uri="{FF2B5EF4-FFF2-40B4-BE49-F238E27FC236}">
                  <a16:creationId xmlns:a16="http://schemas.microsoft.com/office/drawing/2014/main" id="{8D8A086F-61AA-44E0-9086-178B6935E4AB}"/>
                </a:ext>
              </a:extLst>
            </p:cNvPr>
            <p:cNvSpPr txBox="1">
              <a:spLocks/>
            </p:cNvSpPr>
            <p:nvPr/>
          </p:nvSpPr>
          <p:spPr>
            <a:xfrm>
              <a:off x="9184803" y="6390135"/>
              <a:ext cx="5028562"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961" b="1" i="0" u="none" strike="noStrike" kern="1200" cap="none" spc="0" normalizeH="0" baseline="0" noProof="0">
                  <a:ln>
                    <a:noFill/>
                  </a:ln>
                  <a:solidFill>
                    <a:srgbClr val="0D0D0D"/>
                  </a:solidFill>
                  <a:effectLst/>
                  <a:uLnTx/>
                  <a:uFillTx/>
                  <a:latin typeface="Segoe UI Semibold" panose="020B0702040204020203" pitchFamily="34" charset="0"/>
                  <a:ea typeface="+mn-ea"/>
                  <a:cs typeface="Segoe UI Semibold" panose="020B0702040204020203" pitchFamily="34" charset="0"/>
                </a:rPr>
                <a:t>https://aka.ms/DevOpsAtMicrosoft</a:t>
              </a:r>
            </a:p>
          </p:txBody>
        </p:sp>
        <p:sp>
          <p:nvSpPr>
            <p:cNvPr id="16" name="Oval 15">
              <a:extLst>
                <a:ext uri="{FF2B5EF4-FFF2-40B4-BE49-F238E27FC236}">
                  <a16:creationId xmlns:a16="http://schemas.microsoft.com/office/drawing/2014/main" id="{17C9C760-7843-40EB-ACFF-7F804FD27D44}"/>
                </a:ext>
              </a:extLst>
            </p:cNvPr>
            <p:cNvSpPr/>
            <p:nvPr/>
          </p:nvSpPr>
          <p:spPr bwMode="auto">
            <a:xfrm>
              <a:off x="8602913" y="6327836"/>
              <a:ext cx="428462" cy="428460"/>
            </a:xfrm>
            <a:prstGeom prst="ellipse">
              <a:avLst/>
            </a:prstGeom>
            <a:noFill/>
            <a:ln w="28575" cap="flat" cmpd="sng" algn="ctr">
              <a:solidFill>
                <a:srgbClr val="007ACC"/>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751" rtl="0" eaLnBrk="1" fontAlgn="base" latinLnBrk="0" hangingPunct="1">
                <a:lnSpc>
                  <a:spcPct val="100000"/>
                </a:lnSpc>
                <a:spcBef>
                  <a:spcPct val="0"/>
                </a:spcBef>
                <a:spcAft>
                  <a:spcPct val="0"/>
                </a:spcAft>
                <a:buClrTx/>
                <a:buSzTx/>
                <a:buFontTx/>
                <a:buNone/>
                <a:tabLst/>
                <a:defRPr/>
              </a:pPr>
              <a:r>
                <a:rPr kumimoji="0" lang="en-US" sz="1961" b="0" i="0" u="none" strike="noStrike" kern="0" cap="none" spc="0" normalizeH="0" baseline="0" noProof="0">
                  <a:ln w="19050">
                    <a:noFill/>
                  </a:ln>
                  <a:solidFill>
                    <a:srgbClr val="0D0D0D"/>
                  </a:solidFill>
                  <a:effectLst/>
                  <a:uLnTx/>
                  <a:uFillTx/>
                  <a:latin typeface="Segoe UI"/>
                  <a:ea typeface="Segoe UI" pitchFamily="34" charset="0"/>
                  <a:cs typeface="Segoe UI" pitchFamily="34" charset="0"/>
                  <a:sym typeface="Wingdings" panose="05000000000000000000" pitchFamily="2" charset="2"/>
                </a:rPr>
                <a:t></a:t>
              </a:r>
              <a:endParaRPr kumimoji="0" lang="en-US" sz="1961" b="0" i="0" u="none" strike="noStrike" kern="0" cap="none" spc="0" normalizeH="0" baseline="0" noProof="0">
                <a:ln w="19050">
                  <a:noFill/>
                </a:ln>
                <a:solidFill>
                  <a:srgbClr val="0D0D0D"/>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65009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1.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3033223"/>
            <a:ext cx="6400800" cy="498598"/>
          </a:xfrm>
        </p:spPr>
        <p:txBody>
          <a:bodyPr/>
          <a:lstStyle/>
          <a:p>
            <a:r>
              <a:rPr lang="en-US" dirty="0"/>
              <a:t>Demo – Azure DevOps Project</a:t>
            </a:r>
          </a:p>
        </p:txBody>
      </p:sp>
    </p:spTree>
    <p:extLst>
      <p:ext uri="{BB962C8B-B14F-4D97-AF65-F5344CB8AC3E}">
        <p14:creationId xmlns:p14="http://schemas.microsoft.com/office/powerpoint/2010/main" val="83323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1059866" y="1107219"/>
            <a:ext cx="7460521" cy="5344952"/>
          </a:xfrm>
          <a:prstGeom prst="rect">
            <a:avLst/>
          </a:prstGeom>
        </p:spPr>
        <p:txBody>
          <a:bodyPr spcFirstLastPara="1" vert="horz" wrap="square" lIns="121900" tIns="121900" rIns="121900" bIns="121900" rtlCol="0" anchor="t" anchorCtr="0">
            <a:noAutofit/>
          </a:bodyPr>
          <a:lstStyle/>
          <a:p>
            <a:pPr marL="380990" indent="-380990">
              <a:buClr>
                <a:schemeClr val="accent4"/>
              </a:buClr>
              <a:buFont typeface="Wingdings" pitchFamily="2" charset="2"/>
              <a:buChar char="v"/>
            </a:pPr>
            <a:r>
              <a:rPr lang="en-US" sz="3067" b="1" dirty="0">
                <a:solidFill>
                  <a:schemeClr val="accent1"/>
                </a:solidFill>
              </a:rPr>
              <a:t>Build small containers</a:t>
            </a:r>
          </a:p>
          <a:p>
            <a:pPr marL="380990" indent="-380990">
              <a:buClr>
                <a:schemeClr val="accent4"/>
              </a:buClr>
              <a:buFont typeface="Wingdings" pitchFamily="2" charset="2"/>
              <a:buChar char="v"/>
            </a:pPr>
            <a:r>
              <a:rPr lang="en-US" sz="3067" b="1" dirty="0">
                <a:solidFill>
                  <a:schemeClr val="accent1"/>
                </a:solidFill>
              </a:rPr>
              <a:t>Application architecture</a:t>
            </a:r>
          </a:p>
          <a:p>
            <a:pPr marL="990575" lvl="1" indent="-380990">
              <a:buClr>
                <a:schemeClr val="accent4"/>
              </a:buClr>
              <a:buFont typeface="Wingdings" pitchFamily="2" charset="2"/>
              <a:buChar char="v"/>
            </a:pPr>
            <a:r>
              <a:rPr lang="en-US" sz="3067" b="1" dirty="0">
                <a:solidFill>
                  <a:schemeClr val="accent1"/>
                </a:solidFill>
              </a:rPr>
              <a:t>Use Namespaces</a:t>
            </a:r>
          </a:p>
          <a:p>
            <a:pPr marL="990575" lvl="1" indent="-380990">
              <a:buClr>
                <a:schemeClr val="accent4"/>
              </a:buClr>
              <a:buFont typeface="Wingdings" pitchFamily="2" charset="2"/>
              <a:buChar char="v"/>
            </a:pPr>
            <a:r>
              <a:rPr lang="en-US" sz="3067" b="1" dirty="0">
                <a:solidFill>
                  <a:schemeClr val="accent1"/>
                </a:solidFill>
              </a:rPr>
              <a:t>Use helm charts</a:t>
            </a:r>
          </a:p>
          <a:p>
            <a:pPr marL="990575" lvl="1" indent="-380990">
              <a:buClr>
                <a:schemeClr val="accent4"/>
              </a:buClr>
              <a:buFont typeface="Wingdings" pitchFamily="2" charset="2"/>
              <a:buChar char="v"/>
            </a:pPr>
            <a:r>
              <a:rPr lang="en-US" sz="3067" b="1" dirty="0">
                <a:solidFill>
                  <a:schemeClr val="accent1"/>
                </a:solidFill>
              </a:rPr>
              <a:t>RBAC</a:t>
            </a:r>
          </a:p>
          <a:p>
            <a:pPr marL="380990" indent="-380990">
              <a:buClr>
                <a:schemeClr val="accent4"/>
              </a:buClr>
              <a:buFont typeface="Wingdings" pitchFamily="2" charset="2"/>
              <a:buChar char="v"/>
            </a:pPr>
            <a:r>
              <a:rPr lang="en-US" sz="3067" b="1" dirty="0">
                <a:solidFill>
                  <a:schemeClr val="accent1"/>
                </a:solidFill>
              </a:rPr>
              <a:t>Implement Health checks</a:t>
            </a:r>
          </a:p>
          <a:p>
            <a:pPr marL="380990" indent="-380990">
              <a:buClr>
                <a:schemeClr val="accent4"/>
              </a:buClr>
              <a:buFont typeface="Wingdings" pitchFamily="2" charset="2"/>
              <a:buChar char="v"/>
            </a:pPr>
            <a:r>
              <a:rPr lang="en-US" sz="3067" b="1" dirty="0">
                <a:solidFill>
                  <a:schemeClr val="accent1"/>
                </a:solidFill>
              </a:rPr>
              <a:t>Set requests and limits</a:t>
            </a:r>
          </a:p>
          <a:p>
            <a:pPr marL="380990" indent="-380990">
              <a:buClr>
                <a:schemeClr val="accent4"/>
              </a:buClr>
              <a:buFont typeface="Wingdings" pitchFamily="2" charset="2"/>
              <a:buChar char="v"/>
            </a:pPr>
            <a:r>
              <a:rPr lang="en-US" sz="3067" b="1" dirty="0">
                <a:solidFill>
                  <a:schemeClr val="accent1"/>
                </a:solidFill>
              </a:rPr>
              <a:t>Be mindful of your services</a:t>
            </a:r>
          </a:p>
          <a:p>
            <a:pPr marL="990575" lvl="1" indent="-380990">
              <a:buClr>
                <a:schemeClr val="accent4"/>
              </a:buClr>
              <a:buFont typeface="Wingdings" pitchFamily="2" charset="2"/>
              <a:buChar char="v"/>
            </a:pPr>
            <a:r>
              <a:rPr lang="en-US" sz="3067" b="1" dirty="0">
                <a:solidFill>
                  <a:schemeClr val="accent1"/>
                </a:solidFill>
              </a:rPr>
              <a:t>Map external services</a:t>
            </a:r>
          </a:p>
          <a:p>
            <a:pPr marL="990575" lvl="1" indent="-380990">
              <a:buClr>
                <a:schemeClr val="accent4"/>
              </a:buClr>
              <a:buFont typeface="Wingdings" pitchFamily="2" charset="2"/>
              <a:buChar char="v"/>
            </a:pPr>
            <a:r>
              <a:rPr lang="en-US" sz="3067" b="1" dirty="0">
                <a:solidFill>
                  <a:schemeClr val="accent1"/>
                </a:solidFill>
              </a:rPr>
              <a:t>Don’t rely on load balancers</a:t>
            </a:r>
          </a:p>
        </p:txBody>
      </p:sp>
      <p:sp>
        <p:nvSpPr>
          <p:cNvPr id="239" name="Shape 239"/>
          <p:cNvSpPr txBox="1">
            <a:spLocks noGrp="1"/>
          </p:cNvSpPr>
          <p:nvPr>
            <p:ph type="title"/>
          </p:nvPr>
        </p:nvSpPr>
        <p:spPr>
          <a:xfrm>
            <a:off x="1059865" y="259219"/>
            <a:ext cx="7962800" cy="848000"/>
          </a:xfrm>
          <a:prstGeom prst="rect">
            <a:avLst/>
          </a:prstGeom>
        </p:spPr>
        <p:txBody>
          <a:bodyPr spcFirstLastPara="1" vert="horz" wrap="square" lIns="121900" tIns="121900" rIns="121900" bIns="121900" rtlCol="0" anchor="b" anchorCtr="0">
            <a:noAutofit/>
          </a:bodyPr>
          <a:lstStyle/>
          <a:p>
            <a:r>
              <a:rPr lang="en" dirty="0">
                <a:solidFill>
                  <a:schemeClr val="accent4"/>
                </a:solidFill>
              </a:rPr>
              <a:t>5 Kubernetes Best Practices</a:t>
            </a:r>
            <a:endParaRPr dirty="0">
              <a:solidFill>
                <a:schemeClr val="accent4"/>
              </a:solidFill>
            </a:endParaRPr>
          </a:p>
        </p:txBody>
      </p:sp>
    </p:spTree>
    <p:extLst>
      <p:ext uri="{BB962C8B-B14F-4D97-AF65-F5344CB8AC3E}">
        <p14:creationId xmlns:p14="http://schemas.microsoft.com/office/powerpoint/2010/main" val="4083509470"/>
      </p:ext>
    </p:extLst>
  </p:cSld>
  <p:clrMapOvr>
    <a:masterClrMapping/>
  </p:clrMapOvr>
</p:sld>
</file>

<file path=ppt/slides/slide53.xml><?xml version="1.0" encoding="utf-8"?>
<p:sld xmlns:a14="http://schemas.microsoft.com/office/drawing/2010/main"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5"/>
          <p:cNvSpPr>
            <a:spLocks/>
          </p:cNvSpPr>
          <p:nvPr/>
        </p:nvSpPr>
        <p:spPr bwMode="auto">
          <a:xfrm>
            <a:off x="5234661" y="2956768"/>
            <a:ext cx="1307101" cy="832499"/>
          </a:xfrm>
          <a:custGeom>
            <a:avLst/>
            <a:gdLst>
              <a:gd name="T0" fmla="*/ 935 w 1165"/>
              <a:gd name="T1" fmla="*/ 90 h 742"/>
              <a:gd name="T2" fmla="*/ 585 w 1165"/>
              <a:gd name="T3" fmla="*/ 178 h 742"/>
              <a:gd name="T4" fmla="*/ 230 w 1165"/>
              <a:gd name="T5" fmla="*/ 90 h 742"/>
              <a:gd name="T6" fmla="*/ 581 w 1165"/>
              <a:gd name="T7" fmla="*/ 741 h 742"/>
              <a:gd name="T8" fmla="*/ 581 w 1165"/>
              <a:gd name="T9" fmla="*/ 742 h 742"/>
              <a:gd name="T10" fmla="*/ 582 w 1165"/>
              <a:gd name="T11" fmla="*/ 742 h 742"/>
              <a:gd name="T12" fmla="*/ 584 w 1165"/>
              <a:gd name="T13" fmla="*/ 742 h 742"/>
              <a:gd name="T14" fmla="*/ 584 w 1165"/>
              <a:gd name="T15" fmla="*/ 741 h 742"/>
              <a:gd name="T16" fmla="*/ 935 w 1165"/>
              <a:gd name="T17" fmla="*/ 9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5" h="742">
                <a:moveTo>
                  <a:pt x="935" y="90"/>
                </a:moveTo>
                <a:cubicBezTo>
                  <a:pt x="852" y="0"/>
                  <a:pt x="683" y="39"/>
                  <a:pt x="585" y="178"/>
                </a:cubicBezTo>
                <a:cubicBezTo>
                  <a:pt x="461" y="28"/>
                  <a:pt x="313" y="0"/>
                  <a:pt x="230" y="90"/>
                </a:cubicBezTo>
                <a:cubicBezTo>
                  <a:pt x="0" y="341"/>
                  <a:pt x="492" y="700"/>
                  <a:pt x="581" y="741"/>
                </a:cubicBezTo>
                <a:cubicBezTo>
                  <a:pt x="581" y="742"/>
                  <a:pt x="581" y="742"/>
                  <a:pt x="581" y="742"/>
                </a:cubicBezTo>
                <a:cubicBezTo>
                  <a:pt x="582" y="742"/>
                  <a:pt x="582" y="742"/>
                  <a:pt x="582" y="742"/>
                </a:cubicBezTo>
                <a:cubicBezTo>
                  <a:pt x="582" y="742"/>
                  <a:pt x="583" y="742"/>
                  <a:pt x="584" y="742"/>
                </a:cubicBezTo>
                <a:cubicBezTo>
                  <a:pt x="584" y="741"/>
                  <a:pt x="584" y="741"/>
                  <a:pt x="584" y="741"/>
                </a:cubicBezTo>
                <a:cubicBezTo>
                  <a:pt x="673" y="700"/>
                  <a:pt x="1165" y="341"/>
                  <a:pt x="935" y="90"/>
                </a:cubicBezTo>
                <a:close/>
              </a:path>
            </a:pathLst>
          </a:custGeom>
          <a:noFill/>
          <a:ln w="36513"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9" name="Title 1"/>
          <p:cNvSpPr txBox="1">
            <a:spLocks/>
          </p:cNvSpPr>
          <p:nvPr/>
        </p:nvSpPr>
        <p:spPr>
          <a:xfrm>
            <a:off x="1183032" y="2783799"/>
            <a:ext cx="4230371" cy="1031995"/>
          </a:xfrm>
          <a:prstGeom prst="rect">
            <a:avLst/>
          </a:prstGeom>
          <a:noFill/>
        </p:spPr>
        <p:txBody>
          <a:bodyPr vert="horz" wrap="square" lIns="146284" tIns="91427" rIns="146284" bIns="91427" rtlCol="0" anchor="ctr" anchorCtr="0">
            <a:spAutoFit/>
          </a:bodyPr>
          <a:lstStyle>
            <a:lvl1pPr algn="l" defTabSz="914367" rtl="0" eaLnBrk="1" latinLnBrk="0" hangingPunct="1">
              <a:lnSpc>
                <a:spcPct val="90000"/>
              </a:lnSpc>
              <a:spcBef>
                <a:spcPct val="0"/>
              </a:spcBef>
              <a:buNone/>
              <a:defRPr lang="en-US" sz="7058" b="0" kern="1200" cap="none" spc="-98"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ctr"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Microsoft</a:t>
            </a:r>
          </a:p>
        </p:txBody>
      </p:sp>
      <p:sp>
        <p:nvSpPr>
          <p:cNvPr id="15" name="Rectangle 14">
            <a:extLst>
              <a:ext uri="{FF2B5EF4-FFF2-40B4-BE49-F238E27FC236}">
                <a16:creationId xmlns:a16="http://schemas.microsoft.com/office/drawing/2014/main" id="{D159AA51-9249-BD47-938B-CA32F8277CE3}"/>
              </a:ext>
            </a:extLst>
          </p:cNvPr>
          <p:cNvSpPr/>
          <p:nvPr/>
        </p:nvSpPr>
        <p:spPr>
          <a:xfrm>
            <a:off x="6888295"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C#</a:t>
            </a:r>
          </a:p>
        </p:txBody>
      </p:sp>
      <p:sp>
        <p:nvSpPr>
          <p:cNvPr id="17" name="Rectangle 16">
            <a:extLst>
              <a:ext uri="{FF2B5EF4-FFF2-40B4-BE49-F238E27FC236}">
                <a16:creationId xmlns:a16="http://schemas.microsoft.com/office/drawing/2014/main" id="{AB85A530-B833-FC40-A354-483DC6787319}"/>
              </a:ext>
            </a:extLst>
          </p:cNvPr>
          <p:cNvSpPr/>
          <p:nvPr/>
        </p:nvSpPr>
        <p:spPr>
          <a:xfrm>
            <a:off x="6888295"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F#</a:t>
            </a:r>
          </a:p>
        </p:txBody>
      </p:sp>
      <p:sp>
        <p:nvSpPr>
          <p:cNvPr id="18" name="Rectangle 17">
            <a:extLst>
              <a:ext uri="{FF2B5EF4-FFF2-40B4-BE49-F238E27FC236}">
                <a16:creationId xmlns:a16="http://schemas.microsoft.com/office/drawing/2014/main" id="{A1BC1ACC-FA3A-A243-B5BC-EE630AE66D5A}"/>
              </a:ext>
            </a:extLst>
          </p:cNvPr>
          <p:cNvSpPr/>
          <p:nvPr/>
        </p:nvSpPr>
        <p:spPr>
          <a:xfrm>
            <a:off x="6888295"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Linux</a:t>
            </a:r>
          </a:p>
        </p:txBody>
      </p:sp>
      <p:sp>
        <p:nvSpPr>
          <p:cNvPr id="19" name="Rectangle 18">
            <a:extLst>
              <a:ext uri="{FF2B5EF4-FFF2-40B4-BE49-F238E27FC236}">
                <a16:creationId xmlns:a16="http://schemas.microsoft.com/office/drawing/2014/main" id="{AC741DCF-FED9-C24A-968F-2CB83FB973AE}"/>
              </a:ext>
            </a:extLst>
          </p:cNvPr>
          <p:cNvSpPr/>
          <p:nvPr/>
        </p:nvSpPr>
        <p:spPr>
          <a:xfrm>
            <a:off x="6888295"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Tools</a:t>
            </a:r>
          </a:p>
        </p:txBody>
      </p:sp>
      <p:sp>
        <p:nvSpPr>
          <p:cNvPr id="20" name="Rectangle 19">
            <a:extLst>
              <a:ext uri="{FF2B5EF4-FFF2-40B4-BE49-F238E27FC236}">
                <a16:creationId xmlns:a16="http://schemas.microsoft.com/office/drawing/2014/main" id="{FCC9254C-15E5-5F4E-AEE3-D83B2260C399}"/>
              </a:ext>
            </a:extLst>
          </p:cNvPr>
          <p:cNvSpPr/>
          <p:nvPr/>
        </p:nvSpPr>
        <p:spPr>
          <a:xfrm>
            <a:off x="6888295"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Cloud</a:t>
            </a:r>
          </a:p>
        </p:txBody>
      </p:sp>
      <p:sp>
        <p:nvSpPr>
          <p:cNvPr id="21" name="Rectangle 20">
            <a:extLst>
              <a:ext uri="{FF2B5EF4-FFF2-40B4-BE49-F238E27FC236}">
                <a16:creationId xmlns:a16="http://schemas.microsoft.com/office/drawing/2014/main" id="{FA9B3A8B-7E5A-8949-93EA-1EB996CDAB92}"/>
              </a:ext>
            </a:extLst>
          </p:cNvPr>
          <p:cNvSpPr/>
          <p:nvPr/>
        </p:nvSpPr>
        <p:spPr>
          <a:xfrm>
            <a:off x="6888295"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Tools</a:t>
            </a:r>
          </a:p>
        </p:txBody>
      </p:sp>
      <p:sp>
        <p:nvSpPr>
          <p:cNvPr id="22" name="Rectangle 21">
            <a:extLst>
              <a:ext uri="{FF2B5EF4-FFF2-40B4-BE49-F238E27FC236}">
                <a16:creationId xmlns:a16="http://schemas.microsoft.com/office/drawing/2014/main" id="{AF36E2F8-0E68-AD46-A5BC-5388123DE1A7}"/>
              </a:ext>
            </a:extLst>
          </p:cNvPr>
          <p:cNvSpPr/>
          <p:nvPr/>
        </p:nvSpPr>
        <p:spPr>
          <a:xfrm>
            <a:off x="6888295"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Tools</a:t>
            </a:r>
          </a:p>
        </p:txBody>
      </p:sp>
      <p:sp>
        <p:nvSpPr>
          <p:cNvPr id="23" name="Rectangle 22">
            <a:extLst>
              <a:ext uri="{FF2B5EF4-FFF2-40B4-BE49-F238E27FC236}">
                <a16:creationId xmlns:a16="http://schemas.microsoft.com/office/drawing/2014/main" id="{9BAED1F1-B0BB-6144-9D6E-F267E7E92152}"/>
              </a:ext>
            </a:extLst>
          </p:cNvPr>
          <p:cNvSpPr/>
          <p:nvPr/>
        </p:nvSpPr>
        <p:spPr>
          <a:xfrm>
            <a:off x="6888295"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Tools</a:t>
            </a:r>
          </a:p>
        </p:txBody>
      </p:sp>
      <p:sp>
        <p:nvSpPr>
          <p:cNvPr id="26" name="Rectangle 25">
            <a:extLst>
              <a:ext uri="{FF2B5EF4-FFF2-40B4-BE49-F238E27FC236}">
                <a16:creationId xmlns:a16="http://schemas.microsoft.com/office/drawing/2014/main" id="{EBBD411E-7BF2-D241-85B1-6CCF1116C149}"/>
              </a:ext>
            </a:extLst>
          </p:cNvPr>
          <p:cNvSpPr/>
          <p:nvPr/>
        </p:nvSpPr>
        <p:spPr>
          <a:xfrm>
            <a:off x="6888295"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DevOps</a:t>
            </a:r>
          </a:p>
        </p:txBody>
      </p:sp>
      <p:sp>
        <p:nvSpPr>
          <p:cNvPr id="27" name="Rectangle 26">
            <a:extLst>
              <a:ext uri="{FF2B5EF4-FFF2-40B4-BE49-F238E27FC236}">
                <a16:creationId xmlns:a16="http://schemas.microsoft.com/office/drawing/2014/main" id="{44B2763D-7319-A246-9C7D-FD44302877C6}"/>
              </a:ext>
            </a:extLst>
          </p:cNvPr>
          <p:cNvSpPr/>
          <p:nvPr/>
        </p:nvSpPr>
        <p:spPr>
          <a:xfrm>
            <a:off x="6888295"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Data</a:t>
            </a:r>
          </a:p>
        </p:txBody>
      </p:sp>
      <p:sp>
        <p:nvSpPr>
          <p:cNvPr id="28" name="Rectangle 27">
            <a:extLst>
              <a:ext uri="{FF2B5EF4-FFF2-40B4-BE49-F238E27FC236}">
                <a16:creationId xmlns:a16="http://schemas.microsoft.com/office/drawing/2014/main" id="{A9E69D09-8B7D-304E-B4BE-36B83B571B54}"/>
              </a:ext>
            </a:extLst>
          </p:cNvPr>
          <p:cNvSpPr/>
          <p:nvPr/>
        </p:nvSpPr>
        <p:spPr>
          <a:xfrm>
            <a:off x="6888295"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ML</a:t>
            </a:r>
          </a:p>
        </p:txBody>
      </p:sp>
      <p:sp>
        <p:nvSpPr>
          <p:cNvPr id="29" name="Rectangle 28">
            <a:extLst>
              <a:ext uri="{FF2B5EF4-FFF2-40B4-BE49-F238E27FC236}">
                <a16:creationId xmlns:a16="http://schemas.microsoft.com/office/drawing/2014/main" id="{CA1A9D48-F6B0-324A-89E3-E4D78CD146D8}"/>
              </a:ext>
            </a:extLst>
          </p:cNvPr>
          <p:cNvSpPr/>
          <p:nvPr/>
        </p:nvSpPr>
        <p:spPr>
          <a:xfrm>
            <a:off x="6888295"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OSS</a:t>
            </a:r>
          </a:p>
        </p:txBody>
      </p:sp>
      <p:sp>
        <p:nvSpPr>
          <p:cNvPr id="30" name="Rectangle 29">
            <a:extLst>
              <a:ext uri="{FF2B5EF4-FFF2-40B4-BE49-F238E27FC236}">
                <a16:creationId xmlns:a16="http://schemas.microsoft.com/office/drawing/2014/main" id="{D8CB272A-B0E1-B549-9483-D7579A1DD8F7}"/>
              </a:ext>
            </a:extLst>
          </p:cNvPr>
          <p:cNvSpPr/>
          <p:nvPr/>
        </p:nvSpPr>
        <p:spPr>
          <a:xfrm>
            <a:off x="6888295"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a:ln w="3175">
                  <a:noFill/>
                </a:ln>
                <a:solidFill>
                  <a:srgbClr val="505050">
                    <a:lumMod val="20000"/>
                    <a:lumOff val="80000"/>
                  </a:srgbClr>
                </a:solidFill>
                <a:effectLst/>
                <a:uLnTx/>
                <a:uFillTx/>
                <a:latin typeface="Segoe UI Light"/>
                <a:ea typeface="+mn-ea"/>
                <a:cs typeface="Segoe UI" pitchFamily="34" charset="0"/>
              </a:rPr>
              <a:t>YOU</a:t>
            </a:r>
          </a:p>
        </p:txBody>
      </p:sp>
      <p:sp>
        <p:nvSpPr>
          <p:cNvPr id="31" name="Rectangle 30">
            <a:extLst>
              <a:ext uri="{FF2B5EF4-FFF2-40B4-BE49-F238E27FC236}">
                <a16:creationId xmlns:a16="http://schemas.microsoft.com/office/drawing/2014/main" id="{766CEB49-7090-B946-8724-F45B00089A71}"/>
              </a:ext>
            </a:extLst>
          </p:cNvPr>
          <p:cNvSpPr/>
          <p:nvPr/>
        </p:nvSpPr>
        <p:spPr>
          <a:xfrm>
            <a:off x="6888294" y="-922191"/>
            <a:ext cx="6660623" cy="939676"/>
          </a:xfrm>
          <a:prstGeom prst="rect">
            <a:avLst/>
          </a:prstGeom>
        </p:spPr>
        <p:txBody>
          <a:bodyPr wrap="square" lIns="146284" anchor="ctr" anchorCtr="0">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dirty="0">
                <a:ln w="3175">
                  <a:noFill/>
                </a:ln>
                <a:solidFill>
                  <a:srgbClr val="505050">
                    <a:lumMod val="20000"/>
                    <a:lumOff val="80000"/>
                  </a:srgbClr>
                </a:solidFill>
                <a:effectLst/>
                <a:uLnTx/>
                <a:uFillTx/>
                <a:latin typeface="Segoe UI Light"/>
                <a:ea typeface="+mn-ea"/>
                <a:cs typeface="Segoe UI" pitchFamily="34" charset="0"/>
              </a:rPr>
              <a:t>Developers</a:t>
            </a:r>
          </a:p>
        </p:txBody>
      </p:sp>
    </p:spTree>
    <p:extLst>
      <p:ext uri="{BB962C8B-B14F-4D97-AF65-F5344CB8AC3E}">
        <p14:creationId xmlns:p14="http://schemas.microsoft.com/office/powerpoint/2010/main" val="803813721"/>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childTnLst>
                                    </p:cTn>
                                  </p:par>
                                  <p:par>
                                    <p:cTn id="8" presetID="35" presetClass="path" presetSubtype="0" decel="100000" fill="hold" grpId="1" nodeType="withEffect">
                                      <p:stCondLst>
                                        <p:cond delay="50"/>
                                      </p:stCondLst>
                                      <p:childTnLst>
                                        <p:animMotion origin="layout" path="M -0.05547 0.00926 L -2.70833E-6 0.00926 " pathEditMode="relative" rAng="0" ptsTypes="AA">
                                          <p:cBhvr>
                                            <p:cTn id="9" dur="800" fill="hold"/>
                                            <p:tgtEl>
                                              <p:spTgt spid="9"/>
                                            </p:tgtEl>
                                            <p:attrNameLst>
                                              <p:attrName>ppt_x</p:attrName>
                                              <p:attrName>ppt_y</p:attrName>
                                            </p:attrNameLst>
                                          </p:cBhvr>
                                          <p:rCtr x="2773" y="0"/>
                                        </p:animMotion>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42" presetClass="path" presetSubtype="0" accel="50000" fill="hold" grpId="0" nodeType="withEffect" p14:presetBounceEnd="50000">
                                      <p:stCondLst>
                                        <p:cond delay="500"/>
                                      </p:stCondLst>
                                      <p:childTnLst>
                                        <p:animMotion origin="layout" path="M -1.04167E-6 -0.59097 L -1.04167E-6 0.55764 " pathEditMode="relative" rAng="0" ptsTypes="AA" p14:bounceEnd="50000">
                                          <p:cBhvr>
                                            <p:cTn id="14" dur="1000" fill="hold"/>
                                            <p:tgtEl>
                                              <p:spTgt spid="15"/>
                                            </p:tgtEl>
                                            <p:attrNameLst>
                                              <p:attrName>ppt_x</p:attrName>
                                              <p:attrName>ppt_y</p:attrName>
                                            </p:attrNameLst>
                                          </p:cBhvr>
                                          <p:rCtr x="0" y="57431"/>
                                        </p:animMotion>
                                      </p:childTnLst>
                                    </p:cTn>
                                  </p:par>
                                </p:childTnLst>
                              </p:cTn>
                            </p:par>
                            <p:par>
                              <p:cTn id="15" fill="hold">
                                <p:stCondLst>
                                  <p:cond delay="1500"/>
                                </p:stCondLst>
                                <p:childTnLst>
                                  <p:par>
                                    <p:cTn id="16" presetID="2" presetClass="exit" presetSubtype="4" fill="hold" grpId="1" nodeType="afterEffect">
                                      <p:stCondLst>
                                        <p:cond delay="0"/>
                                      </p:stCondLst>
                                      <p:childTnLst>
                                        <p:anim calcmode="lin" valueType="num">
                                          <p:cBhvr additive="base">
                                            <p:cTn id="17" dur="500"/>
                                            <p:tgtEl>
                                              <p:spTgt spid="15"/>
                                            </p:tgtEl>
                                            <p:attrNameLst>
                                              <p:attrName>ppt_x</p:attrName>
                                            </p:attrNameLst>
                                          </p:cBhvr>
                                          <p:tavLst>
                                            <p:tav tm="0">
                                              <p:val>
                                                <p:strVal val="ppt_x"/>
                                              </p:val>
                                            </p:tav>
                                            <p:tav tm="100000">
                                              <p:val>
                                                <p:strVal val="ppt_x"/>
                                              </p:val>
                                            </p:tav>
                                          </p:tavLst>
                                        </p:anim>
                                        <p:anim calcmode="lin" valueType="num">
                                          <p:cBhvr additive="base">
                                            <p:cTn id="18" dur="500"/>
                                            <p:tgtEl>
                                              <p:spTgt spid="15"/>
                                            </p:tgtEl>
                                            <p:attrNameLst>
                                              <p:attrName>ppt_y</p:attrName>
                                            </p:attrNameLst>
                                          </p:cBhvr>
                                          <p:tavLst>
                                            <p:tav tm="0">
                                              <p:val>
                                                <p:strVal val="ppt_y"/>
                                              </p:val>
                                            </p:tav>
                                            <p:tav tm="100000">
                                              <p:val>
                                                <p:strVal val="1+ppt_h/2"/>
                                              </p:val>
                                            </p:tav>
                                          </p:tavLst>
                                        </p:anim>
                                        <p:set>
                                          <p:cBhvr>
                                            <p:cTn id="19" dur="1" fill="hold">
                                              <p:stCondLst>
                                                <p:cond delay="499"/>
                                              </p:stCondLst>
                                            </p:cTn>
                                            <p:tgtEl>
                                              <p:spTgt spid="15"/>
                                            </p:tgtEl>
                                            <p:attrNameLst>
                                              <p:attrName>style.visibility</p:attrName>
                                            </p:attrNameLst>
                                          </p:cBhvr>
                                          <p:to>
                                            <p:strVal val="hidden"/>
                                          </p:to>
                                        </p:set>
                                      </p:childTnLst>
                                    </p:cTn>
                                  </p:par>
                                  <p:par>
                                    <p:cTn id="20" presetID="42" presetClass="path" presetSubtype="0" accel="50000" fill="hold" grpId="0" nodeType="withEffect" p14:presetBounceEnd="50000">
                                      <p:stCondLst>
                                        <p:cond delay="0"/>
                                      </p:stCondLst>
                                      <p:childTnLst>
                                        <p:animMotion origin="layout" path="M -1.04167E-6 -0.59097 L -1.04167E-6 0.55764 " pathEditMode="relative" rAng="0" ptsTypes="AA" p14:bounceEnd="50000">
                                          <p:cBhvr>
                                            <p:cTn id="21" dur="700" fill="hold"/>
                                            <p:tgtEl>
                                              <p:spTgt spid="17"/>
                                            </p:tgtEl>
                                            <p:attrNameLst>
                                              <p:attrName>ppt_x</p:attrName>
                                              <p:attrName>ppt_y</p:attrName>
                                            </p:attrNameLst>
                                          </p:cBhvr>
                                          <p:rCtr x="0" y="57431"/>
                                        </p:animMotion>
                                      </p:childTnLst>
                                    </p:cTn>
                                  </p:par>
                                </p:childTnLst>
                              </p:cTn>
                            </p:par>
                            <p:par>
                              <p:cTn id="22" fill="hold">
                                <p:stCondLst>
                                  <p:cond delay="2200"/>
                                </p:stCondLst>
                                <p:childTnLst>
                                  <p:par>
                                    <p:cTn id="23" presetID="2" presetClass="exit" presetSubtype="4" fill="hold" grpId="1" nodeType="afterEffect">
                                      <p:stCondLst>
                                        <p:cond delay="0"/>
                                      </p:stCondLst>
                                      <p:childTnLst>
                                        <p:anim calcmode="lin" valueType="num">
                                          <p:cBhvr additive="base">
                                            <p:cTn id="24" dur="500"/>
                                            <p:tgtEl>
                                              <p:spTgt spid="17"/>
                                            </p:tgtEl>
                                            <p:attrNameLst>
                                              <p:attrName>ppt_x</p:attrName>
                                            </p:attrNameLst>
                                          </p:cBhvr>
                                          <p:tavLst>
                                            <p:tav tm="0">
                                              <p:val>
                                                <p:strVal val="ppt_x"/>
                                              </p:val>
                                            </p:tav>
                                            <p:tav tm="100000">
                                              <p:val>
                                                <p:strVal val="ppt_x"/>
                                              </p:val>
                                            </p:tav>
                                          </p:tavLst>
                                        </p:anim>
                                        <p:anim calcmode="lin" valueType="num">
                                          <p:cBhvr additive="base">
                                            <p:cTn id="25" dur="500"/>
                                            <p:tgtEl>
                                              <p:spTgt spid="17"/>
                                            </p:tgtEl>
                                            <p:attrNameLst>
                                              <p:attrName>ppt_y</p:attrName>
                                            </p:attrNameLst>
                                          </p:cBhvr>
                                          <p:tavLst>
                                            <p:tav tm="0">
                                              <p:val>
                                                <p:strVal val="ppt_y"/>
                                              </p:val>
                                            </p:tav>
                                            <p:tav tm="100000">
                                              <p:val>
                                                <p:strVal val="1+ppt_h/2"/>
                                              </p:val>
                                            </p:tav>
                                          </p:tavLst>
                                        </p:anim>
                                        <p:set>
                                          <p:cBhvr>
                                            <p:cTn id="26" dur="1" fill="hold">
                                              <p:stCondLst>
                                                <p:cond delay="499"/>
                                              </p:stCondLst>
                                            </p:cTn>
                                            <p:tgtEl>
                                              <p:spTgt spid="17"/>
                                            </p:tgtEl>
                                            <p:attrNameLst>
                                              <p:attrName>style.visibility</p:attrName>
                                            </p:attrNameLst>
                                          </p:cBhvr>
                                          <p:to>
                                            <p:strVal val="hidden"/>
                                          </p:to>
                                        </p:set>
                                      </p:childTnLst>
                                    </p:cTn>
                                  </p:par>
                                  <p:par>
                                    <p:cTn id="27" presetID="42" presetClass="path" presetSubtype="0" accel="50000" fill="hold" grpId="0" nodeType="withEffect" p14:presetBounceEnd="50000">
                                      <p:stCondLst>
                                        <p:cond delay="0"/>
                                      </p:stCondLst>
                                      <p:childTnLst>
                                        <p:animMotion origin="layout" path="M -1.04167E-6 -0.59097 L -1.04167E-6 0.55764 " pathEditMode="relative" rAng="0" ptsTypes="AA" p14:bounceEnd="50000">
                                          <p:cBhvr>
                                            <p:cTn id="28" dur="700" fill="hold"/>
                                            <p:tgtEl>
                                              <p:spTgt spid="18"/>
                                            </p:tgtEl>
                                            <p:attrNameLst>
                                              <p:attrName>ppt_x</p:attrName>
                                              <p:attrName>ppt_y</p:attrName>
                                            </p:attrNameLst>
                                          </p:cBhvr>
                                          <p:rCtr x="0" y="57431"/>
                                        </p:animMotion>
                                      </p:childTnLst>
                                    </p:cTn>
                                  </p:par>
                                </p:childTnLst>
                              </p:cTn>
                            </p:par>
                            <p:par>
                              <p:cTn id="29" fill="hold">
                                <p:stCondLst>
                                  <p:cond delay="2900"/>
                                </p:stCondLst>
                                <p:childTnLst>
                                  <p:par>
                                    <p:cTn id="30" presetID="2" presetClass="exit" presetSubtype="4" fill="hold" grpId="1" nodeType="afterEffect">
                                      <p:stCondLst>
                                        <p:cond delay="0"/>
                                      </p:stCondLst>
                                      <p:childTnLst>
                                        <p:anim calcmode="lin" valueType="num">
                                          <p:cBhvr additive="base">
                                            <p:cTn id="31" dur="500"/>
                                            <p:tgtEl>
                                              <p:spTgt spid="18"/>
                                            </p:tgtEl>
                                            <p:attrNameLst>
                                              <p:attrName>ppt_x</p:attrName>
                                            </p:attrNameLst>
                                          </p:cBhvr>
                                          <p:tavLst>
                                            <p:tav tm="0">
                                              <p:val>
                                                <p:strVal val="ppt_x"/>
                                              </p:val>
                                            </p:tav>
                                            <p:tav tm="100000">
                                              <p:val>
                                                <p:strVal val="ppt_x"/>
                                              </p:val>
                                            </p:tav>
                                          </p:tavLst>
                                        </p:anim>
                                        <p:anim calcmode="lin" valueType="num">
                                          <p:cBhvr additive="base">
                                            <p:cTn id="32" dur="500"/>
                                            <p:tgtEl>
                                              <p:spTgt spid="18"/>
                                            </p:tgtEl>
                                            <p:attrNameLst>
                                              <p:attrName>ppt_y</p:attrName>
                                            </p:attrNameLst>
                                          </p:cBhvr>
                                          <p:tavLst>
                                            <p:tav tm="0">
                                              <p:val>
                                                <p:strVal val="ppt_y"/>
                                              </p:val>
                                            </p:tav>
                                            <p:tav tm="100000">
                                              <p:val>
                                                <p:strVal val="1+ppt_h/2"/>
                                              </p:val>
                                            </p:tav>
                                          </p:tavLst>
                                        </p:anim>
                                        <p:set>
                                          <p:cBhvr>
                                            <p:cTn id="33" dur="1" fill="hold">
                                              <p:stCondLst>
                                                <p:cond delay="499"/>
                                              </p:stCondLst>
                                            </p:cTn>
                                            <p:tgtEl>
                                              <p:spTgt spid="18"/>
                                            </p:tgtEl>
                                            <p:attrNameLst>
                                              <p:attrName>style.visibility</p:attrName>
                                            </p:attrNameLst>
                                          </p:cBhvr>
                                          <p:to>
                                            <p:strVal val="hidden"/>
                                          </p:to>
                                        </p:set>
                                      </p:childTnLst>
                                    </p:cTn>
                                  </p:par>
                                  <p:par>
                                    <p:cTn id="34" presetID="42" presetClass="path" presetSubtype="0" accel="50000" fill="hold" grpId="0" nodeType="withEffect" p14:presetBounceEnd="50000">
                                      <p:stCondLst>
                                        <p:cond delay="0"/>
                                      </p:stCondLst>
                                      <p:childTnLst>
                                        <p:animMotion origin="layout" path="M -1.04167E-6 -0.59097 L -1.04167E-6 0.55764 " pathEditMode="relative" rAng="0" ptsTypes="AA" p14:bounceEnd="50000">
                                          <p:cBhvr>
                                            <p:cTn id="35" dur="700" fill="hold"/>
                                            <p:tgtEl>
                                              <p:spTgt spid="19"/>
                                            </p:tgtEl>
                                            <p:attrNameLst>
                                              <p:attrName>ppt_x</p:attrName>
                                              <p:attrName>ppt_y</p:attrName>
                                            </p:attrNameLst>
                                          </p:cBhvr>
                                          <p:rCtr x="0" y="57431"/>
                                        </p:animMotion>
                                      </p:childTnLst>
                                    </p:cTn>
                                  </p:par>
                                </p:childTnLst>
                              </p:cTn>
                            </p:par>
                            <p:par>
                              <p:cTn id="36" fill="hold">
                                <p:stCondLst>
                                  <p:cond delay="3600"/>
                                </p:stCondLst>
                                <p:childTnLst>
                                  <p:par>
                                    <p:cTn id="37" presetID="2" presetClass="exit" presetSubtype="4" fill="hold" grpId="1" nodeType="afterEffect">
                                      <p:stCondLst>
                                        <p:cond delay="0"/>
                                      </p:stCondLst>
                                      <p:childTnLst>
                                        <p:anim calcmode="lin" valueType="num">
                                          <p:cBhvr additive="base">
                                            <p:cTn id="38" dur="500"/>
                                            <p:tgtEl>
                                              <p:spTgt spid="19"/>
                                            </p:tgtEl>
                                            <p:attrNameLst>
                                              <p:attrName>ppt_x</p:attrName>
                                            </p:attrNameLst>
                                          </p:cBhvr>
                                          <p:tavLst>
                                            <p:tav tm="0">
                                              <p:val>
                                                <p:strVal val="ppt_x"/>
                                              </p:val>
                                            </p:tav>
                                            <p:tav tm="100000">
                                              <p:val>
                                                <p:strVal val="ppt_x"/>
                                              </p:val>
                                            </p:tav>
                                          </p:tavLst>
                                        </p:anim>
                                        <p:anim calcmode="lin" valueType="num">
                                          <p:cBhvr additive="base">
                                            <p:cTn id="39" dur="500"/>
                                            <p:tgtEl>
                                              <p:spTgt spid="19"/>
                                            </p:tgtEl>
                                            <p:attrNameLst>
                                              <p:attrName>ppt_y</p:attrName>
                                            </p:attrNameLst>
                                          </p:cBhvr>
                                          <p:tavLst>
                                            <p:tav tm="0">
                                              <p:val>
                                                <p:strVal val="ppt_y"/>
                                              </p:val>
                                            </p:tav>
                                            <p:tav tm="100000">
                                              <p:val>
                                                <p:strVal val="1+ppt_h/2"/>
                                              </p:val>
                                            </p:tav>
                                          </p:tavLst>
                                        </p:anim>
                                        <p:set>
                                          <p:cBhvr>
                                            <p:cTn id="40" dur="1" fill="hold">
                                              <p:stCondLst>
                                                <p:cond delay="499"/>
                                              </p:stCondLst>
                                            </p:cTn>
                                            <p:tgtEl>
                                              <p:spTgt spid="19"/>
                                            </p:tgtEl>
                                            <p:attrNameLst>
                                              <p:attrName>style.visibility</p:attrName>
                                            </p:attrNameLst>
                                          </p:cBhvr>
                                          <p:to>
                                            <p:strVal val="hidden"/>
                                          </p:to>
                                        </p:set>
                                      </p:childTnLst>
                                    </p:cTn>
                                  </p:par>
                                  <p:par>
                                    <p:cTn id="41" presetID="42" presetClass="path" presetSubtype="0" accel="50000" fill="hold" grpId="0" nodeType="withEffect" p14:presetBounceEnd="50000">
                                      <p:stCondLst>
                                        <p:cond delay="0"/>
                                      </p:stCondLst>
                                      <p:childTnLst>
                                        <p:animMotion origin="layout" path="M -1.04167E-6 -0.59097 L -1.04167E-6 0.55764 " pathEditMode="relative" rAng="0" ptsTypes="AA" p14:bounceEnd="50000">
                                          <p:cBhvr>
                                            <p:cTn id="42" dur="700" fill="hold"/>
                                            <p:tgtEl>
                                              <p:spTgt spid="20"/>
                                            </p:tgtEl>
                                            <p:attrNameLst>
                                              <p:attrName>ppt_x</p:attrName>
                                              <p:attrName>ppt_y</p:attrName>
                                            </p:attrNameLst>
                                          </p:cBhvr>
                                          <p:rCtr x="0" y="57431"/>
                                        </p:animMotion>
                                      </p:childTnLst>
                                    </p:cTn>
                                  </p:par>
                                </p:childTnLst>
                              </p:cTn>
                            </p:par>
                            <p:par>
                              <p:cTn id="43" fill="hold">
                                <p:stCondLst>
                                  <p:cond delay="4300"/>
                                </p:stCondLst>
                                <p:childTnLst>
                                  <p:par>
                                    <p:cTn id="44" presetID="2" presetClass="exit" presetSubtype="4" fill="hold" grpId="1" nodeType="afterEffect">
                                      <p:stCondLst>
                                        <p:cond delay="0"/>
                                      </p:stCondLst>
                                      <p:childTnLst>
                                        <p:anim calcmode="lin" valueType="num">
                                          <p:cBhvr additive="base">
                                            <p:cTn id="45" dur="500"/>
                                            <p:tgtEl>
                                              <p:spTgt spid="20"/>
                                            </p:tgtEl>
                                            <p:attrNameLst>
                                              <p:attrName>ppt_x</p:attrName>
                                            </p:attrNameLst>
                                          </p:cBhvr>
                                          <p:tavLst>
                                            <p:tav tm="0">
                                              <p:val>
                                                <p:strVal val="ppt_x"/>
                                              </p:val>
                                            </p:tav>
                                            <p:tav tm="100000">
                                              <p:val>
                                                <p:strVal val="ppt_x"/>
                                              </p:val>
                                            </p:tav>
                                          </p:tavLst>
                                        </p:anim>
                                        <p:anim calcmode="lin" valueType="num">
                                          <p:cBhvr additive="base">
                                            <p:cTn id="46" dur="500"/>
                                            <p:tgtEl>
                                              <p:spTgt spid="20"/>
                                            </p:tgtEl>
                                            <p:attrNameLst>
                                              <p:attrName>ppt_y</p:attrName>
                                            </p:attrNameLst>
                                          </p:cBhvr>
                                          <p:tavLst>
                                            <p:tav tm="0">
                                              <p:val>
                                                <p:strVal val="ppt_y"/>
                                              </p:val>
                                            </p:tav>
                                            <p:tav tm="100000">
                                              <p:val>
                                                <p:strVal val="1+ppt_h/2"/>
                                              </p:val>
                                            </p:tav>
                                          </p:tavLst>
                                        </p:anim>
                                        <p:set>
                                          <p:cBhvr>
                                            <p:cTn id="47" dur="1" fill="hold">
                                              <p:stCondLst>
                                                <p:cond delay="499"/>
                                              </p:stCondLst>
                                            </p:cTn>
                                            <p:tgtEl>
                                              <p:spTgt spid="20"/>
                                            </p:tgtEl>
                                            <p:attrNameLst>
                                              <p:attrName>style.visibility</p:attrName>
                                            </p:attrNameLst>
                                          </p:cBhvr>
                                          <p:to>
                                            <p:strVal val="hidden"/>
                                          </p:to>
                                        </p:set>
                                      </p:childTnLst>
                                    </p:cTn>
                                  </p:par>
                                  <p:par>
                                    <p:cTn id="48" presetID="42" presetClass="path" presetSubtype="0" accel="50000" fill="hold" grpId="0" nodeType="withEffect" p14:presetBounceEnd="50000">
                                      <p:stCondLst>
                                        <p:cond delay="0"/>
                                      </p:stCondLst>
                                      <p:childTnLst>
                                        <p:animMotion origin="layout" path="M -1.04167E-6 -0.59097 L -1.04167E-6 0.55764 " pathEditMode="relative" rAng="0" ptsTypes="AA" p14:bounceEnd="50000">
                                          <p:cBhvr>
                                            <p:cTn id="49" dur="700" fill="hold"/>
                                            <p:tgtEl>
                                              <p:spTgt spid="26"/>
                                            </p:tgtEl>
                                            <p:attrNameLst>
                                              <p:attrName>ppt_x</p:attrName>
                                              <p:attrName>ppt_y</p:attrName>
                                            </p:attrNameLst>
                                          </p:cBhvr>
                                          <p:rCtr x="0" y="57431"/>
                                        </p:animMotion>
                                      </p:childTnLst>
                                    </p:cTn>
                                  </p:par>
                                </p:childTnLst>
                              </p:cTn>
                            </p:par>
                            <p:par>
                              <p:cTn id="50" fill="hold">
                                <p:stCondLst>
                                  <p:cond delay="5000"/>
                                </p:stCondLst>
                                <p:childTnLst>
                                  <p:par>
                                    <p:cTn id="51" presetID="2" presetClass="exit" presetSubtype="4" fill="hold" grpId="1" nodeType="afterEffect">
                                      <p:stCondLst>
                                        <p:cond delay="0"/>
                                      </p:stCondLst>
                                      <p:childTnLst>
                                        <p:anim calcmode="lin" valueType="num">
                                          <p:cBhvr additive="base">
                                            <p:cTn id="52" dur="500"/>
                                            <p:tgtEl>
                                              <p:spTgt spid="26"/>
                                            </p:tgtEl>
                                            <p:attrNameLst>
                                              <p:attrName>ppt_x</p:attrName>
                                            </p:attrNameLst>
                                          </p:cBhvr>
                                          <p:tavLst>
                                            <p:tav tm="0">
                                              <p:val>
                                                <p:strVal val="ppt_x"/>
                                              </p:val>
                                            </p:tav>
                                            <p:tav tm="100000">
                                              <p:val>
                                                <p:strVal val="ppt_x"/>
                                              </p:val>
                                            </p:tav>
                                          </p:tavLst>
                                        </p:anim>
                                        <p:anim calcmode="lin" valueType="num">
                                          <p:cBhvr additive="base">
                                            <p:cTn id="53" dur="500"/>
                                            <p:tgtEl>
                                              <p:spTgt spid="26"/>
                                            </p:tgtEl>
                                            <p:attrNameLst>
                                              <p:attrName>ppt_y</p:attrName>
                                            </p:attrNameLst>
                                          </p:cBhvr>
                                          <p:tavLst>
                                            <p:tav tm="0">
                                              <p:val>
                                                <p:strVal val="ppt_y"/>
                                              </p:val>
                                            </p:tav>
                                            <p:tav tm="100000">
                                              <p:val>
                                                <p:strVal val="1+ppt_h/2"/>
                                              </p:val>
                                            </p:tav>
                                          </p:tavLst>
                                        </p:anim>
                                        <p:set>
                                          <p:cBhvr>
                                            <p:cTn id="54" dur="1" fill="hold">
                                              <p:stCondLst>
                                                <p:cond delay="499"/>
                                              </p:stCondLst>
                                            </p:cTn>
                                            <p:tgtEl>
                                              <p:spTgt spid="26"/>
                                            </p:tgtEl>
                                            <p:attrNameLst>
                                              <p:attrName>style.visibility</p:attrName>
                                            </p:attrNameLst>
                                          </p:cBhvr>
                                          <p:to>
                                            <p:strVal val="hidden"/>
                                          </p:to>
                                        </p:set>
                                      </p:childTnLst>
                                    </p:cTn>
                                  </p:par>
                                  <p:par>
                                    <p:cTn id="55" presetID="42" presetClass="path" presetSubtype="0" accel="50000" fill="hold" grpId="0" nodeType="withEffect" p14:presetBounceEnd="50000">
                                      <p:stCondLst>
                                        <p:cond delay="0"/>
                                      </p:stCondLst>
                                      <p:childTnLst>
                                        <p:animMotion origin="layout" path="M -1.04167E-6 -0.59097 L -1.04167E-6 0.55764 " pathEditMode="relative" rAng="0" ptsTypes="AA" p14:bounceEnd="50000">
                                          <p:cBhvr>
                                            <p:cTn id="56" dur="700" fill="hold"/>
                                            <p:tgtEl>
                                              <p:spTgt spid="27"/>
                                            </p:tgtEl>
                                            <p:attrNameLst>
                                              <p:attrName>ppt_x</p:attrName>
                                              <p:attrName>ppt_y</p:attrName>
                                            </p:attrNameLst>
                                          </p:cBhvr>
                                          <p:rCtr x="0" y="57431"/>
                                        </p:animMotion>
                                      </p:childTnLst>
                                    </p:cTn>
                                  </p:par>
                                </p:childTnLst>
                              </p:cTn>
                            </p:par>
                            <p:par>
                              <p:cTn id="57" fill="hold">
                                <p:stCondLst>
                                  <p:cond delay="5700"/>
                                </p:stCondLst>
                                <p:childTnLst>
                                  <p:par>
                                    <p:cTn id="58" presetID="2" presetClass="exit" presetSubtype="4" fill="hold" grpId="1" nodeType="afterEffect">
                                      <p:stCondLst>
                                        <p:cond delay="0"/>
                                      </p:stCondLst>
                                      <p:childTnLst>
                                        <p:anim calcmode="lin" valueType="num">
                                          <p:cBhvr additive="base">
                                            <p:cTn id="59" dur="500"/>
                                            <p:tgtEl>
                                              <p:spTgt spid="27"/>
                                            </p:tgtEl>
                                            <p:attrNameLst>
                                              <p:attrName>ppt_x</p:attrName>
                                            </p:attrNameLst>
                                          </p:cBhvr>
                                          <p:tavLst>
                                            <p:tav tm="0">
                                              <p:val>
                                                <p:strVal val="ppt_x"/>
                                              </p:val>
                                            </p:tav>
                                            <p:tav tm="100000">
                                              <p:val>
                                                <p:strVal val="ppt_x"/>
                                              </p:val>
                                            </p:tav>
                                          </p:tavLst>
                                        </p:anim>
                                        <p:anim calcmode="lin" valueType="num">
                                          <p:cBhvr additive="base">
                                            <p:cTn id="60" dur="500"/>
                                            <p:tgtEl>
                                              <p:spTgt spid="27"/>
                                            </p:tgtEl>
                                            <p:attrNameLst>
                                              <p:attrName>ppt_y</p:attrName>
                                            </p:attrNameLst>
                                          </p:cBhvr>
                                          <p:tavLst>
                                            <p:tav tm="0">
                                              <p:val>
                                                <p:strVal val="ppt_y"/>
                                              </p:val>
                                            </p:tav>
                                            <p:tav tm="100000">
                                              <p:val>
                                                <p:strVal val="1+ppt_h/2"/>
                                              </p:val>
                                            </p:tav>
                                          </p:tavLst>
                                        </p:anim>
                                        <p:set>
                                          <p:cBhvr>
                                            <p:cTn id="61" dur="1" fill="hold">
                                              <p:stCondLst>
                                                <p:cond delay="499"/>
                                              </p:stCondLst>
                                            </p:cTn>
                                            <p:tgtEl>
                                              <p:spTgt spid="27"/>
                                            </p:tgtEl>
                                            <p:attrNameLst>
                                              <p:attrName>style.visibility</p:attrName>
                                            </p:attrNameLst>
                                          </p:cBhvr>
                                          <p:to>
                                            <p:strVal val="hidden"/>
                                          </p:to>
                                        </p:set>
                                      </p:childTnLst>
                                    </p:cTn>
                                  </p:par>
                                  <p:par>
                                    <p:cTn id="62" presetID="42" presetClass="path" presetSubtype="0" accel="50000" fill="hold" grpId="0" nodeType="withEffect" p14:presetBounceEnd="50000">
                                      <p:stCondLst>
                                        <p:cond delay="0"/>
                                      </p:stCondLst>
                                      <p:childTnLst>
                                        <p:animMotion origin="layout" path="M -1.04167E-6 -0.59097 L -1.04167E-6 0.55764 " pathEditMode="relative" rAng="0" ptsTypes="AA" p14:bounceEnd="50000">
                                          <p:cBhvr>
                                            <p:cTn id="63" dur="700" fill="hold"/>
                                            <p:tgtEl>
                                              <p:spTgt spid="28"/>
                                            </p:tgtEl>
                                            <p:attrNameLst>
                                              <p:attrName>ppt_x</p:attrName>
                                              <p:attrName>ppt_y</p:attrName>
                                            </p:attrNameLst>
                                          </p:cBhvr>
                                          <p:rCtr x="0" y="57431"/>
                                        </p:animMotion>
                                      </p:childTnLst>
                                    </p:cTn>
                                  </p:par>
                                </p:childTnLst>
                              </p:cTn>
                            </p:par>
                            <p:par>
                              <p:cTn id="64" fill="hold">
                                <p:stCondLst>
                                  <p:cond delay="6400"/>
                                </p:stCondLst>
                                <p:childTnLst>
                                  <p:par>
                                    <p:cTn id="65" presetID="2" presetClass="exit" presetSubtype="4" fill="hold" grpId="1" nodeType="afterEffect">
                                      <p:stCondLst>
                                        <p:cond delay="0"/>
                                      </p:stCondLst>
                                      <p:childTnLst>
                                        <p:anim calcmode="lin" valueType="num">
                                          <p:cBhvr additive="base">
                                            <p:cTn id="66" dur="500"/>
                                            <p:tgtEl>
                                              <p:spTgt spid="28"/>
                                            </p:tgtEl>
                                            <p:attrNameLst>
                                              <p:attrName>ppt_x</p:attrName>
                                            </p:attrNameLst>
                                          </p:cBhvr>
                                          <p:tavLst>
                                            <p:tav tm="0">
                                              <p:val>
                                                <p:strVal val="ppt_x"/>
                                              </p:val>
                                            </p:tav>
                                            <p:tav tm="100000">
                                              <p:val>
                                                <p:strVal val="ppt_x"/>
                                              </p:val>
                                            </p:tav>
                                          </p:tavLst>
                                        </p:anim>
                                        <p:anim calcmode="lin" valueType="num">
                                          <p:cBhvr additive="base">
                                            <p:cTn id="67" dur="500"/>
                                            <p:tgtEl>
                                              <p:spTgt spid="28"/>
                                            </p:tgtEl>
                                            <p:attrNameLst>
                                              <p:attrName>ppt_y</p:attrName>
                                            </p:attrNameLst>
                                          </p:cBhvr>
                                          <p:tavLst>
                                            <p:tav tm="0">
                                              <p:val>
                                                <p:strVal val="ppt_y"/>
                                              </p:val>
                                            </p:tav>
                                            <p:tav tm="100000">
                                              <p:val>
                                                <p:strVal val="1+ppt_h/2"/>
                                              </p:val>
                                            </p:tav>
                                          </p:tavLst>
                                        </p:anim>
                                        <p:set>
                                          <p:cBhvr>
                                            <p:cTn id="68" dur="1" fill="hold">
                                              <p:stCondLst>
                                                <p:cond delay="499"/>
                                              </p:stCondLst>
                                            </p:cTn>
                                            <p:tgtEl>
                                              <p:spTgt spid="28"/>
                                            </p:tgtEl>
                                            <p:attrNameLst>
                                              <p:attrName>style.visibility</p:attrName>
                                            </p:attrNameLst>
                                          </p:cBhvr>
                                          <p:to>
                                            <p:strVal val="hidden"/>
                                          </p:to>
                                        </p:set>
                                      </p:childTnLst>
                                    </p:cTn>
                                  </p:par>
                                  <p:par>
                                    <p:cTn id="69" presetID="42" presetClass="path" presetSubtype="0" accel="50000" fill="hold" grpId="0" nodeType="withEffect" p14:presetBounceEnd="50000">
                                      <p:stCondLst>
                                        <p:cond delay="0"/>
                                      </p:stCondLst>
                                      <p:childTnLst>
                                        <p:animMotion origin="layout" path="M -1.04167E-6 -0.59097 L -1.04167E-6 0.55764 " pathEditMode="relative" rAng="0" ptsTypes="AA" p14:bounceEnd="50000">
                                          <p:cBhvr>
                                            <p:cTn id="70" dur="700" fill="hold"/>
                                            <p:tgtEl>
                                              <p:spTgt spid="29"/>
                                            </p:tgtEl>
                                            <p:attrNameLst>
                                              <p:attrName>ppt_x</p:attrName>
                                              <p:attrName>ppt_y</p:attrName>
                                            </p:attrNameLst>
                                          </p:cBhvr>
                                          <p:rCtr x="0" y="57431"/>
                                        </p:animMotion>
                                      </p:childTnLst>
                                    </p:cTn>
                                  </p:par>
                                </p:childTnLst>
                              </p:cTn>
                            </p:par>
                            <p:par>
                              <p:cTn id="71" fill="hold">
                                <p:stCondLst>
                                  <p:cond delay="7100"/>
                                </p:stCondLst>
                                <p:childTnLst>
                                  <p:par>
                                    <p:cTn id="72" presetID="2" presetClass="exit" presetSubtype="4" fill="hold" grpId="1" nodeType="afterEffect">
                                      <p:stCondLst>
                                        <p:cond delay="0"/>
                                      </p:stCondLst>
                                      <p:childTnLst>
                                        <p:anim calcmode="lin" valueType="num">
                                          <p:cBhvr additive="base">
                                            <p:cTn id="73" dur="500"/>
                                            <p:tgtEl>
                                              <p:spTgt spid="29"/>
                                            </p:tgtEl>
                                            <p:attrNameLst>
                                              <p:attrName>ppt_x</p:attrName>
                                            </p:attrNameLst>
                                          </p:cBhvr>
                                          <p:tavLst>
                                            <p:tav tm="0">
                                              <p:val>
                                                <p:strVal val="ppt_x"/>
                                              </p:val>
                                            </p:tav>
                                            <p:tav tm="100000">
                                              <p:val>
                                                <p:strVal val="ppt_x"/>
                                              </p:val>
                                            </p:tav>
                                          </p:tavLst>
                                        </p:anim>
                                        <p:anim calcmode="lin" valueType="num">
                                          <p:cBhvr additive="base">
                                            <p:cTn id="74" dur="500"/>
                                            <p:tgtEl>
                                              <p:spTgt spid="29"/>
                                            </p:tgtEl>
                                            <p:attrNameLst>
                                              <p:attrName>ppt_y</p:attrName>
                                            </p:attrNameLst>
                                          </p:cBhvr>
                                          <p:tavLst>
                                            <p:tav tm="0">
                                              <p:val>
                                                <p:strVal val="ppt_y"/>
                                              </p:val>
                                            </p:tav>
                                            <p:tav tm="100000">
                                              <p:val>
                                                <p:strVal val="1+ppt_h/2"/>
                                              </p:val>
                                            </p:tav>
                                          </p:tavLst>
                                        </p:anim>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accel="50000" fill="hold" grpId="0" nodeType="withEffect" p14:presetBounceEnd="50000">
                                      <p:stCondLst>
                                        <p:cond delay="0"/>
                                      </p:stCondLst>
                                      <p:childTnLst>
                                        <p:animMotion origin="layout" path="M -1.04167E-6 -0.59097 L -1.04167E-6 0.55764 " pathEditMode="relative" rAng="0" ptsTypes="AA" p14:bounceEnd="50000">
                                          <p:cBhvr>
                                            <p:cTn id="77" dur="700" fill="hold"/>
                                            <p:tgtEl>
                                              <p:spTgt spid="30"/>
                                            </p:tgtEl>
                                            <p:attrNameLst>
                                              <p:attrName>ppt_x</p:attrName>
                                              <p:attrName>ppt_y</p:attrName>
                                            </p:attrNameLst>
                                          </p:cBhvr>
                                          <p:rCtr x="0" y="57431"/>
                                        </p:animMotion>
                                      </p:childTnLst>
                                    </p:cTn>
                                  </p:par>
                                </p:childTnLst>
                              </p:cTn>
                            </p:par>
                            <p:par>
                              <p:cTn id="78" fill="hold">
                                <p:stCondLst>
                                  <p:cond delay="7800"/>
                                </p:stCondLst>
                                <p:childTnLst>
                                  <p:par>
                                    <p:cTn id="79" presetID="2" presetClass="exit" presetSubtype="4" fill="hold" grpId="1" nodeType="afterEffect">
                                      <p:stCondLst>
                                        <p:cond delay="0"/>
                                      </p:stCondLst>
                                      <p:childTnLst>
                                        <p:anim calcmode="lin" valueType="num">
                                          <p:cBhvr additive="base">
                                            <p:cTn id="80" dur="1000"/>
                                            <p:tgtEl>
                                              <p:spTgt spid="30"/>
                                            </p:tgtEl>
                                            <p:attrNameLst>
                                              <p:attrName>ppt_x</p:attrName>
                                            </p:attrNameLst>
                                          </p:cBhvr>
                                          <p:tavLst>
                                            <p:tav tm="0">
                                              <p:val>
                                                <p:strVal val="ppt_x"/>
                                              </p:val>
                                            </p:tav>
                                            <p:tav tm="100000">
                                              <p:val>
                                                <p:strVal val="ppt_x"/>
                                              </p:val>
                                            </p:tav>
                                          </p:tavLst>
                                        </p:anim>
                                        <p:anim calcmode="lin" valueType="num">
                                          <p:cBhvr additive="base">
                                            <p:cTn id="81" dur="1000"/>
                                            <p:tgtEl>
                                              <p:spTgt spid="30"/>
                                            </p:tgtEl>
                                            <p:attrNameLst>
                                              <p:attrName>ppt_y</p:attrName>
                                            </p:attrNameLst>
                                          </p:cBhvr>
                                          <p:tavLst>
                                            <p:tav tm="0">
                                              <p:val>
                                                <p:strVal val="ppt_y"/>
                                              </p:val>
                                            </p:tav>
                                            <p:tav tm="100000">
                                              <p:val>
                                                <p:strVal val="1+ppt_h/2"/>
                                              </p:val>
                                            </p:tav>
                                          </p:tavLst>
                                        </p:anim>
                                        <p:set>
                                          <p:cBhvr>
                                            <p:cTn id="82" dur="1" fill="hold">
                                              <p:stCondLst>
                                                <p:cond delay="999"/>
                                              </p:stCondLst>
                                            </p:cTn>
                                            <p:tgtEl>
                                              <p:spTgt spid="30"/>
                                            </p:tgtEl>
                                            <p:attrNameLst>
                                              <p:attrName>style.visibility</p:attrName>
                                            </p:attrNameLst>
                                          </p:cBhvr>
                                          <p:to>
                                            <p:strVal val="hidden"/>
                                          </p:to>
                                        </p:set>
                                      </p:childTnLst>
                                    </p:cTn>
                                  </p:par>
                                  <p:par>
                                    <p:cTn id="83" presetID="42" presetClass="path" presetSubtype="0" accel="50400" decel="49600" fill="hold" grpId="0" nodeType="withEffect">
                                      <p:stCondLst>
                                        <p:cond delay="0"/>
                                      </p:stCondLst>
                                      <p:childTnLst>
                                        <p:animMotion origin="layout" path="M -1.04167E-6 -0.59097 L -1.04167E-6 0.55764 " pathEditMode="relative" rAng="0" ptsTypes="AA">
                                          <p:cBhvr>
                                            <p:cTn id="84" dur="1250" fill="hold"/>
                                            <p:tgtEl>
                                              <p:spTgt spid="31"/>
                                            </p:tgtEl>
                                            <p:attrNameLst>
                                              <p:attrName>ppt_x</p:attrName>
                                              <p:attrName>ppt_y</p:attrName>
                                            </p:attrNameLst>
                                          </p:cBhvr>
                                          <p:rCtr x="0" y="5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P spid="15" grpId="0"/>
          <p:bldP spid="15" grpId="1"/>
          <p:bldP spid="17" grpId="0"/>
          <p:bldP spid="17" grpId="1"/>
          <p:bldP spid="18" grpId="0"/>
          <p:bldP spid="18" grpId="1"/>
          <p:bldP spid="19" grpId="0"/>
          <p:bldP spid="19" grpId="1"/>
          <p:bldP spid="20" grpId="0"/>
          <p:bldP spid="20" grpId="1"/>
          <p:bldP spid="26" grpId="0"/>
          <p:bldP spid="26" grpId="1"/>
          <p:bldP spid="27" grpId="0"/>
          <p:bldP spid="27" grpId="1"/>
          <p:bldP spid="28" grpId="0"/>
          <p:bldP spid="28" grpId="1"/>
          <p:bldP spid="29" grpId="0"/>
          <p:bldP spid="29" grpId="1"/>
          <p:bldP spid="30" grpId="0"/>
          <p:bldP spid="30" grpId="1"/>
          <p:bldP spid="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childTnLst>
                                    </p:cTn>
                                  </p:par>
                                  <p:par>
                                    <p:cTn id="8" presetID="35" presetClass="path" presetSubtype="0" decel="100000" fill="hold" grpId="1" nodeType="withEffect">
                                      <p:stCondLst>
                                        <p:cond delay="50"/>
                                      </p:stCondLst>
                                      <p:childTnLst>
                                        <p:animMotion origin="layout" path="M -0.05547 0.00926 L -2.70833E-6 0.00926 " pathEditMode="relative" rAng="0" ptsTypes="AA">
                                          <p:cBhvr>
                                            <p:cTn id="9" dur="800" fill="hold"/>
                                            <p:tgtEl>
                                              <p:spTgt spid="9"/>
                                            </p:tgtEl>
                                            <p:attrNameLst>
                                              <p:attrName>ppt_x</p:attrName>
                                              <p:attrName>ppt_y</p:attrName>
                                            </p:attrNameLst>
                                          </p:cBhvr>
                                          <p:rCtr x="2773" y="0"/>
                                        </p:animMotion>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42" presetClass="path" presetSubtype="0" accel="50000" fill="hold" grpId="0" nodeType="withEffect">
                                      <p:stCondLst>
                                        <p:cond delay="500"/>
                                      </p:stCondLst>
                                      <p:childTnLst>
                                        <p:animMotion origin="layout" path="M -1.04167E-6 -0.59097 L -1.04167E-6 0.55764 " pathEditMode="relative" rAng="0" ptsTypes="AA">
                                          <p:cBhvr>
                                            <p:cTn id="14" dur="1000" fill="hold"/>
                                            <p:tgtEl>
                                              <p:spTgt spid="15"/>
                                            </p:tgtEl>
                                            <p:attrNameLst>
                                              <p:attrName>ppt_x</p:attrName>
                                              <p:attrName>ppt_y</p:attrName>
                                            </p:attrNameLst>
                                          </p:cBhvr>
                                          <p:rCtr x="0" y="57431"/>
                                        </p:animMotion>
                                      </p:childTnLst>
                                    </p:cTn>
                                  </p:par>
                                </p:childTnLst>
                              </p:cTn>
                            </p:par>
                            <p:par>
                              <p:cTn id="15" fill="hold">
                                <p:stCondLst>
                                  <p:cond delay="1500"/>
                                </p:stCondLst>
                                <p:childTnLst>
                                  <p:par>
                                    <p:cTn id="16" presetID="2" presetClass="exit" presetSubtype="4" fill="hold" grpId="1" nodeType="afterEffect">
                                      <p:stCondLst>
                                        <p:cond delay="0"/>
                                      </p:stCondLst>
                                      <p:childTnLst>
                                        <p:anim calcmode="lin" valueType="num">
                                          <p:cBhvr additive="base">
                                            <p:cTn id="17" dur="500"/>
                                            <p:tgtEl>
                                              <p:spTgt spid="15"/>
                                            </p:tgtEl>
                                            <p:attrNameLst>
                                              <p:attrName>ppt_x</p:attrName>
                                            </p:attrNameLst>
                                          </p:cBhvr>
                                          <p:tavLst>
                                            <p:tav tm="0">
                                              <p:val>
                                                <p:strVal val="ppt_x"/>
                                              </p:val>
                                            </p:tav>
                                            <p:tav tm="100000">
                                              <p:val>
                                                <p:strVal val="ppt_x"/>
                                              </p:val>
                                            </p:tav>
                                          </p:tavLst>
                                        </p:anim>
                                        <p:anim calcmode="lin" valueType="num">
                                          <p:cBhvr additive="base">
                                            <p:cTn id="18" dur="500"/>
                                            <p:tgtEl>
                                              <p:spTgt spid="15"/>
                                            </p:tgtEl>
                                            <p:attrNameLst>
                                              <p:attrName>ppt_y</p:attrName>
                                            </p:attrNameLst>
                                          </p:cBhvr>
                                          <p:tavLst>
                                            <p:tav tm="0">
                                              <p:val>
                                                <p:strVal val="ppt_y"/>
                                              </p:val>
                                            </p:tav>
                                            <p:tav tm="100000">
                                              <p:val>
                                                <p:strVal val="1+ppt_h/2"/>
                                              </p:val>
                                            </p:tav>
                                          </p:tavLst>
                                        </p:anim>
                                        <p:set>
                                          <p:cBhvr>
                                            <p:cTn id="19" dur="1" fill="hold">
                                              <p:stCondLst>
                                                <p:cond delay="499"/>
                                              </p:stCondLst>
                                            </p:cTn>
                                            <p:tgtEl>
                                              <p:spTgt spid="15"/>
                                            </p:tgtEl>
                                            <p:attrNameLst>
                                              <p:attrName>style.visibility</p:attrName>
                                            </p:attrNameLst>
                                          </p:cBhvr>
                                          <p:to>
                                            <p:strVal val="hidden"/>
                                          </p:to>
                                        </p:set>
                                      </p:childTnLst>
                                    </p:cTn>
                                  </p:par>
                                  <p:par>
                                    <p:cTn id="20" presetID="42" presetClass="path" presetSubtype="0" accel="50000" fill="hold" grpId="0" nodeType="withEffect">
                                      <p:stCondLst>
                                        <p:cond delay="0"/>
                                      </p:stCondLst>
                                      <p:childTnLst>
                                        <p:animMotion origin="layout" path="M -1.04167E-6 -0.59097 L -1.04167E-6 0.55764 " pathEditMode="relative" rAng="0" ptsTypes="AA">
                                          <p:cBhvr>
                                            <p:cTn id="21" dur="700" fill="hold"/>
                                            <p:tgtEl>
                                              <p:spTgt spid="17"/>
                                            </p:tgtEl>
                                            <p:attrNameLst>
                                              <p:attrName>ppt_x</p:attrName>
                                              <p:attrName>ppt_y</p:attrName>
                                            </p:attrNameLst>
                                          </p:cBhvr>
                                          <p:rCtr x="0" y="57431"/>
                                        </p:animMotion>
                                      </p:childTnLst>
                                    </p:cTn>
                                  </p:par>
                                </p:childTnLst>
                              </p:cTn>
                            </p:par>
                            <p:par>
                              <p:cTn id="22" fill="hold">
                                <p:stCondLst>
                                  <p:cond delay="2200"/>
                                </p:stCondLst>
                                <p:childTnLst>
                                  <p:par>
                                    <p:cTn id="23" presetID="2" presetClass="exit" presetSubtype="4" fill="hold" grpId="1" nodeType="afterEffect">
                                      <p:stCondLst>
                                        <p:cond delay="0"/>
                                      </p:stCondLst>
                                      <p:childTnLst>
                                        <p:anim calcmode="lin" valueType="num">
                                          <p:cBhvr additive="base">
                                            <p:cTn id="24" dur="500"/>
                                            <p:tgtEl>
                                              <p:spTgt spid="17"/>
                                            </p:tgtEl>
                                            <p:attrNameLst>
                                              <p:attrName>ppt_x</p:attrName>
                                            </p:attrNameLst>
                                          </p:cBhvr>
                                          <p:tavLst>
                                            <p:tav tm="0">
                                              <p:val>
                                                <p:strVal val="ppt_x"/>
                                              </p:val>
                                            </p:tav>
                                            <p:tav tm="100000">
                                              <p:val>
                                                <p:strVal val="ppt_x"/>
                                              </p:val>
                                            </p:tav>
                                          </p:tavLst>
                                        </p:anim>
                                        <p:anim calcmode="lin" valueType="num">
                                          <p:cBhvr additive="base">
                                            <p:cTn id="25" dur="500"/>
                                            <p:tgtEl>
                                              <p:spTgt spid="17"/>
                                            </p:tgtEl>
                                            <p:attrNameLst>
                                              <p:attrName>ppt_y</p:attrName>
                                            </p:attrNameLst>
                                          </p:cBhvr>
                                          <p:tavLst>
                                            <p:tav tm="0">
                                              <p:val>
                                                <p:strVal val="ppt_y"/>
                                              </p:val>
                                            </p:tav>
                                            <p:tav tm="100000">
                                              <p:val>
                                                <p:strVal val="1+ppt_h/2"/>
                                              </p:val>
                                            </p:tav>
                                          </p:tavLst>
                                        </p:anim>
                                        <p:set>
                                          <p:cBhvr>
                                            <p:cTn id="26" dur="1" fill="hold">
                                              <p:stCondLst>
                                                <p:cond delay="499"/>
                                              </p:stCondLst>
                                            </p:cTn>
                                            <p:tgtEl>
                                              <p:spTgt spid="17"/>
                                            </p:tgtEl>
                                            <p:attrNameLst>
                                              <p:attrName>style.visibility</p:attrName>
                                            </p:attrNameLst>
                                          </p:cBhvr>
                                          <p:to>
                                            <p:strVal val="hidden"/>
                                          </p:to>
                                        </p:set>
                                      </p:childTnLst>
                                    </p:cTn>
                                  </p:par>
                                  <p:par>
                                    <p:cTn id="27" presetID="42" presetClass="path" presetSubtype="0" accel="50000" fill="hold" grpId="0" nodeType="withEffect">
                                      <p:stCondLst>
                                        <p:cond delay="0"/>
                                      </p:stCondLst>
                                      <p:childTnLst>
                                        <p:animMotion origin="layout" path="M -1.04167E-6 -0.59097 L -1.04167E-6 0.55764 " pathEditMode="relative" rAng="0" ptsTypes="AA">
                                          <p:cBhvr>
                                            <p:cTn id="28" dur="700" fill="hold"/>
                                            <p:tgtEl>
                                              <p:spTgt spid="18"/>
                                            </p:tgtEl>
                                            <p:attrNameLst>
                                              <p:attrName>ppt_x</p:attrName>
                                              <p:attrName>ppt_y</p:attrName>
                                            </p:attrNameLst>
                                          </p:cBhvr>
                                          <p:rCtr x="0" y="57431"/>
                                        </p:animMotion>
                                      </p:childTnLst>
                                    </p:cTn>
                                  </p:par>
                                </p:childTnLst>
                              </p:cTn>
                            </p:par>
                            <p:par>
                              <p:cTn id="29" fill="hold">
                                <p:stCondLst>
                                  <p:cond delay="2900"/>
                                </p:stCondLst>
                                <p:childTnLst>
                                  <p:par>
                                    <p:cTn id="30" presetID="2" presetClass="exit" presetSubtype="4" fill="hold" grpId="1" nodeType="afterEffect">
                                      <p:stCondLst>
                                        <p:cond delay="0"/>
                                      </p:stCondLst>
                                      <p:childTnLst>
                                        <p:anim calcmode="lin" valueType="num">
                                          <p:cBhvr additive="base">
                                            <p:cTn id="31" dur="500"/>
                                            <p:tgtEl>
                                              <p:spTgt spid="18"/>
                                            </p:tgtEl>
                                            <p:attrNameLst>
                                              <p:attrName>ppt_x</p:attrName>
                                            </p:attrNameLst>
                                          </p:cBhvr>
                                          <p:tavLst>
                                            <p:tav tm="0">
                                              <p:val>
                                                <p:strVal val="ppt_x"/>
                                              </p:val>
                                            </p:tav>
                                            <p:tav tm="100000">
                                              <p:val>
                                                <p:strVal val="ppt_x"/>
                                              </p:val>
                                            </p:tav>
                                          </p:tavLst>
                                        </p:anim>
                                        <p:anim calcmode="lin" valueType="num">
                                          <p:cBhvr additive="base">
                                            <p:cTn id="32" dur="500"/>
                                            <p:tgtEl>
                                              <p:spTgt spid="18"/>
                                            </p:tgtEl>
                                            <p:attrNameLst>
                                              <p:attrName>ppt_y</p:attrName>
                                            </p:attrNameLst>
                                          </p:cBhvr>
                                          <p:tavLst>
                                            <p:tav tm="0">
                                              <p:val>
                                                <p:strVal val="ppt_y"/>
                                              </p:val>
                                            </p:tav>
                                            <p:tav tm="100000">
                                              <p:val>
                                                <p:strVal val="1+ppt_h/2"/>
                                              </p:val>
                                            </p:tav>
                                          </p:tavLst>
                                        </p:anim>
                                        <p:set>
                                          <p:cBhvr>
                                            <p:cTn id="33" dur="1" fill="hold">
                                              <p:stCondLst>
                                                <p:cond delay="499"/>
                                              </p:stCondLst>
                                            </p:cTn>
                                            <p:tgtEl>
                                              <p:spTgt spid="18"/>
                                            </p:tgtEl>
                                            <p:attrNameLst>
                                              <p:attrName>style.visibility</p:attrName>
                                            </p:attrNameLst>
                                          </p:cBhvr>
                                          <p:to>
                                            <p:strVal val="hidden"/>
                                          </p:to>
                                        </p:set>
                                      </p:childTnLst>
                                    </p:cTn>
                                  </p:par>
                                  <p:par>
                                    <p:cTn id="34" presetID="42" presetClass="path" presetSubtype="0" accel="50000" fill="hold" grpId="0" nodeType="withEffect">
                                      <p:stCondLst>
                                        <p:cond delay="0"/>
                                      </p:stCondLst>
                                      <p:childTnLst>
                                        <p:animMotion origin="layout" path="M -1.04167E-6 -0.59097 L -1.04167E-6 0.55764 " pathEditMode="relative" rAng="0" ptsTypes="AA">
                                          <p:cBhvr>
                                            <p:cTn id="35" dur="700" fill="hold"/>
                                            <p:tgtEl>
                                              <p:spTgt spid="19"/>
                                            </p:tgtEl>
                                            <p:attrNameLst>
                                              <p:attrName>ppt_x</p:attrName>
                                              <p:attrName>ppt_y</p:attrName>
                                            </p:attrNameLst>
                                          </p:cBhvr>
                                          <p:rCtr x="0" y="57431"/>
                                        </p:animMotion>
                                      </p:childTnLst>
                                    </p:cTn>
                                  </p:par>
                                </p:childTnLst>
                              </p:cTn>
                            </p:par>
                            <p:par>
                              <p:cTn id="36" fill="hold">
                                <p:stCondLst>
                                  <p:cond delay="3600"/>
                                </p:stCondLst>
                                <p:childTnLst>
                                  <p:par>
                                    <p:cTn id="37" presetID="2" presetClass="exit" presetSubtype="4" fill="hold" grpId="1" nodeType="afterEffect">
                                      <p:stCondLst>
                                        <p:cond delay="0"/>
                                      </p:stCondLst>
                                      <p:childTnLst>
                                        <p:anim calcmode="lin" valueType="num">
                                          <p:cBhvr additive="base">
                                            <p:cTn id="38" dur="500"/>
                                            <p:tgtEl>
                                              <p:spTgt spid="19"/>
                                            </p:tgtEl>
                                            <p:attrNameLst>
                                              <p:attrName>ppt_x</p:attrName>
                                            </p:attrNameLst>
                                          </p:cBhvr>
                                          <p:tavLst>
                                            <p:tav tm="0">
                                              <p:val>
                                                <p:strVal val="ppt_x"/>
                                              </p:val>
                                            </p:tav>
                                            <p:tav tm="100000">
                                              <p:val>
                                                <p:strVal val="ppt_x"/>
                                              </p:val>
                                            </p:tav>
                                          </p:tavLst>
                                        </p:anim>
                                        <p:anim calcmode="lin" valueType="num">
                                          <p:cBhvr additive="base">
                                            <p:cTn id="39" dur="500"/>
                                            <p:tgtEl>
                                              <p:spTgt spid="19"/>
                                            </p:tgtEl>
                                            <p:attrNameLst>
                                              <p:attrName>ppt_y</p:attrName>
                                            </p:attrNameLst>
                                          </p:cBhvr>
                                          <p:tavLst>
                                            <p:tav tm="0">
                                              <p:val>
                                                <p:strVal val="ppt_y"/>
                                              </p:val>
                                            </p:tav>
                                            <p:tav tm="100000">
                                              <p:val>
                                                <p:strVal val="1+ppt_h/2"/>
                                              </p:val>
                                            </p:tav>
                                          </p:tavLst>
                                        </p:anim>
                                        <p:set>
                                          <p:cBhvr>
                                            <p:cTn id="40" dur="1" fill="hold">
                                              <p:stCondLst>
                                                <p:cond delay="499"/>
                                              </p:stCondLst>
                                            </p:cTn>
                                            <p:tgtEl>
                                              <p:spTgt spid="19"/>
                                            </p:tgtEl>
                                            <p:attrNameLst>
                                              <p:attrName>style.visibility</p:attrName>
                                            </p:attrNameLst>
                                          </p:cBhvr>
                                          <p:to>
                                            <p:strVal val="hidden"/>
                                          </p:to>
                                        </p:set>
                                      </p:childTnLst>
                                    </p:cTn>
                                  </p:par>
                                  <p:par>
                                    <p:cTn id="41" presetID="42" presetClass="path" presetSubtype="0" accel="50000" fill="hold" grpId="0" nodeType="withEffect">
                                      <p:stCondLst>
                                        <p:cond delay="0"/>
                                      </p:stCondLst>
                                      <p:childTnLst>
                                        <p:animMotion origin="layout" path="M -1.04167E-6 -0.59097 L -1.04167E-6 0.55764 " pathEditMode="relative" rAng="0" ptsTypes="AA">
                                          <p:cBhvr>
                                            <p:cTn id="42" dur="700" fill="hold"/>
                                            <p:tgtEl>
                                              <p:spTgt spid="20"/>
                                            </p:tgtEl>
                                            <p:attrNameLst>
                                              <p:attrName>ppt_x</p:attrName>
                                              <p:attrName>ppt_y</p:attrName>
                                            </p:attrNameLst>
                                          </p:cBhvr>
                                          <p:rCtr x="0" y="57431"/>
                                        </p:animMotion>
                                      </p:childTnLst>
                                    </p:cTn>
                                  </p:par>
                                </p:childTnLst>
                              </p:cTn>
                            </p:par>
                            <p:par>
                              <p:cTn id="43" fill="hold">
                                <p:stCondLst>
                                  <p:cond delay="4300"/>
                                </p:stCondLst>
                                <p:childTnLst>
                                  <p:par>
                                    <p:cTn id="44" presetID="2" presetClass="exit" presetSubtype="4" fill="hold" grpId="1" nodeType="afterEffect">
                                      <p:stCondLst>
                                        <p:cond delay="0"/>
                                      </p:stCondLst>
                                      <p:childTnLst>
                                        <p:anim calcmode="lin" valueType="num">
                                          <p:cBhvr additive="base">
                                            <p:cTn id="45" dur="500"/>
                                            <p:tgtEl>
                                              <p:spTgt spid="20"/>
                                            </p:tgtEl>
                                            <p:attrNameLst>
                                              <p:attrName>ppt_x</p:attrName>
                                            </p:attrNameLst>
                                          </p:cBhvr>
                                          <p:tavLst>
                                            <p:tav tm="0">
                                              <p:val>
                                                <p:strVal val="ppt_x"/>
                                              </p:val>
                                            </p:tav>
                                            <p:tav tm="100000">
                                              <p:val>
                                                <p:strVal val="ppt_x"/>
                                              </p:val>
                                            </p:tav>
                                          </p:tavLst>
                                        </p:anim>
                                        <p:anim calcmode="lin" valueType="num">
                                          <p:cBhvr additive="base">
                                            <p:cTn id="46" dur="500"/>
                                            <p:tgtEl>
                                              <p:spTgt spid="20"/>
                                            </p:tgtEl>
                                            <p:attrNameLst>
                                              <p:attrName>ppt_y</p:attrName>
                                            </p:attrNameLst>
                                          </p:cBhvr>
                                          <p:tavLst>
                                            <p:tav tm="0">
                                              <p:val>
                                                <p:strVal val="ppt_y"/>
                                              </p:val>
                                            </p:tav>
                                            <p:tav tm="100000">
                                              <p:val>
                                                <p:strVal val="1+ppt_h/2"/>
                                              </p:val>
                                            </p:tav>
                                          </p:tavLst>
                                        </p:anim>
                                        <p:set>
                                          <p:cBhvr>
                                            <p:cTn id="47" dur="1" fill="hold">
                                              <p:stCondLst>
                                                <p:cond delay="499"/>
                                              </p:stCondLst>
                                            </p:cTn>
                                            <p:tgtEl>
                                              <p:spTgt spid="20"/>
                                            </p:tgtEl>
                                            <p:attrNameLst>
                                              <p:attrName>style.visibility</p:attrName>
                                            </p:attrNameLst>
                                          </p:cBhvr>
                                          <p:to>
                                            <p:strVal val="hidden"/>
                                          </p:to>
                                        </p:set>
                                      </p:childTnLst>
                                    </p:cTn>
                                  </p:par>
                                  <p:par>
                                    <p:cTn id="48" presetID="42" presetClass="path" presetSubtype="0" accel="50000" fill="hold" grpId="0" nodeType="withEffect">
                                      <p:stCondLst>
                                        <p:cond delay="0"/>
                                      </p:stCondLst>
                                      <p:childTnLst>
                                        <p:animMotion origin="layout" path="M -1.04167E-6 -0.59097 L -1.04167E-6 0.55764 " pathEditMode="relative" rAng="0" ptsTypes="AA">
                                          <p:cBhvr>
                                            <p:cTn id="49" dur="700" fill="hold"/>
                                            <p:tgtEl>
                                              <p:spTgt spid="26"/>
                                            </p:tgtEl>
                                            <p:attrNameLst>
                                              <p:attrName>ppt_x</p:attrName>
                                              <p:attrName>ppt_y</p:attrName>
                                            </p:attrNameLst>
                                          </p:cBhvr>
                                          <p:rCtr x="0" y="57431"/>
                                        </p:animMotion>
                                      </p:childTnLst>
                                    </p:cTn>
                                  </p:par>
                                </p:childTnLst>
                              </p:cTn>
                            </p:par>
                            <p:par>
                              <p:cTn id="50" fill="hold">
                                <p:stCondLst>
                                  <p:cond delay="5000"/>
                                </p:stCondLst>
                                <p:childTnLst>
                                  <p:par>
                                    <p:cTn id="51" presetID="2" presetClass="exit" presetSubtype="4" fill="hold" grpId="1" nodeType="afterEffect">
                                      <p:stCondLst>
                                        <p:cond delay="0"/>
                                      </p:stCondLst>
                                      <p:childTnLst>
                                        <p:anim calcmode="lin" valueType="num">
                                          <p:cBhvr additive="base">
                                            <p:cTn id="52" dur="500"/>
                                            <p:tgtEl>
                                              <p:spTgt spid="26"/>
                                            </p:tgtEl>
                                            <p:attrNameLst>
                                              <p:attrName>ppt_x</p:attrName>
                                            </p:attrNameLst>
                                          </p:cBhvr>
                                          <p:tavLst>
                                            <p:tav tm="0">
                                              <p:val>
                                                <p:strVal val="ppt_x"/>
                                              </p:val>
                                            </p:tav>
                                            <p:tav tm="100000">
                                              <p:val>
                                                <p:strVal val="ppt_x"/>
                                              </p:val>
                                            </p:tav>
                                          </p:tavLst>
                                        </p:anim>
                                        <p:anim calcmode="lin" valueType="num">
                                          <p:cBhvr additive="base">
                                            <p:cTn id="53" dur="500"/>
                                            <p:tgtEl>
                                              <p:spTgt spid="26"/>
                                            </p:tgtEl>
                                            <p:attrNameLst>
                                              <p:attrName>ppt_y</p:attrName>
                                            </p:attrNameLst>
                                          </p:cBhvr>
                                          <p:tavLst>
                                            <p:tav tm="0">
                                              <p:val>
                                                <p:strVal val="ppt_y"/>
                                              </p:val>
                                            </p:tav>
                                            <p:tav tm="100000">
                                              <p:val>
                                                <p:strVal val="1+ppt_h/2"/>
                                              </p:val>
                                            </p:tav>
                                          </p:tavLst>
                                        </p:anim>
                                        <p:set>
                                          <p:cBhvr>
                                            <p:cTn id="54" dur="1" fill="hold">
                                              <p:stCondLst>
                                                <p:cond delay="499"/>
                                              </p:stCondLst>
                                            </p:cTn>
                                            <p:tgtEl>
                                              <p:spTgt spid="26"/>
                                            </p:tgtEl>
                                            <p:attrNameLst>
                                              <p:attrName>style.visibility</p:attrName>
                                            </p:attrNameLst>
                                          </p:cBhvr>
                                          <p:to>
                                            <p:strVal val="hidden"/>
                                          </p:to>
                                        </p:set>
                                      </p:childTnLst>
                                    </p:cTn>
                                  </p:par>
                                  <p:par>
                                    <p:cTn id="55" presetID="42" presetClass="path" presetSubtype="0" accel="50000" fill="hold" grpId="0" nodeType="withEffect">
                                      <p:stCondLst>
                                        <p:cond delay="0"/>
                                      </p:stCondLst>
                                      <p:childTnLst>
                                        <p:animMotion origin="layout" path="M -1.04167E-6 -0.59097 L -1.04167E-6 0.55764 " pathEditMode="relative" rAng="0" ptsTypes="AA">
                                          <p:cBhvr>
                                            <p:cTn id="56" dur="700" fill="hold"/>
                                            <p:tgtEl>
                                              <p:spTgt spid="27"/>
                                            </p:tgtEl>
                                            <p:attrNameLst>
                                              <p:attrName>ppt_x</p:attrName>
                                              <p:attrName>ppt_y</p:attrName>
                                            </p:attrNameLst>
                                          </p:cBhvr>
                                          <p:rCtr x="0" y="57431"/>
                                        </p:animMotion>
                                      </p:childTnLst>
                                    </p:cTn>
                                  </p:par>
                                </p:childTnLst>
                              </p:cTn>
                            </p:par>
                            <p:par>
                              <p:cTn id="57" fill="hold">
                                <p:stCondLst>
                                  <p:cond delay="5700"/>
                                </p:stCondLst>
                                <p:childTnLst>
                                  <p:par>
                                    <p:cTn id="58" presetID="2" presetClass="exit" presetSubtype="4" fill="hold" grpId="1" nodeType="afterEffect">
                                      <p:stCondLst>
                                        <p:cond delay="0"/>
                                      </p:stCondLst>
                                      <p:childTnLst>
                                        <p:anim calcmode="lin" valueType="num">
                                          <p:cBhvr additive="base">
                                            <p:cTn id="59" dur="500"/>
                                            <p:tgtEl>
                                              <p:spTgt spid="27"/>
                                            </p:tgtEl>
                                            <p:attrNameLst>
                                              <p:attrName>ppt_x</p:attrName>
                                            </p:attrNameLst>
                                          </p:cBhvr>
                                          <p:tavLst>
                                            <p:tav tm="0">
                                              <p:val>
                                                <p:strVal val="ppt_x"/>
                                              </p:val>
                                            </p:tav>
                                            <p:tav tm="100000">
                                              <p:val>
                                                <p:strVal val="ppt_x"/>
                                              </p:val>
                                            </p:tav>
                                          </p:tavLst>
                                        </p:anim>
                                        <p:anim calcmode="lin" valueType="num">
                                          <p:cBhvr additive="base">
                                            <p:cTn id="60" dur="500"/>
                                            <p:tgtEl>
                                              <p:spTgt spid="27"/>
                                            </p:tgtEl>
                                            <p:attrNameLst>
                                              <p:attrName>ppt_y</p:attrName>
                                            </p:attrNameLst>
                                          </p:cBhvr>
                                          <p:tavLst>
                                            <p:tav tm="0">
                                              <p:val>
                                                <p:strVal val="ppt_y"/>
                                              </p:val>
                                            </p:tav>
                                            <p:tav tm="100000">
                                              <p:val>
                                                <p:strVal val="1+ppt_h/2"/>
                                              </p:val>
                                            </p:tav>
                                          </p:tavLst>
                                        </p:anim>
                                        <p:set>
                                          <p:cBhvr>
                                            <p:cTn id="61" dur="1" fill="hold">
                                              <p:stCondLst>
                                                <p:cond delay="499"/>
                                              </p:stCondLst>
                                            </p:cTn>
                                            <p:tgtEl>
                                              <p:spTgt spid="27"/>
                                            </p:tgtEl>
                                            <p:attrNameLst>
                                              <p:attrName>style.visibility</p:attrName>
                                            </p:attrNameLst>
                                          </p:cBhvr>
                                          <p:to>
                                            <p:strVal val="hidden"/>
                                          </p:to>
                                        </p:set>
                                      </p:childTnLst>
                                    </p:cTn>
                                  </p:par>
                                  <p:par>
                                    <p:cTn id="62" presetID="42" presetClass="path" presetSubtype="0" accel="50000" fill="hold" grpId="0" nodeType="withEffect">
                                      <p:stCondLst>
                                        <p:cond delay="0"/>
                                      </p:stCondLst>
                                      <p:childTnLst>
                                        <p:animMotion origin="layout" path="M -1.04167E-6 -0.59097 L -1.04167E-6 0.55764 " pathEditMode="relative" rAng="0" ptsTypes="AA">
                                          <p:cBhvr>
                                            <p:cTn id="63" dur="700" fill="hold"/>
                                            <p:tgtEl>
                                              <p:spTgt spid="28"/>
                                            </p:tgtEl>
                                            <p:attrNameLst>
                                              <p:attrName>ppt_x</p:attrName>
                                              <p:attrName>ppt_y</p:attrName>
                                            </p:attrNameLst>
                                          </p:cBhvr>
                                          <p:rCtr x="0" y="57431"/>
                                        </p:animMotion>
                                      </p:childTnLst>
                                    </p:cTn>
                                  </p:par>
                                </p:childTnLst>
                              </p:cTn>
                            </p:par>
                            <p:par>
                              <p:cTn id="64" fill="hold">
                                <p:stCondLst>
                                  <p:cond delay="6400"/>
                                </p:stCondLst>
                                <p:childTnLst>
                                  <p:par>
                                    <p:cTn id="65" presetID="2" presetClass="exit" presetSubtype="4" fill="hold" grpId="1" nodeType="afterEffect">
                                      <p:stCondLst>
                                        <p:cond delay="0"/>
                                      </p:stCondLst>
                                      <p:childTnLst>
                                        <p:anim calcmode="lin" valueType="num">
                                          <p:cBhvr additive="base">
                                            <p:cTn id="66" dur="500"/>
                                            <p:tgtEl>
                                              <p:spTgt spid="28"/>
                                            </p:tgtEl>
                                            <p:attrNameLst>
                                              <p:attrName>ppt_x</p:attrName>
                                            </p:attrNameLst>
                                          </p:cBhvr>
                                          <p:tavLst>
                                            <p:tav tm="0">
                                              <p:val>
                                                <p:strVal val="ppt_x"/>
                                              </p:val>
                                            </p:tav>
                                            <p:tav tm="100000">
                                              <p:val>
                                                <p:strVal val="ppt_x"/>
                                              </p:val>
                                            </p:tav>
                                          </p:tavLst>
                                        </p:anim>
                                        <p:anim calcmode="lin" valueType="num">
                                          <p:cBhvr additive="base">
                                            <p:cTn id="67" dur="500"/>
                                            <p:tgtEl>
                                              <p:spTgt spid="28"/>
                                            </p:tgtEl>
                                            <p:attrNameLst>
                                              <p:attrName>ppt_y</p:attrName>
                                            </p:attrNameLst>
                                          </p:cBhvr>
                                          <p:tavLst>
                                            <p:tav tm="0">
                                              <p:val>
                                                <p:strVal val="ppt_y"/>
                                              </p:val>
                                            </p:tav>
                                            <p:tav tm="100000">
                                              <p:val>
                                                <p:strVal val="1+ppt_h/2"/>
                                              </p:val>
                                            </p:tav>
                                          </p:tavLst>
                                        </p:anim>
                                        <p:set>
                                          <p:cBhvr>
                                            <p:cTn id="68" dur="1" fill="hold">
                                              <p:stCondLst>
                                                <p:cond delay="499"/>
                                              </p:stCondLst>
                                            </p:cTn>
                                            <p:tgtEl>
                                              <p:spTgt spid="28"/>
                                            </p:tgtEl>
                                            <p:attrNameLst>
                                              <p:attrName>style.visibility</p:attrName>
                                            </p:attrNameLst>
                                          </p:cBhvr>
                                          <p:to>
                                            <p:strVal val="hidden"/>
                                          </p:to>
                                        </p:set>
                                      </p:childTnLst>
                                    </p:cTn>
                                  </p:par>
                                  <p:par>
                                    <p:cTn id="69" presetID="42" presetClass="path" presetSubtype="0" accel="50000" fill="hold" grpId="0" nodeType="withEffect">
                                      <p:stCondLst>
                                        <p:cond delay="0"/>
                                      </p:stCondLst>
                                      <p:childTnLst>
                                        <p:animMotion origin="layout" path="M -1.04167E-6 -0.59097 L -1.04167E-6 0.55764 " pathEditMode="relative" rAng="0" ptsTypes="AA">
                                          <p:cBhvr>
                                            <p:cTn id="70" dur="700" fill="hold"/>
                                            <p:tgtEl>
                                              <p:spTgt spid="29"/>
                                            </p:tgtEl>
                                            <p:attrNameLst>
                                              <p:attrName>ppt_x</p:attrName>
                                              <p:attrName>ppt_y</p:attrName>
                                            </p:attrNameLst>
                                          </p:cBhvr>
                                          <p:rCtr x="0" y="57431"/>
                                        </p:animMotion>
                                      </p:childTnLst>
                                    </p:cTn>
                                  </p:par>
                                </p:childTnLst>
                              </p:cTn>
                            </p:par>
                            <p:par>
                              <p:cTn id="71" fill="hold">
                                <p:stCondLst>
                                  <p:cond delay="7100"/>
                                </p:stCondLst>
                                <p:childTnLst>
                                  <p:par>
                                    <p:cTn id="72" presetID="2" presetClass="exit" presetSubtype="4" fill="hold" grpId="1" nodeType="afterEffect">
                                      <p:stCondLst>
                                        <p:cond delay="0"/>
                                      </p:stCondLst>
                                      <p:childTnLst>
                                        <p:anim calcmode="lin" valueType="num">
                                          <p:cBhvr additive="base">
                                            <p:cTn id="73" dur="500"/>
                                            <p:tgtEl>
                                              <p:spTgt spid="29"/>
                                            </p:tgtEl>
                                            <p:attrNameLst>
                                              <p:attrName>ppt_x</p:attrName>
                                            </p:attrNameLst>
                                          </p:cBhvr>
                                          <p:tavLst>
                                            <p:tav tm="0">
                                              <p:val>
                                                <p:strVal val="ppt_x"/>
                                              </p:val>
                                            </p:tav>
                                            <p:tav tm="100000">
                                              <p:val>
                                                <p:strVal val="ppt_x"/>
                                              </p:val>
                                            </p:tav>
                                          </p:tavLst>
                                        </p:anim>
                                        <p:anim calcmode="lin" valueType="num">
                                          <p:cBhvr additive="base">
                                            <p:cTn id="74" dur="500"/>
                                            <p:tgtEl>
                                              <p:spTgt spid="29"/>
                                            </p:tgtEl>
                                            <p:attrNameLst>
                                              <p:attrName>ppt_y</p:attrName>
                                            </p:attrNameLst>
                                          </p:cBhvr>
                                          <p:tavLst>
                                            <p:tav tm="0">
                                              <p:val>
                                                <p:strVal val="ppt_y"/>
                                              </p:val>
                                            </p:tav>
                                            <p:tav tm="100000">
                                              <p:val>
                                                <p:strVal val="1+ppt_h/2"/>
                                              </p:val>
                                            </p:tav>
                                          </p:tavLst>
                                        </p:anim>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accel="50000" fill="hold" grpId="0" nodeType="withEffect">
                                      <p:stCondLst>
                                        <p:cond delay="0"/>
                                      </p:stCondLst>
                                      <p:childTnLst>
                                        <p:animMotion origin="layout" path="M -1.04167E-6 -0.59097 L -1.04167E-6 0.55764 " pathEditMode="relative" rAng="0" ptsTypes="AA">
                                          <p:cBhvr>
                                            <p:cTn id="77" dur="700" fill="hold"/>
                                            <p:tgtEl>
                                              <p:spTgt spid="30"/>
                                            </p:tgtEl>
                                            <p:attrNameLst>
                                              <p:attrName>ppt_x</p:attrName>
                                              <p:attrName>ppt_y</p:attrName>
                                            </p:attrNameLst>
                                          </p:cBhvr>
                                          <p:rCtr x="0" y="57431"/>
                                        </p:animMotion>
                                      </p:childTnLst>
                                    </p:cTn>
                                  </p:par>
                                </p:childTnLst>
                              </p:cTn>
                            </p:par>
                            <p:par>
                              <p:cTn id="78" fill="hold">
                                <p:stCondLst>
                                  <p:cond delay="7800"/>
                                </p:stCondLst>
                                <p:childTnLst>
                                  <p:par>
                                    <p:cTn id="79" presetID="2" presetClass="exit" presetSubtype="4" fill="hold" grpId="1" nodeType="afterEffect">
                                      <p:stCondLst>
                                        <p:cond delay="0"/>
                                      </p:stCondLst>
                                      <p:childTnLst>
                                        <p:anim calcmode="lin" valueType="num">
                                          <p:cBhvr additive="base">
                                            <p:cTn id="80" dur="1000"/>
                                            <p:tgtEl>
                                              <p:spTgt spid="30"/>
                                            </p:tgtEl>
                                            <p:attrNameLst>
                                              <p:attrName>ppt_x</p:attrName>
                                            </p:attrNameLst>
                                          </p:cBhvr>
                                          <p:tavLst>
                                            <p:tav tm="0">
                                              <p:val>
                                                <p:strVal val="ppt_x"/>
                                              </p:val>
                                            </p:tav>
                                            <p:tav tm="100000">
                                              <p:val>
                                                <p:strVal val="ppt_x"/>
                                              </p:val>
                                            </p:tav>
                                          </p:tavLst>
                                        </p:anim>
                                        <p:anim calcmode="lin" valueType="num">
                                          <p:cBhvr additive="base">
                                            <p:cTn id="81" dur="1000"/>
                                            <p:tgtEl>
                                              <p:spTgt spid="30"/>
                                            </p:tgtEl>
                                            <p:attrNameLst>
                                              <p:attrName>ppt_y</p:attrName>
                                            </p:attrNameLst>
                                          </p:cBhvr>
                                          <p:tavLst>
                                            <p:tav tm="0">
                                              <p:val>
                                                <p:strVal val="ppt_y"/>
                                              </p:val>
                                            </p:tav>
                                            <p:tav tm="100000">
                                              <p:val>
                                                <p:strVal val="1+ppt_h/2"/>
                                              </p:val>
                                            </p:tav>
                                          </p:tavLst>
                                        </p:anim>
                                        <p:set>
                                          <p:cBhvr>
                                            <p:cTn id="82" dur="1" fill="hold">
                                              <p:stCondLst>
                                                <p:cond delay="999"/>
                                              </p:stCondLst>
                                            </p:cTn>
                                            <p:tgtEl>
                                              <p:spTgt spid="30"/>
                                            </p:tgtEl>
                                            <p:attrNameLst>
                                              <p:attrName>style.visibility</p:attrName>
                                            </p:attrNameLst>
                                          </p:cBhvr>
                                          <p:to>
                                            <p:strVal val="hidden"/>
                                          </p:to>
                                        </p:set>
                                      </p:childTnLst>
                                    </p:cTn>
                                  </p:par>
                                  <p:par>
                                    <p:cTn id="83" presetID="42" presetClass="path" presetSubtype="0" accel="50400" decel="49600" fill="hold" grpId="0" nodeType="withEffect">
                                      <p:stCondLst>
                                        <p:cond delay="0"/>
                                      </p:stCondLst>
                                      <p:childTnLst>
                                        <p:animMotion origin="layout" path="M -1.04167E-6 -0.59097 L -1.04167E-6 0.55764 " pathEditMode="relative" rAng="0" ptsTypes="AA">
                                          <p:cBhvr>
                                            <p:cTn id="84" dur="1250" fill="hold"/>
                                            <p:tgtEl>
                                              <p:spTgt spid="31"/>
                                            </p:tgtEl>
                                            <p:attrNameLst>
                                              <p:attrName>ppt_x</p:attrName>
                                              <p:attrName>ppt_y</p:attrName>
                                            </p:attrNameLst>
                                          </p:cBhvr>
                                          <p:rCtr x="0" y="5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P spid="15" grpId="0"/>
          <p:bldP spid="15" grpId="1"/>
          <p:bldP spid="17" grpId="0"/>
          <p:bldP spid="17" grpId="1"/>
          <p:bldP spid="18" grpId="0"/>
          <p:bldP spid="18" grpId="1"/>
          <p:bldP spid="19" grpId="0"/>
          <p:bldP spid="19" grpId="1"/>
          <p:bldP spid="20" grpId="0"/>
          <p:bldP spid="20" grpId="1"/>
          <p:bldP spid="26" grpId="0"/>
          <p:bldP spid="26" grpId="1"/>
          <p:bldP spid="27" grpId="0"/>
          <p:bldP spid="27" grpId="1"/>
          <p:bldP spid="28" grpId="0"/>
          <p:bldP spid="28" grpId="1"/>
          <p:bldP spid="29" grpId="0"/>
          <p:bldP spid="29" grpId="1"/>
          <p:bldP spid="30" grpId="0"/>
          <p:bldP spid="30" grpId="1"/>
          <p:bldP spid="31" grpId="0"/>
        </p:bldLst>
      </p:timing>
    </mc:Fallback>
  </mc:AlternateContent>
</p:sld>
</file>

<file path=ppt/slides/slide54.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C823DF-EC34-41F2-A2D0-BBC3CA4A3E9A}"/>
              </a:ext>
            </a:extLst>
          </p:cNvPr>
          <p:cNvSpPr>
            <a:spLocks noGrp="1"/>
          </p:cNvSpPr>
          <p:nvPr>
            <p:ph type="title"/>
          </p:nvPr>
        </p:nvSpPr>
        <p:spPr>
          <a:xfrm>
            <a:off x="5129268" y="291068"/>
            <a:ext cx="6769045" cy="861774"/>
          </a:xfrm>
        </p:spPr>
        <p:txBody>
          <a:bodyPr/>
          <a:lstStyle/>
          <a:p>
            <a:r>
              <a:rPr lang="en-US" dirty="0"/>
              <a:t>Please evaluate this session</a:t>
            </a:r>
            <a:br>
              <a:rPr lang="en-US" dirty="0"/>
            </a:br>
            <a:r>
              <a:rPr lang="en-US" sz="2000" spc="0" dirty="0">
                <a:latin typeface="+mn-lt"/>
              </a:rPr>
              <a:t>Your feedback is important to us!</a:t>
            </a:r>
            <a:endParaRPr lang="en-US" spc="0" dirty="0">
              <a:latin typeface="+mn-lt"/>
            </a:endParaRPr>
          </a:p>
        </p:txBody>
      </p:sp>
      <p:sp>
        <p:nvSpPr>
          <p:cNvPr id="5" name="Text Placeholder 4">
            <a:extLst>
              <a:ext uri="{FF2B5EF4-FFF2-40B4-BE49-F238E27FC236}">
                <a16:creationId xmlns:a16="http://schemas.microsoft.com/office/drawing/2014/main" id="{D2E5DC89-AD72-4374-B620-726EF1494D6A}"/>
              </a:ext>
            </a:extLst>
          </p:cNvPr>
          <p:cNvSpPr>
            <a:spLocks noGrp="1"/>
          </p:cNvSpPr>
          <p:nvPr>
            <p:ph type="body" sz="quarter" idx="10"/>
          </p:nvPr>
        </p:nvSpPr>
        <p:spPr>
          <a:xfrm>
            <a:off x="5129267" y="1635896"/>
            <a:ext cx="6769045" cy="1793104"/>
          </a:xfrm>
        </p:spPr>
        <p:txBody>
          <a:bodyPr/>
          <a:lstStyle/>
          <a:p>
            <a:r>
              <a:rPr lang="en-US" sz="2800" dirty="0"/>
              <a:t>Please evaluate this session through </a:t>
            </a:r>
            <a:r>
              <a:rPr lang="en-US" sz="2800" dirty="0" err="1"/>
              <a:t>MyEvaluations</a:t>
            </a:r>
            <a:r>
              <a:rPr lang="en-US" sz="2800" dirty="0"/>
              <a:t> on the mobile app</a:t>
            </a:r>
            <a:br>
              <a:rPr lang="en-US" sz="2800" dirty="0"/>
            </a:br>
            <a:r>
              <a:rPr lang="en-US" sz="2800" dirty="0"/>
              <a:t>or website.</a:t>
            </a:r>
          </a:p>
          <a:p>
            <a:r>
              <a:rPr lang="en-US" sz="2400" dirty="0">
                <a:latin typeface="+mj-lt"/>
              </a:rPr>
              <a:t>Download the app:</a:t>
            </a:r>
            <a:br>
              <a:rPr lang="en-US" sz="2400" dirty="0">
                <a:latin typeface="+mj-lt"/>
              </a:rPr>
            </a:br>
            <a:r>
              <a:rPr lang="en-US" dirty="0">
                <a:hlinkClick r:id="rId3"/>
              </a:rPr>
              <a:t>https://aka.ms/ignite.mobileApp</a:t>
            </a:r>
            <a:endParaRPr lang="en-US" dirty="0"/>
          </a:p>
          <a:p>
            <a:r>
              <a:rPr lang="en-US" sz="2400" dirty="0">
                <a:latin typeface="+mj-lt"/>
              </a:rPr>
              <a:t>Go to the website: </a:t>
            </a:r>
            <a:r>
              <a:rPr lang="en-US" dirty="0">
                <a:hlinkClick r:id="rId4"/>
              </a:rPr>
              <a:t>https://myignite.techcommunity.microsoft.com/evaluations</a:t>
            </a:r>
            <a:r>
              <a:rPr lang="en-US" dirty="0"/>
              <a:t> </a:t>
            </a:r>
            <a:endParaRPr lang="en-US" sz="2400" dirty="0">
              <a:latin typeface="+mj-lt"/>
            </a:endParaRPr>
          </a:p>
        </p:txBody>
      </p:sp>
    </p:spTree>
    <p:extLst>
      <p:ext uri="{BB962C8B-B14F-4D97-AF65-F5344CB8AC3E}">
        <p14:creationId xmlns:p14="http://schemas.microsoft.com/office/powerpoint/2010/main" val="252607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5.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80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6.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nsition2.5">
            <a:hlinkClick r:id="" action="ppaction://media"/>
            <a:extLst>
              <a:ext uri="{FF2B5EF4-FFF2-40B4-BE49-F238E27FC236}">
                <a16:creationId xmlns:a16="http://schemas.microsoft.com/office/drawing/2014/main" id="{295FF362-6B3E-4328-8B56-45C846E0EB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08712433"/>
      </p:ext>
    </p:extLst>
  </p:cSld>
  <p:clrMapOvr>
    <a:masterClrMapping/>
  </p:clrMapOvr>
  <mc:AlternateContent xmlns:mc="http://schemas.openxmlformats.org/markup-compatibility/2006" xmlns:p14="http://schemas.microsoft.com/office/powerpoint/2010/main">
    <mc:Choice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14DB0-D66E-41DC-8ACD-C12B8E545611}"/>
              </a:ext>
            </a:extLst>
          </p:cNvPr>
          <p:cNvSpPr>
            <a:spLocks noGrp="1"/>
          </p:cNvSpPr>
          <p:nvPr>
            <p:ph type="title"/>
          </p:nvPr>
        </p:nvSpPr>
        <p:spPr>
          <a:xfrm>
            <a:off x="268928" y="1164867"/>
            <a:ext cx="11655840" cy="899537"/>
          </a:xfrm>
        </p:spPr>
        <p:txBody>
          <a:bodyPr/>
          <a:lstStyle/>
          <a:p>
            <a:pPr algn="ctr"/>
            <a:r>
              <a:rPr lang="en-US" sz="4705"/>
              <a:t>What we hear from </a:t>
            </a:r>
            <a:r>
              <a:rPr lang="en-US" sz="4705">
                <a:solidFill>
                  <a:schemeClr val="accent1"/>
                </a:solidFill>
                <a:latin typeface="Segoe UI Semibold" panose="020B0702040204020203" pitchFamily="34" charset="0"/>
                <a:cs typeface="Segoe UI Semibold" panose="020B0702040204020203" pitchFamily="34" charset="0"/>
              </a:rPr>
              <a:t>developers</a:t>
            </a:r>
            <a:endParaRPr lang="en-US" sz="4705"/>
          </a:p>
        </p:txBody>
      </p:sp>
      <p:grpSp>
        <p:nvGrpSpPr>
          <p:cNvPr id="3" name="Group 2">
            <a:extLst>
              <a:ext uri="{FF2B5EF4-FFF2-40B4-BE49-F238E27FC236}">
                <a16:creationId xmlns:a16="http://schemas.microsoft.com/office/drawing/2014/main" id="{7490D45C-EF9B-4DC7-9E98-62717BCC7BB6}"/>
              </a:ext>
            </a:extLst>
          </p:cNvPr>
          <p:cNvGrpSpPr/>
          <p:nvPr/>
        </p:nvGrpSpPr>
        <p:grpSpPr>
          <a:xfrm>
            <a:off x="736251" y="3897587"/>
            <a:ext cx="10911735" cy="1104318"/>
            <a:chOff x="751014" y="3975245"/>
            <a:chExt cx="11130538" cy="1126462"/>
          </a:xfrm>
        </p:grpSpPr>
        <p:sp>
          <p:nvSpPr>
            <p:cNvPr id="10" name="TextBox 9">
              <a:extLst>
                <a:ext uri="{FF2B5EF4-FFF2-40B4-BE49-F238E27FC236}">
                  <a16:creationId xmlns:a16="http://schemas.microsoft.com/office/drawing/2014/main" id="{19282AF1-5D07-46B5-80A2-2B51F7BF6504}"/>
                </a:ext>
              </a:extLst>
            </p:cNvPr>
            <p:cNvSpPr txBox="1"/>
            <p:nvPr/>
          </p:nvSpPr>
          <p:spPr>
            <a:xfrm>
              <a:off x="751014" y="3975245"/>
              <a:ext cx="3230436" cy="1126462"/>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I need to create applications at a competitive rate without worrying about IT</a:t>
              </a:r>
            </a:p>
          </p:txBody>
        </p:sp>
        <p:sp>
          <p:nvSpPr>
            <p:cNvPr id="18" name="TextBox 17">
              <a:extLst>
                <a:ext uri="{FF2B5EF4-FFF2-40B4-BE49-F238E27FC236}">
                  <a16:creationId xmlns:a16="http://schemas.microsoft.com/office/drawing/2014/main" id="{D1B25CFB-F962-4586-A509-DA07AD8C8530}"/>
                </a:ext>
              </a:extLst>
            </p:cNvPr>
            <p:cNvSpPr txBox="1"/>
            <p:nvPr/>
          </p:nvSpPr>
          <p:spPr>
            <a:xfrm>
              <a:off x="4406928" y="3975245"/>
              <a:ext cx="3622618" cy="1126462"/>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New applications run smoothly on my machine but malfunction on traditional IT servers</a:t>
              </a:r>
            </a:p>
          </p:txBody>
        </p:sp>
        <p:sp>
          <p:nvSpPr>
            <p:cNvPr id="20" name="TextBox 19">
              <a:extLst>
                <a:ext uri="{FF2B5EF4-FFF2-40B4-BE49-F238E27FC236}">
                  <a16:creationId xmlns:a16="http://schemas.microsoft.com/office/drawing/2014/main" id="{B32B3359-AF88-481D-887C-4E4ADF276308}"/>
                </a:ext>
              </a:extLst>
            </p:cNvPr>
            <p:cNvSpPr txBox="1"/>
            <p:nvPr/>
          </p:nvSpPr>
          <p:spPr>
            <a:xfrm>
              <a:off x="8258934" y="3975245"/>
              <a:ext cx="3622618" cy="1126462"/>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My productivity and application innovation become suspended when I have to wait on IT</a:t>
              </a:r>
            </a:p>
          </p:txBody>
        </p:sp>
      </p:grpSp>
      <p:grpSp>
        <p:nvGrpSpPr>
          <p:cNvPr id="33" name="Group 32">
            <a:extLst>
              <a:ext uri="{FF2B5EF4-FFF2-40B4-BE49-F238E27FC236}">
                <a16:creationId xmlns:a16="http://schemas.microsoft.com/office/drawing/2014/main" id="{2C469041-B182-45F7-A5BC-B82336319CCA}"/>
              </a:ext>
            </a:extLst>
          </p:cNvPr>
          <p:cNvGrpSpPr/>
          <p:nvPr/>
        </p:nvGrpSpPr>
        <p:grpSpPr>
          <a:xfrm>
            <a:off x="1779765" y="2572817"/>
            <a:ext cx="1079905" cy="872386"/>
            <a:chOff x="-1338263" y="-414337"/>
            <a:chExt cx="850900" cy="687388"/>
          </a:xfrm>
        </p:grpSpPr>
        <p:sp>
          <p:nvSpPr>
            <p:cNvPr id="26" name="Freeform 5">
              <a:extLst>
                <a:ext uri="{FF2B5EF4-FFF2-40B4-BE49-F238E27FC236}">
                  <a16:creationId xmlns:a16="http://schemas.microsoft.com/office/drawing/2014/main" id="{77E6DBAC-BD7A-4651-A90E-13CF81850249}"/>
                </a:ext>
              </a:extLst>
            </p:cNvPr>
            <p:cNvSpPr>
              <a:spLocks/>
            </p:cNvSpPr>
            <p:nvPr/>
          </p:nvSpPr>
          <p:spPr bwMode="auto">
            <a:xfrm>
              <a:off x="-1338263" y="-414337"/>
              <a:ext cx="850900" cy="687388"/>
            </a:xfrm>
            <a:custGeom>
              <a:avLst/>
              <a:gdLst>
                <a:gd name="T0" fmla="*/ 298 w 301"/>
                <a:gd name="T1" fmla="*/ 243 h 243"/>
                <a:gd name="T2" fmla="*/ 2 w 301"/>
                <a:gd name="T3" fmla="*/ 243 h 243"/>
                <a:gd name="T4" fmla="*/ 0 w 301"/>
                <a:gd name="T5" fmla="*/ 240 h 243"/>
                <a:gd name="T6" fmla="*/ 0 w 301"/>
                <a:gd name="T7" fmla="*/ 3 h 243"/>
                <a:gd name="T8" fmla="*/ 2 w 301"/>
                <a:gd name="T9" fmla="*/ 0 h 243"/>
                <a:gd name="T10" fmla="*/ 298 w 301"/>
                <a:gd name="T11" fmla="*/ 0 h 243"/>
                <a:gd name="T12" fmla="*/ 301 w 301"/>
                <a:gd name="T13" fmla="*/ 3 h 243"/>
                <a:gd name="T14" fmla="*/ 301 w 301"/>
                <a:gd name="T15" fmla="*/ 240 h 243"/>
                <a:gd name="T16" fmla="*/ 298 w 3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243">
                  <a:moveTo>
                    <a:pt x="298" y="243"/>
                  </a:moveTo>
                  <a:cubicBezTo>
                    <a:pt x="2" y="243"/>
                    <a:pt x="2" y="243"/>
                    <a:pt x="2" y="243"/>
                  </a:cubicBezTo>
                  <a:cubicBezTo>
                    <a:pt x="1" y="243"/>
                    <a:pt x="0" y="242"/>
                    <a:pt x="0" y="240"/>
                  </a:cubicBezTo>
                  <a:cubicBezTo>
                    <a:pt x="0" y="3"/>
                    <a:pt x="0" y="3"/>
                    <a:pt x="0" y="3"/>
                  </a:cubicBezTo>
                  <a:cubicBezTo>
                    <a:pt x="0" y="1"/>
                    <a:pt x="1" y="0"/>
                    <a:pt x="2" y="0"/>
                  </a:cubicBezTo>
                  <a:cubicBezTo>
                    <a:pt x="298" y="0"/>
                    <a:pt x="298" y="0"/>
                    <a:pt x="298" y="0"/>
                  </a:cubicBezTo>
                  <a:cubicBezTo>
                    <a:pt x="300" y="0"/>
                    <a:pt x="301" y="1"/>
                    <a:pt x="301" y="3"/>
                  </a:cubicBezTo>
                  <a:cubicBezTo>
                    <a:pt x="301" y="240"/>
                    <a:pt x="301" y="240"/>
                    <a:pt x="301" y="240"/>
                  </a:cubicBezTo>
                  <a:cubicBezTo>
                    <a:pt x="301" y="242"/>
                    <a:pt x="300" y="243"/>
                    <a:pt x="298" y="243"/>
                  </a:cubicBezTo>
                  <a:close/>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7" name="Line 6">
              <a:extLst>
                <a:ext uri="{FF2B5EF4-FFF2-40B4-BE49-F238E27FC236}">
                  <a16:creationId xmlns:a16="http://schemas.microsoft.com/office/drawing/2014/main" id="{DC256CD2-089E-4971-8B26-1CBBE29A8FB4}"/>
                </a:ext>
              </a:extLst>
            </p:cNvPr>
            <p:cNvSpPr>
              <a:spLocks noChangeShapeType="1"/>
            </p:cNvSpPr>
            <p:nvPr/>
          </p:nvSpPr>
          <p:spPr bwMode="auto">
            <a:xfrm>
              <a:off x="-1338263" y="-242887"/>
              <a:ext cx="850900" cy="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 name="Oval 7">
              <a:extLst>
                <a:ext uri="{FF2B5EF4-FFF2-40B4-BE49-F238E27FC236}">
                  <a16:creationId xmlns:a16="http://schemas.microsoft.com/office/drawing/2014/main" id="{CF19BEAA-3810-4D41-A1FC-098B36AE114B}"/>
                </a:ext>
              </a:extLst>
            </p:cNvPr>
            <p:cNvSpPr>
              <a:spLocks noChangeArrowheads="1"/>
            </p:cNvSpPr>
            <p:nvPr/>
          </p:nvSpPr>
          <p:spPr bwMode="auto">
            <a:xfrm>
              <a:off x="-788988" y="-347662"/>
              <a:ext cx="41275" cy="42863"/>
            </a:xfrm>
            <a:prstGeom prst="ellipse">
              <a:avLst/>
            </a:pr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9" name="Oval 8">
              <a:extLst>
                <a:ext uri="{FF2B5EF4-FFF2-40B4-BE49-F238E27FC236}">
                  <a16:creationId xmlns:a16="http://schemas.microsoft.com/office/drawing/2014/main" id="{513E6E35-5DA1-4501-BF4A-D34E26D1C7D9}"/>
                </a:ext>
              </a:extLst>
            </p:cNvPr>
            <p:cNvSpPr>
              <a:spLocks noChangeArrowheads="1"/>
            </p:cNvSpPr>
            <p:nvPr/>
          </p:nvSpPr>
          <p:spPr bwMode="auto">
            <a:xfrm>
              <a:off x="-696913" y="-347662"/>
              <a:ext cx="42863" cy="42863"/>
            </a:xfrm>
            <a:prstGeom prst="ellipse">
              <a:avLst/>
            </a:pr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0" name="Oval 9">
              <a:extLst>
                <a:ext uri="{FF2B5EF4-FFF2-40B4-BE49-F238E27FC236}">
                  <a16:creationId xmlns:a16="http://schemas.microsoft.com/office/drawing/2014/main" id="{7433F87D-EA5E-4208-BAE9-968FD74AEC6A}"/>
                </a:ext>
              </a:extLst>
            </p:cNvPr>
            <p:cNvSpPr>
              <a:spLocks noChangeArrowheads="1"/>
            </p:cNvSpPr>
            <p:nvPr/>
          </p:nvSpPr>
          <p:spPr bwMode="auto">
            <a:xfrm>
              <a:off x="-600075" y="-347662"/>
              <a:ext cx="39688" cy="42863"/>
            </a:xfrm>
            <a:prstGeom prst="ellipse">
              <a:avLst/>
            </a:pr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1" name="Line 10">
              <a:extLst>
                <a:ext uri="{FF2B5EF4-FFF2-40B4-BE49-F238E27FC236}">
                  <a16:creationId xmlns:a16="http://schemas.microsoft.com/office/drawing/2014/main" id="{3A54E36D-5840-4806-9A2D-8C8496D6FB4F}"/>
                </a:ext>
              </a:extLst>
            </p:cNvPr>
            <p:cNvSpPr>
              <a:spLocks noChangeShapeType="1"/>
            </p:cNvSpPr>
            <p:nvPr/>
          </p:nvSpPr>
          <p:spPr bwMode="auto">
            <a:xfrm>
              <a:off x="-1189038" y="69850"/>
              <a:ext cx="501650" cy="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2" name="Line 11">
              <a:extLst>
                <a:ext uri="{FF2B5EF4-FFF2-40B4-BE49-F238E27FC236}">
                  <a16:creationId xmlns:a16="http://schemas.microsoft.com/office/drawing/2014/main" id="{55C5FD7C-4B6D-4D9B-AAC7-D895C3AB51B5}"/>
                </a:ext>
              </a:extLst>
            </p:cNvPr>
            <p:cNvSpPr>
              <a:spLocks noChangeShapeType="1"/>
            </p:cNvSpPr>
            <p:nvPr/>
          </p:nvSpPr>
          <p:spPr bwMode="auto">
            <a:xfrm>
              <a:off x="-1189038" y="-49212"/>
              <a:ext cx="311150" cy="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52" name="Group 51">
            <a:extLst>
              <a:ext uri="{FF2B5EF4-FFF2-40B4-BE49-F238E27FC236}">
                <a16:creationId xmlns:a16="http://schemas.microsoft.com/office/drawing/2014/main" id="{9D07F0BD-27AD-48E9-BBF8-E383C138D40F}"/>
              </a:ext>
            </a:extLst>
          </p:cNvPr>
          <p:cNvGrpSpPr/>
          <p:nvPr/>
        </p:nvGrpSpPr>
        <p:grpSpPr>
          <a:xfrm>
            <a:off x="9370045" y="2485660"/>
            <a:ext cx="1004478" cy="1006443"/>
            <a:chOff x="-1630363" y="3768726"/>
            <a:chExt cx="811213" cy="812800"/>
          </a:xfrm>
        </p:grpSpPr>
        <p:sp>
          <p:nvSpPr>
            <p:cNvPr id="46" name="Oval 21">
              <a:extLst>
                <a:ext uri="{FF2B5EF4-FFF2-40B4-BE49-F238E27FC236}">
                  <a16:creationId xmlns:a16="http://schemas.microsoft.com/office/drawing/2014/main" id="{EF300483-D64E-4798-95CE-36B6F01D85F7}"/>
                </a:ext>
              </a:extLst>
            </p:cNvPr>
            <p:cNvSpPr>
              <a:spLocks noChangeArrowheads="1"/>
            </p:cNvSpPr>
            <p:nvPr/>
          </p:nvSpPr>
          <p:spPr bwMode="auto">
            <a:xfrm>
              <a:off x="-1630363" y="3768726"/>
              <a:ext cx="811213" cy="812800"/>
            </a:xfrm>
            <a:prstGeom prst="ellipse">
              <a:avLst/>
            </a:pr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7" name="Freeform 22">
              <a:extLst>
                <a:ext uri="{FF2B5EF4-FFF2-40B4-BE49-F238E27FC236}">
                  <a16:creationId xmlns:a16="http://schemas.microsoft.com/office/drawing/2014/main" id="{8049B76C-D720-453C-B682-E627E8DF2B24}"/>
                </a:ext>
              </a:extLst>
            </p:cNvPr>
            <p:cNvSpPr>
              <a:spLocks/>
            </p:cNvSpPr>
            <p:nvPr/>
          </p:nvSpPr>
          <p:spPr bwMode="auto">
            <a:xfrm>
              <a:off x="-1339850" y="3951288"/>
              <a:ext cx="328613" cy="249238"/>
            </a:xfrm>
            <a:custGeom>
              <a:avLst/>
              <a:gdLst>
                <a:gd name="T0" fmla="*/ 207 w 207"/>
                <a:gd name="T1" fmla="*/ 0 h 157"/>
                <a:gd name="T2" fmla="*/ 71 w 207"/>
                <a:gd name="T3" fmla="*/ 157 h 157"/>
                <a:gd name="T4" fmla="*/ 0 w 207"/>
                <a:gd name="T5" fmla="*/ 65 h 157"/>
              </a:gdLst>
              <a:ahLst/>
              <a:cxnLst>
                <a:cxn ang="0">
                  <a:pos x="T0" y="T1"/>
                </a:cxn>
                <a:cxn ang="0">
                  <a:pos x="T2" y="T3"/>
                </a:cxn>
                <a:cxn ang="0">
                  <a:pos x="T4" y="T5"/>
                </a:cxn>
              </a:cxnLst>
              <a:rect l="0" t="0" r="r" b="b"/>
              <a:pathLst>
                <a:path w="207" h="157">
                  <a:moveTo>
                    <a:pt x="207" y="0"/>
                  </a:moveTo>
                  <a:lnTo>
                    <a:pt x="71" y="157"/>
                  </a:lnTo>
                  <a:lnTo>
                    <a:pt x="0" y="65"/>
                  </a:ln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8" name="Line 23">
              <a:extLst>
                <a:ext uri="{FF2B5EF4-FFF2-40B4-BE49-F238E27FC236}">
                  <a16:creationId xmlns:a16="http://schemas.microsoft.com/office/drawing/2014/main" id="{9D9EC4B1-C3FC-4F48-AC1D-4DA479064A53}"/>
                </a:ext>
              </a:extLst>
            </p:cNvPr>
            <p:cNvSpPr>
              <a:spLocks noChangeShapeType="1"/>
            </p:cNvSpPr>
            <p:nvPr/>
          </p:nvSpPr>
          <p:spPr bwMode="auto">
            <a:xfrm>
              <a:off x="-1227138" y="3768726"/>
              <a:ext cx="0" cy="58738"/>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9" name="Line 24">
              <a:extLst>
                <a:ext uri="{FF2B5EF4-FFF2-40B4-BE49-F238E27FC236}">
                  <a16:creationId xmlns:a16="http://schemas.microsoft.com/office/drawing/2014/main" id="{4721B012-0210-4A46-8C01-F92FE3F28C1C}"/>
                </a:ext>
              </a:extLst>
            </p:cNvPr>
            <p:cNvSpPr>
              <a:spLocks noChangeShapeType="1"/>
            </p:cNvSpPr>
            <p:nvPr/>
          </p:nvSpPr>
          <p:spPr bwMode="auto">
            <a:xfrm>
              <a:off x="-1227138" y="4522788"/>
              <a:ext cx="0" cy="58738"/>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0" name="Line 25">
              <a:extLst>
                <a:ext uri="{FF2B5EF4-FFF2-40B4-BE49-F238E27FC236}">
                  <a16:creationId xmlns:a16="http://schemas.microsoft.com/office/drawing/2014/main" id="{85EFAE26-F1C5-47A0-AACC-433C79599624}"/>
                </a:ext>
              </a:extLst>
            </p:cNvPr>
            <p:cNvSpPr>
              <a:spLocks noChangeShapeType="1"/>
            </p:cNvSpPr>
            <p:nvPr/>
          </p:nvSpPr>
          <p:spPr bwMode="auto">
            <a:xfrm flipH="1">
              <a:off x="-879475" y="4175126"/>
              <a:ext cx="60325" cy="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1" name="Line 26">
              <a:extLst>
                <a:ext uri="{FF2B5EF4-FFF2-40B4-BE49-F238E27FC236}">
                  <a16:creationId xmlns:a16="http://schemas.microsoft.com/office/drawing/2014/main" id="{3C13FC85-8CDE-41BD-A9C1-8DF3B48668CD}"/>
                </a:ext>
              </a:extLst>
            </p:cNvPr>
            <p:cNvSpPr>
              <a:spLocks noChangeShapeType="1"/>
            </p:cNvSpPr>
            <p:nvPr/>
          </p:nvSpPr>
          <p:spPr bwMode="auto">
            <a:xfrm flipH="1">
              <a:off x="-1630363" y="4175126"/>
              <a:ext cx="55563" cy="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4" name="Group 3">
            <a:extLst>
              <a:ext uri="{FF2B5EF4-FFF2-40B4-BE49-F238E27FC236}">
                <a16:creationId xmlns:a16="http://schemas.microsoft.com/office/drawing/2014/main" id="{026E08DF-A55C-4022-BD22-2C86D6DFB1AF}"/>
              </a:ext>
            </a:extLst>
          </p:cNvPr>
          <p:cNvGrpSpPr/>
          <p:nvPr/>
        </p:nvGrpSpPr>
        <p:grpSpPr>
          <a:xfrm>
            <a:off x="2247705" y="5440442"/>
            <a:ext cx="7696590" cy="144024"/>
            <a:chOff x="2292775" y="5549038"/>
            <a:chExt cx="7850923" cy="146912"/>
          </a:xfrm>
        </p:grpSpPr>
        <p:sp>
          <p:nvSpPr>
            <p:cNvPr id="12" name="Oval 11">
              <a:extLst>
                <a:ext uri="{FF2B5EF4-FFF2-40B4-BE49-F238E27FC236}">
                  <a16:creationId xmlns:a16="http://schemas.microsoft.com/office/drawing/2014/main" id="{54B5E007-9FC0-4116-8652-8C2A7AD60CB2}"/>
                </a:ext>
              </a:extLst>
            </p:cNvPr>
            <p:cNvSpPr/>
            <p:nvPr/>
          </p:nvSpPr>
          <p:spPr bwMode="auto">
            <a:xfrm rot="16200000">
              <a:off x="2292775" y="5549038"/>
              <a:ext cx="146912" cy="146912"/>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3" name="Oval 12">
              <a:extLst>
                <a:ext uri="{FF2B5EF4-FFF2-40B4-BE49-F238E27FC236}">
                  <a16:creationId xmlns:a16="http://schemas.microsoft.com/office/drawing/2014/main" id="{C2BC40BD-1362-4A02-A014-FB72E521291A}"/>
                </a:ext>
              </a:extLst>
            </p:cNvPr>
            <p:cNvSpPr/>
            <p:nvPr/>
          </p:nvSpPr>
          <p:spPr bwMode="auto">
            <a:xfrm rot="16200000">
              <a:off x="6144780" y="5549038"/>
              <a:ext cx="146912" cy="146912"/>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4" name="Oval 13">
              <a:extLst>
                <a:ext uri="{FF2B5EF4-FFF2-40B4-BE49-F238E27FC236}">
                  <a16:creationId xmlns:a16="http://schemas.microsoft.com/office/drawing/2014/main" id="{EB5F5268-2882-40BD-9139-1ECAC235D520}"/>
                </a:ext>
              </a:extLst>
            </p:cNvPr>
            <p:cNvSpPr/>
            <p:nvPr/>
          </p:nvSpPr>
          <p:spPr bwMode="auto">
            <a:xfrm rot="16200000">
              <a:off x="9996786" y="5549038"/>
              <a:ext cx="146912" cy="146912"/>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17" name="Straight Connector 16">
              <a:extLst>
                <a:ext uri="{FF2B5EF4-FFF2-40B4-BE49-F238E27FC236}">
                  <a16:creationId xmlns:a16="http://schemas.microsoft.com/office/drawing/2014/main" id="{5E11FBC3-F5F3-4996-BF93-81DD6639226C}"/>
                </a:ext>
              </a:extLst>
            </p:cNvPr>
            <p:cNvCxnSpPr>
              <a:cxnSpLocks/>
            </p:cNvCxnSpPr>
            <p:nvPr/>
          </p:nvCxnSpPr>
          <p:spPr>
            <a:xfrm>
              <a:off x="2607176" y="5622494"/>
              <a:ext cx="337011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A8DC70D-7276-4128-90BB-D82733871850}"/>
                </a:ext>
              </a:extLst>
            </p:cNvPr>
            <p:cNvCxnSpPr>
              <a:cxnSpLocks/>
            </p:cNvCxnSpPr>
            <p:nvPr/>
          </p:nvCxnSpPr>
          <p:spPr>
            <a:xfrm>
              <a:off x="6459181" y="5622494"/>
              <a:ext cx="337011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B23C6329-D93D-4601-8122-2072E87FC652}"/>
              </a:ext>
            </a:extLst>
          </p:cNvPr>
          <p:cNvGrpSpPr/>
          <p:nvPr/>
        </p:nvGrpSpPr>
        <p:grpSpPr>
          <a:xfrm>
            <a:off x="5599070" y="2247491"/>
            <a:ext cx="1148712" cy="1284008"/>
            <a:chOff x="2165865" y="-963217"/>
            <a:chExt cx="1137285" cy="1271236"/>
          </a:xfrm>
        </p:grpSpPr>
        <p:grpSp>
          <p:nvGrpSpPr>
            <p:cNvPr id="37" name="Group 36">
              <a:extLst>
                <a:ext uri="{FF2B5EF4-FFF2-40B4-BE49-F238E27FC236}">
                  <a16:creationId xmlns:a16="http://schemas.microsoft.com/office/drawing/2014/main" id="{8BB25CE6-480A-4D0F-A262-F7422327BB0C}"/>
                </a:ext>
              </a:extLst>
            </p:cNvPr>
            <p:cNvGrpSpPr/>
            <p:nvPr/>
          </p:nvGrpSpPr>
          <p:grpSpPr>
            <a:xfrm>
              <a:off x="2165865" y="-662579"/>
              <a:ext cx="933450" cy="970598"/>
              <a:chOff x="5161693" y="3063002"/>
              <a:chExt cx="933450" cy="970598"/>
            </a:xfrm>
          </p:grpSpPr>
          <p:sp>
            <p:nvSpPr>
              <p:cNvPr id="42" name="Freeform: Shape 41">
                <a:extLst>
                  <a:ext uri="{FF2B5EF4-FFF2-40B4-BE49-F238E27FC236}">
                    <a16:creationId xmlns:a16="http://schemas.microsoft.com/office/drawing/2014/main" id="{D1F9C5AC-D2CE-4650-B4FA-BDFABC6F2BD1}"/>
                  </a:ext>
                </a:extLst>
              </p:cNvPr>
              <p:cNvSpPr/>
              <p:nvPr/>
            </p:nvSpPr>
            <p:spPr>
              <a:xfrm>
                <a:off x="5161693" y="3063002"/>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3" name="Freeform: Shape 42">
                <a:extLst>
                  <a:ext uri="{FF2B5EF4-FFF2-40B4-BE49-F238E27FC236}">
                    <a16:creationId xmlns:a16="http://schemas.microsoft.com/office/drawing/2014/main" id="{62A0E2E1-9449-4B2D-BE7E-E80EBF97B3CA}"/>
                  </a:ext>
                </a:extLst>
              </p:cNvPr>
              <p:cNvSpPr/>
              <p:nvPr/>
            </p:nvSpPr>
            <p:spPr>
              <a:xfrm>
                <a:off x="5161693" y="3400187"/>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4" name="Freeform: Shape 43">
                <a:extLst>
                  <a:ext uri="{FF2B5EF4-FFF2-40B4-BE49-F238E27FC236}">
                    <a16:creationId xmlns:a16="http://schemas.microsoft.com/office/drawing/2014/main" id="{C70D8517-87F7-481C-ABFC-D4979F2BC388}"/>
                  </a:ext>
                </a:extLst>
              </p:cNvPr>
              <p:cNvSpPr/>
              <p:nvPr/>
            </p:nvSpPr>
            <p:spPr>
              <a:xfrm>
                <a:off x="5161693" y="3738325"/>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5" name="Freeform: Shape 44">
                <a:extLst>
                  <a:ext uri="{FF2B5EF4-FFF2-40B4-BE49-F238E27FC236}">
                    <a16:creationId xmlns:a16="http://schemas.microsoft.com/office/drawing/2014/main" id="{016251A5-2AF4-4826-B566-E343BF34FA76}"/>
                  </a:ext>
                </a:extLst>
              </p:cNvPr>
              <p:cNvSpPr/>
              <p:nvPr/>
            </p:nvSpPr>
            <p:spPr>
              <a:xfrm>
                <a:off x="5243608" y="3156347"/>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3" name="Freeform: Shape 52">
                <a:extLst>
                  <a:ext uri="{FF2B5EF4-FFF2-40B4-BE49-F238E27FC236}">
                    <a16:creationId xmlns:a16="http://schemas.microsoft.com/office/drawing/2014/main" id="{2A77DB14-BDE9-4938-AC74-B23572ECD29A}"/>
                  </a:ext>
                </a:extLst>
              </p:cNvPr>
              <p:cNvSpPr/>
              <p:nvPr/>
            </p:nvSpPr>
            <p:spPr>
              <a:xfrm>
                <a:off x="5380768" y="3156347"/>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4" name="Freeform: Shape 53">
                <a:extLst>
                  <a:ext uri="{FF2B5EF4-FFF2-40B4-BE49-F238E27FC236}">
                    <a16:creationId xmlns:a16="http://schemas.microsoft.com/office/drawing/2014/main" id="{3CF0C1FA-9597-430F-A813-9C0D04F0C1A3}"/>
                  </a:ext>
                </a:extLst>
              </p:cNvPr>
              <p:cNvSpPr/>
              <p:nvPr/>
            </p:nvSpPr>
            <p:spPr>
              <a:xfrm>
                <a:off x="5243608" y="3493532"/>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3FA447B5-3BAA-4DAD-8BC5-8B3A5856285B}"/>
                  </a:ext>
                </a:extLst>
              </p:cNvPr>
              <p:cNvSpPr/>
              <p:nvPr/>
            </p:nvSpPr>
            <p:spPr>
              <a:xfrm>
                <a:off x="5380768" y="3493532"/>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D191B0D1-9BDE-4034-A805-E117D320241A}"/>
                  </a:ext>
                </a:extLst>
              </p:cNvPr>
              <p:cNvSpPr/>
              <p:nvPr/>
            </p:nvSpPr>
            <p:spPr>
              <a:xfrm>
                <a:off x="5243608" y="3831670"/>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8" name="Freeform: Shape 57">
                <a:extLst>
                  <a:ext uri="{FF2B5EF4-FFF2-40B4-BE49-F238E27FC236}">
                    <a16:creationId xmlns:a16="http://schemas.microsoft.com/office/drawing/2014/main" id="{AE2DBCF5-BAA9-4537-831F-EED26AC9F9A1}"/>
                  </a:ext>
                </a:extLst>
              </p:cNvPr>
              <p:cNvSpPr/>
              <p:nvPr/>
            </p:nvSpPr>
            <p:spPr>
              <a:xfrm>
                <a:off x="5380768" y="3831670"/>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3C24979A-C458-4DF1-9621-998CC66B88FB}"/>
                  </a:ext>
                </a:extLst>
              </p:cNvPr>
              <p:cNvSpPr/>
              <p:nvPr/>
            </p:nvSpPr>
            <p:spPr>
              <a:xfrm>
                <a:off x="5756053" y="3156347"/>
                <a:ext cx="257175" cy="38100"/>
              </a:xfrm>
              <a:custGeom>
                <a:avLst/>
                <a:gdLst/>
                <a:ahLst/>
                <a:cxnLst/>
                <a:rect l="0" t="0" r="0" b="0"/>
                <a:pathLst>
                  <a:path w="257175" h="38100">
                    <a:moveTo>
                      <a:pt x="21431" y="21431"/>
                    </a:moveTo>
                    <a:lnTo>
                      <a:pt x="241459"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9CD10508-87AC-4410-99A0-1F8CDF2BB28D}"/>
                  </a:ext>
                </a:extLst>
              </p:cNvPr>
              <p:cNvSpPr/>
              <p:nvPr/>
            </p:nvSpPr>
            <p:spPr>
              <a:xfrm>
                <a:off x="5756053" y="3228737"/>
                <a:ext cx="257175" cy="38100"/>
              </a:xfrm>
              <a:custGeom>
                <a:avLst/>
                <a:gdLst/>
                <a:ahLst/>
                <a:cxnLst/>
                <a:rect l="0" t="0" r="0" b="0"/>
                <a:pathLst>
                  <a:path w="257175" h="38100">
                    <a:moveTo>
                      <a:pt x="21431" y="21431"/>
                    </a:moveTo>
                    <a:lnTo>
                      <a:pt x="241459"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1" name="Freeform: Shape 60">
                <a:extLst>
                  <a:ext uri="{FF2B5EF4-FFF2-40B4-BE49-F238E27FC236}">
                    <a16:creationId xmlns:a16="http://schemas.microsoft.com/office/drawing/2014/main" id="{6F431F86-3F2B-41F0-A55F-572EC0C613DD}"/>
                  </a:ext>
                </a:extLst>
              </p:cNvPr>
              <p:cNvSpPr/>
              <p:nvPr/>
            </p:nvSpPr>
            <p:spPr>
              <a:xfrm>
                <a:off x="5756053" y="3493532"/>
                <a:ext cx="257175" cy="38100"/>
              </a:xfrm>
              <a:custGeom>
                <a:avLst/>
                <a:gdLst/>
                <a:ahLst/>
                <a:cxnLst/>
                <a:rect l="0" t="0" r="0" b="0"/>
                <a:pathLst>
                  <a:path w="257175" h="38100">
                    <a:moveTo>
                      <a:pt x="21431" y="21431"/>
                    </a:moveTo>
                    <a:lnTo>
                      <a:pt x="241459"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2" name="Freeform: Shape 61">
                <a:extLst>
                  <a:ext uri="{FF2B5EF4-FFF2-40B4-BE49-F238E27FC236}">
                    <a16:creationId xmlns:a16="http://schemas.microsoft.com/office/drawing/2014/main" id="{391201D1-E3E4-4D1F-95C1-799E298BE577}"/>
                  </a:ext>
                </a:extLst>
              </p:cNvPr>
              <p:cNvSpPr/>
              <p:nvPr/>
            </p:nvSpPr>
            <p:spPr>
              <a:xfrm>
                <a:off x="5756053" y="3565922"/>
                <a:ext cx="257175" cy="38100"/>
              </a:xfrm>
              <a:custGeom>
                <a:avLst/>
                <a:gdLst/>
                <a:ahLst/>
                <a:cxnLst/>
                <a:rect l="0" t="0" r="0" b="0"/>
                <a:pathLst>
                  <a:path w="257175" h="38100">
                    <a:moveTo>
                      <a:pt x="21431" y="21431"/>
                    </a:moveTo>
                    <a:lnTo>
                      <a:pt x="241459"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3" name="Freeform: Shape 62">
                <a:extLst>
                  <a:ext uri="{FF2B5EF4-FFF2-40B4-BE49-F238E27FC236}">
                    <a16:creationId xmlns:a16="http://schemas.microsoft.com/office/drawing/2014/main" id="{5711D90A-0958-4059-9343-F565FD691AB4}"/>
                  </a:ext>
                </a:extLst>
              </p:cNvPr>
              <p:cNvSpPr/>
              <p:nvPr/>
            </p:nvSpPr>
            <p:spPr>
              <a:xfrm>
                <a:off x="5756053" y="3831670"/>
                <a:ext cx="257175" cy="38100"/>
              </a:xfrm>
              <a:custGeom>
                <a:avLst/>
                <a:gdLst/>
                <a:ahLst/>
                <a:cxnLst/>
                <a:rect l="0" t="0" r="0" b="0"/>
                <a:pathLst>
                  <a:path w="257175" h="38100">
                    <a:moveTo>
                      <a:pt x="21431" y="21431"/>
                    </a:moveTo>
                    <a:lnTo>
                      <a:pt x="241459"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4" name="Freeform: Shape 63">
                <a:extLst>
                  <a:ext uri="{FF2B5EF4-FFF2-40B4-BE49-F238E27FC236}">
                    <a16:creationId xmlns:a16="http://schemas.microsoft.com/office/drawing/2014/main" id="{8BF698F7-28BB-4D63-8D94-32BDA1F5EB6A}"/>
                  </a:ext>
                </a:extLst>
              </p:cNvPr>
              <p:cNvSpPr/>
              <p:nvPr/>
            </p:nvSpPr>
            <p:spPr>
              <a:xfrm>
                <a:off x="5756053" y="3904060"/>
                <a:ext cx="257175" cy="38100"/>
              </a:xfrm>
              <a:custGeom>
                <a:avLst/>
                <a:gdLst/>
                <a:ahLst/>
                <a:cxnLst/>
                <a:rect l="0" t="0" r="0" b="0"/>
                <a:pathLst>
                  <a:path w="257175" h="38100">
                    <a:moveTo>
                      <a:pt x="21431" y="21431"/>
                    </a:moveTo>
                    <a:lnTo>
                      <a:pt x="241459"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38" name="Group 37">
              <a:extLst>
                <a:ext uri="{FF2B5EF4-FFF2-40B4-BE49-F238E27FC236}">
                  <a16:creationId xmlns:a16="http://schemas.microsoft.com/office/drawing/2014/main" id="{38979654-246D-444E-83A1-FAFE2BCB60E0}"/>
                </a:ext>
              </a:extLst>
            </p:cNvPr>
            <p:cNvGrpSpPr/>
            <p:nvPr/>
          </p:nvGrpSpPr>
          <p:grpSpPr>
            <a:xfrm>
              <a:off x="2693550" y="-963217"/>
              <a:ext cx="609600" cy="533400"/>
              <a:chOff x="4881319" y="-895112"/>
              <a:chExt cx="609600" cy="533400"/>
            </a:xfrm>
          </p:grpSpPr>
          <p:sp>
            <p:nvSpPr>
              <p:cNvPr id="39" name="Freeform: Shape 38">
                <a:extLst>
                  <a:ext uri="{FF2B5EF4-FFF2-40B4-BE49-F238E27FC236}">
                    <a16:creationId xmlns:a16="http://schemas.microsoft.com/office/drawing/2014/main" id="{7BA79CBC-B1EC-4821-92E7-2135DABA1AD9}"/>
                  </a:ext>
                </a:extLst>
              </p:cNvPr>
              <p:cNvSpPr/>
              <p:nvPr/>
            </p:nvSpPr>
            <p:spPr>
              <a:xfrm>
                <a:off x="4881319" y="-895112"/>
                <a:ext cx="609600" cy="533400"/>
              </a:xfrm>
              <a:custGeom>
                <a:avLst/>
                <a:gdLst/>
                <a:ahLst/>
                <a:cxnLst/>
                <a:rect l="0" t="0" r="0" b="0"/>
                <a:pathLst>
                  <a:path w="609600" h="533400">
                    <a:moveTo>
                      <a:pt x="333867" y="37862"/>
                    </a:moveTo>
                    <a:lnTo>
                      <a:pt x="585327" y="465534"/>
                    </a:lnTo>
                    <a:cubicBezTo>
                      <a:pt x="598662" y="488394"/>
                      <a:pt x="583422" y="517922"/>
                      <a:pt x="556752" y="517922"/>
                    </a:cubicBezTo>
                    <a:lnTo>
                      <a:pt x="54785" y="517922"/>
                    </a:lnTo>
                    <a:cubicBezTo>
                      <a:pt x="29067" y="517922"/>
                      <a:pt x="12874" y="488394"/>
                      <a:pt x="26210" y="465534"/>
                    </a:cubicBezTo>
                    <a:lnTo>
                      <a:pt x="277670" y="37862"/>
                    </a:lnTo>
                    <a:cubicBezTo>
                      <a:pt x="291005" y="15954"/>
                      <a:pt x="321485" y="15954"/>
                      <a:pt x="333867" y="37862"/>
                    </a:cubicBezTo>
                    <a:close/>
                  </a:path>
                </a:pathLst>
              </a:custGeom>
              <a:solidFill>
                <a:srgbClr val="FFFFFF"/>
              </a:solid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A650E412-F67C-49D4-820D-72A1FC613613}"/>
                  </a:ext>
                </a:extLst>
              </p:cNvPr>
              <p:cNvSpPr/>
              <p:nvPr/>
            </p:nvSpPr>
            <p:spPr>
              <a:xfrm>
                <a:off x="5159465" y="-728187"/>
                <a:ext cx="38100" cy="219075"/>
              </a:xfrm>
              <a:custGeom>
                <a:avLst/>
                <a:gdLst/>
                <a:ahLst/>
                <a:cxnLst/>
                <a:rect l="0" t="0" r="0" b="0"/>
                <a:pathLst>
                  <a:path w="38100" h="219075">
                    <a:moveTo>
                      <a:pt x="21431" y="201454"/>
                    </a:moveTo>
                    <a:lnTo>
                      <a:pt x="21431"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1" name="Freeform: Shape 40">
                <a:extLst>
                  <a:ext uri="{FF2B5EF4-FFF2-40B4-BE49-F238E27FC236}">
                    <a16:creationId xmlns:a16="http://schemas.microsoft.com/office/drawing/2014/main" id="{F0D3E472-C1C3-4072-8A1C-BB6D5D926AD8}"/>
                  </a:ext>
                </a:extLst>
              </p:cNvPr>
              <p:cNvSpPr/>
              <p:nvPr/>
            </p:nvSpPr>
            <p:spPr>
              <a:xfrm>
                <a:off x="5159465" y="-484347"/>
                <a:ext cx="38100" cy="38100"/>
              </a:xfrm>
              <a:custGeom>
                <a:avLst/>
                <a:gdLst/>
                <a:ahLst/>
                <a:cxnLst/>
                <a:rect l="0" t="0" r="0" b="0"/>
                <a:pathLst>
                  <a:path w="38100" h="38100">
                    <a:moveTo>
                      <a:pt x="21431" y="24289"/>
                    </a:moveTo>
                    <a:lnTo>
                      <a:pt x="21431"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spTree>
    <p:extLst>
      <p:ext uri="{BB962C8B-B14F-4D97-AF65-F5344CB8AC3E}">
        <p14:creationId xmlns:p14="http://schemas.microsoft.com/office/powerpoint/2010/main" val="363069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50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75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ppt_x"/>
                                          </p:val>
                                        </p:tav>
                                        <p:tav tm="100000">
                                          <p:val>
                                            <p:strVal val="#ppt_x"/>
                                          </p:val>
                                        </p:tav>
                                      </p:tavLst>
                                    </p:anim>
                                    <p:anim calcmode="lin" valueType="num">
                                      <p:cBhvr additive="base">
                                        <p:cTn id="12" dur="10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1000" fill="hold"/>
                                        <p:tgtEl>
                                          <p:spTgt spid="52"/>
                                        </p:tgtEl>
                                        <p:attrNameLst>
                                          <p:attrName>ppt_x</p:attrName>
                                        </p:attrNameLst>
                                      </p:cBhvr>
                                      <p:tavLst>
                                        <p:tav tm="0">
                                          <p:val>
                                            <p:strVal val="#ppt_x"/>
                                          </p:val>
                                        </p:tav>
                                        <p:tav tm="100000">
                                          <p:val>
                                            <p:strVal val="#ppt_x"/>
                                          </p:val>
                                        </p:tav>
                                      </p:tavLst>
                                    </p:anim>
                                    <p:anim calcmode="lin" valueType="num">
                                      <p:cBhvr additive="base">
                                        <p:cTn id="16" dur="1000" fill="hold"/>
                                        <p:tgtEl>
                                          <p:spTgt spid="52"/>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500"/>
                            </p:stCondLst>
                            <p:childTnLst>
                              <p:par>
                                <p:cTn id="22" presetID="16" presetClass="entr" presetSubtype="37"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14DB0-D66E-41DC-8ACD-C12B8E545611}"/>
              </a:ext>
            </a:extLst>
          </p:cNvPr>
          <p:cNvSpPr>
            <a:spLocks noGrp="1"/>
          </p:cNvSpPr>
          <p:nvPr>
            <p:ph type="title"/>
          </p:nvPr>
        </p:nvSpPr>
        <p:spPr>
          <a:xfrm>
            <a:off x="268928" y="1164867"/>
            <a:ext cx="11655840" cy="899537"/>
          </a:xfrm>
        </p:spPr>
        <p:txBody>
          <a:bodyPr/>
          <a:lstStyle/>
          <a:p>
            <a:pPr algn="ctr"/>
            <a:r>
              <a:rPr lang="en-US" sz="4705"/>
              <a:t>What we hear from </a:t>
            </a:r>
            <a:r>
              <a:rPr lang="en-US" sz="4705">
                <a:solidFill>
                  <a:schemeClr val="accent1"/>
                </a:solidFill>
                <a:latin typeface="Segoe UI Semibold" panose="020B0702040204020203" pitchFamily="34" charset="0"/>
                <a:cs typeface="Segoe UI Semibold" panose="020B0702040204020203" pitchFamily="34" charset="0"/>
              </a:rPr>
              <a:t>IT</a:t>
            </a:r>
            <a:endParaRPr lang="en-US" sz="4705"/>
          </a:p>
        </p:txBody>
      </p:sp>
      <p:grpSp>
        <p:nvGrpSpPr>
          <p:cNvPr id="4" name="Group 3">
            <a:extLst>
              <a:ext uri="{FF2B5EF4-FFF2-40B4-BE49-F238E27FC236}">
                <a16:creationId xmlns:a16="http://schemas.microsoft.com/office/drawing/2014/main" id="{F419B3FC-707B-489A-A7B9-DE08B8E70644}"/>
              </a:ext>
            </a:extLst>
          </p:cNvPr>
          <p:cNvGrpSpPr/>
          <p:nvPr/>
        </p:nvGrpSpPr>
        <p:grpSpPr>
          <a:xfrm>
            <a:off x="736251" y="3897587"/>
            <a:ext cx="10911735" cy="1104318"/>
            <a:chOff x="751014" y="3975245"/>
            <a:chExt cx="11130538" cy="1126462"/>
          </a:xfrm>
        </p:grpSpPr>
        <p:sp>
          <p:nvSpPr>
            <p:cNvPr id="10" name="TextBox 9">
              <a:extLst>
                <a:ext uri="{FF2B5EF4-FFF2-40B4-BE49-F238E27FC236}">
                  <a16:creationId xmlns:a16="http://schemas.microsoft.com/office/drawing/2014/main" id="{19282AF1-5D07-46B5-80A2-2B51F7BF6504}"/>
                </a:ext>
              </a:extLst>
            </p:cNvPr>
            <p:cNvSpPr txBox="1"/>
            <p:nvPr/>
          </p:nvSpPr>
          <p:spPr>
            <a:xfrm>
              <a:off x="751014" y="3975245"/>
              <a:ext cx="3230436" cy="1126462"/>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I need to manage servers and maintain compliance with little disruption</a:t>
              </a:r>
            </a:p>
          </p:txBody>
        </p:sp>
        <p:sp>
          <p:nvSpPr>
            <p:cNvPr id="18" name="TextBox 17">
              <a:extLst>
                <a:ext uri="{FF2B5EF4-FFF2-40B4-BE49-F238E27FC236}">
                  <a16:creationId xmlns:a16="http://schemas.microsoft.com/office/drawing/2014/main" id="{D1B25CFB-F962-4586-A509-DA07AD8C8530}"/>
                </a:ext>
              </a:extLst>
            </p:cNvPr>
            <p:cNvSpPr txBox="1"/>
            <p:nvPr/>
          </p:nvSpPr>
          <p:spPr>
            <a:xfrm>
              <a:off x="4406928" y="3975245"/>
              <a:ext cx="3622618" cy="1126462"/>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I’m unsure of how to integrate unfamiliar applications, and I require help from developers</a:t>
              </a:r>
            </a:p>
          </p:txBody>
        </p:sp>
        <p:sp>
          <p:nvSpPr>
            <p:cNvPr id="20" name="TextBox 19">
              <a:extLst>
                <a:ext uri="{FF2B5EF4-FFF2-40B4-BE49-F238E27FC236}">
                  <a16:creationId xmlns:a16="http://schemas.microsoft.com/office/drawing/2014/main" id="{B32B3359-AF88-481D-887C-4E4ADF276308}"/>
                </a:ext>
              </a:extLst>
            </p:cNvPr>
            <p:cNvSpPr txBox="1"/>
            <p:nvPr/>
          </p:nvSpPr>
          <p:spPr>
            <a:xfrm>
              <a:off x="8258934" y="3975245"/>
              <a:ext cx="3622618" cy="1126462"/>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2353"/>
                </a:spcAft>
                <a:buClrTx/>
                <a:buSzTx/>
                <a:buFontTx/>
                <a:buNone/>
                <a:tabLst/>
                <a:defRPr/>
              </a:pPr>
              <a:r>
                <a:rPr kumimoji="0" lang="en-US" sz="1765" b="0" i="0" u="none" strike="noStrike" kern="1200" cap="none" spc="0" normalizeH="0" baseline="0" noProof="0">
                  <a:ln>
                    <a:noFill/>
                  </a:ln>
                  <a:solidFill>
                    <a:srgbClr val="1A1A1A"/>
                  </a:solidFill>
                  <a:effectLst/>
                  <a:uLnTx/>
                  <a:uFillTx/>
                  <a:latin typeface="Segoe UI"/>
                  <a:ea typeface="+mn-ea"/>
                  <a:cs typeface="Segoe UI Semibold" panose="020B0702040204020203" pitchFamily="34" charset="0"/>
                </a:rPr>
                <a:t>I’m unable to focus on both server protection and application compliance</a:t>
              </a:r>
            </a:p>
          </p:txBody>
        </p:sp>
      </p:grpSp>
      <p:grpSp>
        <p:nvGrpSpPr>
          <p:cNvPr id="84" name="Group 83">
            <a:extLst>
              <a:ext uri="{FF2B5EF4-FFF2-40B4-BE49-F238E27FC236}">
                <a16:creationId xmlns:a16="http://schemas.microsoft.com/office/drawing/2014/main" id="{263928D3-EE13-4DBD-8945-8835DC5D9669}"/>
              </a:ext>
            </a:extLst>
          </p:cNvPr>
          <p:cNvGrpSpPr/>
          <p:nvPr/>
        </p:nvGrpSpPr>
        <p:grpSpPr>
          <a:xfrm>
            <a:off x="5565843" y="2497491"/>
            <a:ext cx="1060317" cy="982777"/>
            <a:chOff x="-1584325" y="2674938"/>
            <a:chExt cx="868363" cy="804862"/>
          </a:xfrm>
        </p:grpSpPr>
        <p:sp>
          <p:nvSpPr>
            <p:cNvPr id="85" name="Freeform 5">
              <a:extLst>
                <a:ext uri="{FF2B5EF4-FFF2-40B4-BE49-F238E27FC236}">
                  <a16:creationId xmlns:a16="http://schemas.microsoft.com/office/drawing/2014/main" id="{A9DD8FE7-3ABB-470F-A31A-1839E008250A}"/>
                </a:ext>
              </a:extLst>
            </p:cNvPr>
            <p:cNvSpPr>
              <a:spLocks/>
            </p:cNvSpPr>
            <p:nvPr/>
          </p:nvSpPr>
          <p:spPr bwMode="auto">
            <a:xfrm>
              <a:off x="-1493838" y="2798763"/>
              <a:ext cx="244475" cy="314325"/>
            </a:xfrm>
            <a:custGeom>
              <a:avLst/>
              <a:gdLst>
                <a:gd name="T0" fmla="*/ 43 w 87"/>
                <a:gd name="T1" fmla="*/ 0 h 111"/>
                <a:gd name="T2" fmla="*/ 0 w 87"/>
                <a:gd name="T3" fmla="*/ 44 h 111"/>
                <a:gd name="T4" fmla="*/ 0 w 87"/>
                <a:gd name="T5" fmla="*/ 67 h 111"/>
                <a:gd name="T6" fmla="*/ 43 w 87"/>
                <a:gd name="T7" fmla="*/ 111 h 111"/>
                <a:gd name="T8" fmla="*/ 87 w 87"/>
                <a:gd name="T9" fmla="*/ 67 h 111"/>
                <a:gd name="T10" fmla="*/ 87 w 87"/>
                <a:gd name="T11" fmla="*/ 55 h 111"/>
                <a:gd name="T12" fmla="*/ 87 w 87"/>
                <a:gd name="T13" fmla="*/ 44 h 111"/>
                <a:gd name="T14" fmla="*/ 43 w 87"/>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1">
                  <a:moveTo>
                    <a:pt x="43" y="0"/>
                  </a:moveTo>
                  <a:cubicBezTo>
                    <a:pt x="19" y="0"/>
                    <a:pt x="0" y="20"/>
                    <a:pt x="0" y="44"/>
                  </a:cubicBezTo>
                  <a:cubicBezTo>
                    <a:pt x="0" y="67"/>
                    <a:pt x="0" y="67"/>
                    <a:pt x="0" y="67"/>
                  </a:cubicBezTo>
                  <a:cubicBezTo>
                    <a:pt x="0" y="91"/>
                    <a:pt x="19" y="111"/>
                    <a:pt x="43" y="111"/>
                  </a:cubicBezTo>
                  <a:cubicBezTo>
                    <a:pt x="67" y="111"/>
                    <a:pt x="87" y="91"/>
                    <a:pt x="87" y="67"/>
                  </a:cubicBezTo>
                  <a:cubicBezTo>
                    <a:pt x="87" y="55"/>
                    <a:pt x="87" y="55"/>
                    <a:pt x="87" y="55"/>
                  </a:cubicBezTo>
                  <a:cubicBezTo>
                    <a:pt x="87" y="44"/>
                    <a:pt x="87" y="44"/>
                    <a:pt x="87" y="44"/>
                  </a:cubicBezTo>
                  <a:cubicBezTo>
                    <a:pt x="87" y="20"/>
                    <a:pt x="67" y="0"/>
                    <a:pt x="43" y="0"/>
                  </a:cubicBezTo>
                  <a:close/>
                </a:path>
              </a:pathLst>
            </a:custGeom>
            <a:noFill/>
            <a:ln w="285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6" name="Freeform 6">
              <a:extLst>
                <a:ext uri="{FF2B5EF4-FFF2-40B4-BE49-F238E27FC236}">
                  <a16:creationId xmlns:a16="http://schemas.microsoft.com/office/drawing/2014/main" id="{FE37291D-D92F-45F2-9F1D-A7208C1B2A8C}"/>
                </a:ext>
              </a:extLst>
            </p:cNvPr>
            <p:cNvSpPr>
              <a:spLocks/>
            </p:cNvSpPr>
            <p:nvPr/>
          </p:nvSpPr>
          <p:spPr bwMode="auto">
            <a:xfrm>
              <a:off x="-1231900" y="3063875"/>
              <a:ext cx="515938" cy="415925"/>
            </a:xfrm>
            <a:custGeom>
              <a:avLst/>
              <a:gdLst>
                <a:gd name="T0" fmla="*/ 92 w 183"/>
                <a:gd name="T1" fmla="*/ 0 h 147"/>
                <a:gd name="T2" fmla="*/ 0 w 183"/>
                <a:gd name="T3" fmla="*/ 75 h 147"/>
                <a:gd name="T4" fmla="*/ 0 w 183"/>
                <a:gd name="T5" fmla="*/ 147 h 147"/>
                <a:gd name="T6" fmla="*/ 183 w 183"/>
                <a:gd name="T7" fmla="*/ 147 h 147"/>
                <a:gd name="T8" fmla="*/ 183 w 183"/>
                <a:gd name="T9" fmla="*/ 75 h 147"/>
                <a:gd name="T10" fmla="*/ 92 w 183"/>
                <a:gd name="T11" fmla="*/ 0 h 147"/>
              </a:gdLst>
              <a:ahLst/>
              <a:cxnLst>
                <a:cxn ang="0">
                  <a:pos x="T0" y="T1"/>
                </a:cxn>
                <a:cxn ang="0">
                  <a:pos x="T2" y="T3"/>
                </a:cxn>
                <a:cxn ang="0">
                  <a:pos x="T4" y="T5"/>
                </a:cxn>
                <a:cxn ang="0">
                  <a:pos x="T6" y="T7"/>
                </a:cxn>
                <a:cxn ang="0">
                  <a:pos x="T8" y="T9"/>
                </a:cxn>
                <a:cxn ang="0">
                  <a:pos x="T10" y="T11"/>
                </a:cxn>
              </a:cxnLst>
              <a:rect l="0" t="0" r="r" b="b"/>
              <a:pathLst>
                <a:path w="183" h="147">
                  <a:moveTo>
                    <a:pt x="92" y="0"/>
                  </a:moveTo>
                  <a:cubicBezTo>
                    <a:pt x="41" y="0"/>
                    <a:pt x="0" y="33"/>
                    <a:pt x="0" y="75"/>
                  </a:cubicBezTo>
                  <a:cubicBezTo>
                    <a:pt x="0" y="147"/>
                    <a:pt x="0" y="147"/>
                    <a:pt x="0" y="147"/>
                  </a:cubicBezTo>
                  <a:cubicBezTo>
                    <a:pt x="183" y="147"/>
                    <a:pt x="183" y="147"/>
                    <a:pt x="183" y="147"/>
                  </a:cubicBezTo>
                  <a:cubicBezTo>
                    <a:pt x="183" y="75"/>
                    <a:pt x="183" y="75"/>
                    <a:pt x="183" y="75"/>
                  </a:cubicBezTo>
                  <a:cubicBezTo>
                    <a:pt x="183" y="33"/>
                    <a:pt x="142" y="0"/>
                    <a:pt x="92" y="0"/>
                  </a:cubicBezTo>
                  <a:close/>
                </a:path>
              </a:pathLst>
            </a:custGeom>
            <a:noFill/>
            <a:ln w="285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7" name="Freeform 7">
              <a:extLst>
                <a:ext uri="{FF2B5EF4-FFF2-40B4-BE49-F238E27FC236}">
                  <a16:creationId xmlns:a16="http://schemas.microsoft.com/office/drawing/2014/main" id="{2B07F713-C75F-4189-8B85-28E8FDE8A655}"/>
                </a:ext>
              </a:extLst>
            </p:cNvPr>
            <p:cNvSpPr>
              <a:spLocks/>
            </p:cNvSpPr>
            <p:nvPr/>
          </p:nvSpPr>
          <p:spPr bwMode="auto">
            <a:xfrm>
              <a:off x="-1122363" y="2674938"/>
              <a:ext cx="300038" cy="381000"/>
            </a:xfrm>
            <a:custGeom>
              <a:avLst/>
              <a:gdLst>
                <a:gd name="T0" fmla="*/ 53 w 106"/>
                <a:gd name="T1" fmla="*/ 0 h 135"/>
                <a:gd name="T2" fmla="*/ 0 w 106"/>
                <a:gd name="T3" fmla="*/ 54 h 135"/>
                <a:gd name="T4" fmla="*/ 0 w 106"/>
                <a:gd name="T5" fmla="*/ 81 h 135"/>
                <a:gd name="T6" fmla="*/ 53 w 106"/>
                <a:gd name="T7" fmla="*/ 135 h 135"/>
                <a:gd name="T8" fmla="*/ 106 w 106"/>
                <a:gd name="T9" fmla="*/ 81 h 135"/>
                <a:gd name="T10" fmla="*/ 106 w 106"/>
                <a:gd name="T11" fmla="*/ 54 h 135"/>
                <a:gd name="T12" fmla="*/ 53 w 106"/>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106" h="135">
                  <a:moveTo>
                    <a:pt x="53" y="0"/>
                  </a:moveTo>
                  <a:cubicBezTo>
                    <a:pt x="23" y="0"/>
                    <a:pt x="0" y="24"/>
                    <a:pt x="0" y="54"/>
                  </a:cubicBezTo>
                  <a:cubicBezTo>
                    <a:pt x="0" y="81"/>
                    <a:pt x="0" y="81"/>
                    <a:pt x="0" y="81"/>
                  </a:cubicBezTo>
                  <a:cubicBezTo>
                    <a:pt x="0" y="111"/>
                    <a:pt x="23" y="135"/>
                    <a:pt x="53" y="135"/>
                  </a:cubicBezTo>
                  <a:cubicBezTo>
                    <a:pt x="82" y="135"/>
                    <a:pt x="106" y="111"/>
                    <a:pt x="106" y="81"/>
                  </a:cubicBezTo>
                  <a:cubicBezTo>
                    <a:pt x="106" y="54"/>
                    <a:pt x="106" y="54"/>
                    <a:pt x="106" y="54"/>
                  </a:cubicBezTo>
                  <a:cubicBezTo>
                    <a:pt x="106" y="24"/>
                    <a:pt x="82" y="0"/>
                    <a:pt x="53" y="0"/>
                  </a:cubicBezTo>
                  <a:close/>
                </a:path>
              </a:pathLst>
            </a:custGeom>
            <a:noFill/>
            <a:ln w="285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8" name="Freeform 8">
              <a:extLst>
                <a:ext uri="{FF2B5EF4-FFF2-40B4-BE49-F238E27FC236}">
                  <a16:creationId xmlns:a16="http://schemas.microsoft.com/office/drawing/2014/main" id="{DC90C52F-3D5C-4CB9-B183-CADFB3A9CA0B}"/>
                </a:ext>
              </a:extLst>
            </p:cNvPr>
            <p:cNvSpPr>
              <a:spLocks/>
            </p:cNvSpPr>
            <p:nvPr/>
          </p:nvSpPr>
          <p:spPr bwMode="auto">
            <a:xfrm>
              <a:off x="-1122363" y="2674938"/>
              <a:ext cx="300038" cy="381000"/>
            </a:xfrm>
            <a:custGeom>
              <a:avLst/>
              <a:gdLst>
                <a:gd name="T0" fmla="*/ 53 w 106"/>
                <a:gd name="T1" fmla="*/ 0 h 135"/>
                <a:gd name="T2" fmla="*/ 0 w 106"/>
                <a:gd name="T3" fmla="*/ 54 h 135"/>
                <a:gd name="T4" fmla="*/ 0 w 106"/>
                <a:gd name="T5" fmla="*/ 81 h 135"/>
                <a:gd name="T6" fmla="*/ 53 w 106"/>
                <a:gd name="T7" fmla="*/ 135 h 135"/>
                <a:gd name="T8" fmla="*/ 106 w 106"/>
                <a:gd name="T9" fmla="*/ 81 h 135"/>
                <a:gd name="T10" fmla="*/ 106 w 106"/>
                <a:gd name="T11" fmla="*/ 54 h 135"/>
                <a:gd name="T12" fmla="*/ 53 w 106"/>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106" h="135">
                  <a:moveTo>
                    <a:pt x="53" y="0"/>
                  </a:moveTo>
                  <a:cubicBezTo>
                    <a:pt x="23" y="0"/>
                    <a:pt x="0" y="24"/>
                    <a:pt x="0" y="54"/>
                  </a:cubicBezTo>
                  <a:cubicBezTo>
                    <a:pt x="0" y="81"/>
                    <a:pt x="0" y="81"/>
                    <a:pt x="0" y="81"/>
                  </a:cubicBezTo>
                  <a:cubicBezTo>
                    <a:pt x="0" y="111"/>
                    <a:pt x="23" y="135"/>
                    <a:pt x="53" y="135"/>
                  </a:cubicBezTo>
                  <a:cubicBezTo>
                    <a:pt x="82" y="135"/>
                    <a:pt x="106" y="111"/>
                    <a:pt x="106" y="81"/>
                  </a:cubicBezTo>
                  <a:cubicBezTo>
                    <a:pt x="106" y="54"/>
                    <a:pt x="106" y="54"/>
                    <a:pt x="106" y="54"/>
                  </a:cubicBezTo>
                  <a:cubicBezTo>
                    <a:pt x="106" y="24"/>
                    <a:pt x="82" y="0"/>
                    <a:pt x="53" y="0"/>
                  </a:cubicBezTo>
                  <a:close/>
                </a:path>
              </a:pathLst>
            </a:custGeom>
            <a:noFill/>
            <a:ln w="285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9" name="Freeform 9">
              <a:extLst>
                <a:ext uri="{FF2B5EF4-FFF2-40B4-BE49-F238E27FC236}">
                  <a16:creationId xmlns:a16="http://schemas.microsoft.com/office/drawing/2014/main" id="{B8F7AA2F-3270-44EA-9995-5404CC066A16}"/>
                </a:ext>
              </a:extLst>
            </p:cNvPr>
            <p:cNvSpPr>
              <a:spLocks/>
            </p:cNvSpPr>
            <p:nvPr/>
          </p:nvSpPr>
          <p:spPr bwMode="auto">
            <a:xfrm>
              <a:off x="-1584325" y="3117850"/>
              <a:ext cx="371475" cy="361950"/>
            </a:xfrm>
            <a:custGeom>
              <a:avLst/>
              <a:gdLst>
                <a:gd name="T0" fmla="*/ 125 w 132"/>
                <a:gd name="T1" fmla="*/ 53 h 128"/>
                <a:gd name="T2" fmla="*/ 132 w 132"/>
                <a:gd name="T3" fmla="*/ 22 h 128"/>
                <a:gd name="T4" fmla="*/ 75 w 132"/>
                <a:gd name="T5" fmla="*/ 0 h 128"/>
                <a:gd name="T6" fmla="*/ 0 w 132"/>
                <a:gd name="T7" fmla="*/ 62 h 128"/>
                <a:gd name="T8" fmla="*/ 0 w 132"/>
                <a:gd name="T9" fmla="*/ 128 h 128"/>
                <a:gd name="T10" fmla="*/ 125 w 132"/>
                <a:gd name="T11" fmla="*/ 128 h 128"/>
                <a:gd name="T12" fmla="*/ 125 w 132"/>
                <a:gd name="T13" fmla="*/ 53 h 128"/>
              </a:gdLst>
              <a:ahLst/>
              <a:cxnLst>
                <a:cxn ang="0">
                  <a:pos x="T0" y="T1"/>
                </a:cxn>
                <a:cxn ang="0">
                  <a:pos x="T2" y="T3"/>
                </a:cxn>
                <a:cxn ang="0">
                  <a:pos x="T4" y="T5"/>
                </a:cxn>
                <a:cxn ang="0">
                  <a:pos x="T6" y="T7"/>
                </a:cxn>
                <a:cxn ang="0">
                  <a:pos x="T8" y="T9"/>
                </a:cxn>
                <a:cxn ang="0">
                  <a:pos x="T10" y="T11"/>
                </a:cxn>
                <a:cxn ang="0">
                  <a:pos x="T12" y="T13"/>
                </a:cxn>
              </a:cxnLst>
              <a:rect l="0" t="0" r="r" b="b"/>
              <a:pathLst>
                <a:path w="132" h="128">
                  <a:moveTo>
                    <a:pt x="125" y="53"/>
                  </a:moveTo>
                  <a:cubicBezTo>
                    <a:pt x="125" y="42"/>
                    <a:pt x="128" y="31"/>
                    <a:pt x="132" y="22"/>
                  </a:cubicBezTo>
                  <a:cubicBezTo>
                    <a:pt x="119" y="8"/>
                    <a:pt x="98" y="0"/>
                    <a:pt x="75" y="0"/>
                  </a:cubicBezTo>
                  <a:cubicBezTo>
                    <a:pt x="34" y="0"/>
                    <a:pt x="0" y="27"/>
                    <a:pt x="0" y="62"/>
                  </a:cubicBezTo>
                  <a:cubicBezTo>
                    <a:pt x="0" y="128"/>
                    <a:pt x="0" y="128"/>
                    <a:pt x="0" y="128"/>
                  </a:cubicBezTo>
                  <a:cubicBezTo>
                    <a:pt x="125" y="128"/>
                    <a:pt x="125" y="128"/>
                    <a:pt x="125" y="128"/>
                  </a:cubicBezTo>
                  <a:lnTo>
                    <a:pt x="125" y="53"/>
                  </a:lnTo>
                  <a:close/>
                </a:path>
              </a:pathLst>
            </a:custGeom>
            <a:noFill/>
            <a:ln w="285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3" name="Group 4">
            <a:extLst>
              <a:ext uri="{FF2B5EF4-FFF2-40B4-BE49-F238E27FC236}">
                <a16:creationId xmlns:a16="http://schemas.microsoft.com/office/drawing/2014/main" id="{A9FEE6EE-63E9-4CC9-8AB5-5245CC6A0244}"/>
              </a:ext>
            </a:extLst>
          </p:cNvPr>
          <p:cNvGrpSpPr>
            <a:grpSpLocks noChangeAspect="1"/>
          </p:cNvGrpSpPr>
          <p:nvPr/>
        </p:nvGrpSpPr>
        <p:grpSpPr bwMode="auto">
          <a:xfrm>
            <a:off x="9426046" y="2469073"/>
            <a:ext cx="892477" cy="1039606"/>
            <a:chOff x="7055" y="1097"/>
            <a:chExt cx="461" cy="537"/>
          </a:xfrm>
        </p:grpSpPr>
        <p:sp>
          <p:nvSpPr>
            <p:cNvPr id="5" name="Freeform 5">
              <a:extLst>
                <a:ext uri="{FF2B5EF4-FFF2-40B4-BE49-F238E27FC236}">
                  <a16:creationId xmlns:a16="http://schemas.microsoft.com/office/drawing/2014/main" id="{DF0DF16F-F55A-4320-9A99-2C3F27A75A15}"/>
                </a:ext>
              </a:extLst>
            </p:cNvPr>
            <p:cNvSpPr>
              <a:spLocks/>
            </p:cNvSpPr>
            <p:nvPr/>
          </p:nvSpPr>
          <p:spPr bwMode="auto">
            <a:xfrm>
              <a:off x="7055" y="1097"/>
              <a:ext cx="230" cy="105"/>
            </a:xfrm>
            <a:custGeom>
              <a:avLst/>
              <a:gdLst>
                <a:gd name="T0" fmla="*/ 0 w 129"/>
                <a:gd name="T1" fmla="*/ 31 h 59"/>
                <a:gd name="T2" fmla="*/ 129 w 129"/>
                <a:gd name="T3" fmla="*/ 0 h 59"/>
              </a:gdLst>
              <a:ahLst/>
              <a:cxnLst>
                <a:cxn ang="0">
                  <a:pos x="T0" y="T1"/>
                </a:cxn>
                <a:cxn ang="0">
                  <a:pos x="T2" y="T3"/>
                </a:cxn>
              </a:cxnLst>
              <a:rect l="0" t="0" r="r" b="b"/>
              <a:pathLst>
                <a:path w="129" h="59">
                  <a:moveTo>
                    <a:pt x="0" y="31"/>
                  </a:moveTo>
                  <a:cubicBezTo>
                    <a:pt x="0" y="31"/>
                    <a:pt x="83" y="59"/>
                    <a:pt x="129" y="0"/>
                  </a:cubicBez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 name="Freeform 6">
              <a:extLst>
                <a:ext uri="{FF2B5EF4-FFF2-40B4-BE49-F238E27FC236}">
                  <a16:creationId xmlns:a16="http://schemas.microsoft.com/office/drawing/2014/main" id="{E770B077-C50A-4865-A824-D398DF24F669}"/>
                </a:ext>
              </a:extLst>
            </p:cNvPr>
            <p:cNvSpPr>
              <a:spLocks/>
            </p:cNvSpPr>
            <p:nvPr/>
          </p:nvSpPr>
          <p:spPr bwMode="auto">
            <a:xfrm>
              <a:off x="7055" y="1153"/>
              <a:ext cx="461" cy="481"/>
            </a:xfrm>
            <a:custGeom>
              <a:avLst/>
              <a:gdLst>
                <a:gd name="T0" fmla="*/ 258 w 258"/>
                <a:gd name="T1" fmla="*/ 0 h 270"/>
                <a:gd name="T2" fmla="*/ 258 w 258"/>
                <a:gd name="T3" fmla="*/ 60 h 270"/>
                <a:gd name="T4" fmla="*/ 129 w 258"/>
                <a:gd name="T5" fmla="*/ 270 h 270"/>
                <a:gd name="T6" fmla="*/ 0 w 258"/>
                <a:gd name="T7" fmla="*/ 60 h 270"/>
                <a:gd name="T8" fmla="*/ 0 w 258"/>
                <a:gd name="T9" fmla="*/ 0 h 270"/>
              </a:gdLst>
              <a:ahLst/>
              <a:cxnLst>
                <a:cxn ang="0">
                  <a:pos x="T0" y="T1"/>
                </a:cxn>
                <a:cxn ang="0">
                  <a:pos x="T2" y="T3"/>
                </a:cxn>
                <a:cxn ang="0">
                  <a:pos x="T4" y="T5"/>
                </a:cxn>
                <a:cxn ang="0">
                  <a:pos x="T6" y="T7"/>
                </a:cxn>
                <a:cxn ang="0">
                  <a:pos x="T8" y="T9"/>
                </a:cxn>
              </a:cxnLst>
              <a:rect l="0" t="0" r="r" b="b"/>
              <a:pathLst>
                <a:path w="258" h="270">
                  <a:moveTo>
                    <a:pt x="258" y="0"/>
                  </a:moveTo>
                  <a:cubicBezTo>
                    <a:pt x="258" y="60"/>
                    <a:pt x="258" y="60"/>
                    <a:pt x="258" y="60"/>
                  </a:cubicBezTo>
                  <a:cubicBezTo>
                    <a:pt x="255" y="222"/>
                    <a:pt x="129" y="270"/>
                    <a:pt x="129" y="270"/>
                  </a:cubicBezTo>
                  <a:cubicBezTo>
                    <a:pt x="129" y="270"/>
                    <a:pt x="2" y="222"/>
                    <a:pt x="0" y="60"/>
                  </a:cubicBezTo>
                  <a:cubicBezTo>
                    <a:pt x="0" y="0"/>
                    <a:pt x="0" y="0"/>
                    <a:pt x="0" y="0"/>
                  </a:cubicBez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 name="Freeform 7">
              <a:extLst>
                <a:ext uri="{FF2B5EF4-FFF2-40B4-BE49-F238E27FC236}">
                  <a16:creationId xmlns:a16="http://schemas.microsoft.com/office/drawing/2014/main" id="{3485EDF4-21F2-4B57-94F6-9A71CB020E30}"/>
                </a:ext>
              </a:extLst>
            </p:cNvPr>
            <p:cNvSpPr>
              <a:spLocks/>
            </p:cNvSpPr>
            <p:nvPr/>
          </p:nvSpPr>
          <p:spPr bwMode="auto">
            <a:xfrm>
              <a:off x="7285" y="1097"/>
              <a:ext cx="231" cy="105"/>
            </a:xfrm>
            <a:custGeom>
              <a:avLst/>
              <a:gdLst>
                <a:gd name="T0" fmla="*/ 129 w 129"/>
                <a:gd name="T1" fmla="*/ 31 h 59"/>
                <a:gd name="T2" fmla="*/ 0 w 129"/>
                <a:gd name="T3" fmla="*/ 0 h 59"/>
              </a:gdLst>
              <a:ahLst/>
              <a:cxnLst>
                <a:cxn ang="0">
                  <a:pos x="T0" y="T1"/>
                </a:cxn>
                <a:cxn ang="0">
                  <a:pos x="T2" y="T3"/>
                </a:cxn>
              </a:cxnLst>
              <a:rect l="0" t="0" r="r" b="b"/>
              <a:pathLst>
                <a:path w="129" h="59">
                  <a:moveTo>
                    <a:pt x="129" y="31"/>
                  </a:moveTo>
                  <a:cubicBezTo>
                    <a:pt x="129" y="31"/>
                    <a:pt x="46" y="59"/>
                    <a:pt x="0" y="0"/>
                  </a:cubicBezTo>
                </a:path>
              </a:pathLst>
            </a:custGeom>
            <a:noFill/>
            <a:ln w="285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 name="Line 8">
              <a:extLst>
                <a:ext uri="{FF2B5EF4-FFF2-40B4-BE49-F238E27FC236}">
                  <a16:creationId xmlns:a16="http://schemas.microsoft.com/office/drawing/2014/main" id="{45EB758E-87C8-4127-83CB-077DDEF6E215}"/>
                </a:ext>
              </a:extLst>
            </p:cNvPr>
            <p:cNvSpPr>
              <a:spLocks noChangeShapeType="1"/>
            </p:cNvSpPr>
            <p:nvPr/>
          </p:nvSpPr>
          <p:spPr bwMode="auto">
            <a:xfrm>
              <a:off x="7285" y="1099"/>
              <a:ext cx="0" cy="535"/>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 name="Line 9">
              <a:extLst>
                <a:ext uri="{FF2B5EF4-FFF2-40B4-BE49-F238E27FC236}">
                  <a16:creationId xmlns:a16="http://schemas.microsoft.com/office/drawing/2014/main" id="{FFC451FA-4BEE-4797-AC1C-9864106F3543}"/>
                </a:ext>
              </a:extLst>
            </p:cNvPr>
            <p:cNvSpPr>
              <a:spLocks noChangeShapeType="1"/>
            </p:cNvSpPr>
            <p:nvPr/>
          </p:nvSpPr>
          <p:spPr bwMode="auto">
            <a:xfrm>
              <a:off x="7078" y="1388"/>
              <a:ext cx="409" cy="0"/>
            </a:xfrm>
            <a:prstGeom prst="line">
              <a:avLst/>
            </a:prstGeom>
            <a:noFill/>
            <a:ln w="28575"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51" name="Group 50">
            <a:extLst>
              <a:ext uri="{FF2B5EF4-FFF2-40B4-BE49-F238E27FC236}">
                <a16:creationId xmlns:a16="http://schemas.microsoft.com/office/drawing/2014/main" id="{7693567F-DCAA-4F37-A4C2-1FBF93199F32}"/>
              </a:ext>
            </a:extLst>
          </p:cNvPr>
          <p:cNvGrpSpPr/>
          <p:nvPr/>
        </p:nvGrpSpPr>
        <p:grpSpPr>
          <a:xfrm>
            <a:off x="1829949" y="2462216"/>
            <a:ext cx="971398" cy="1010055"/>
            <a:chOff x="5161693" y="3063002"/>
            <a:chExt cx="933450" cy="970598"/>
          </a:xfrm>
        </p:grpSpPr>
        <p:sp>
          <p:nvSpPr>
            <p:cNvPr id="52" name="Freeform: Shape 51">
              <a:extLst>
                <a:ext uri="{FF2B5EF4-FFF2-40B4-BE49-F238E27FC236}">
                  <a16:creationId xmlns:a16="http://schemas.microsoft.com/office/drawing/2014/main" id="{7A8429E5-A655-4692-B713-329189C3FAAD}"/>
                </a:ext>
              </a:extLst>
            </p:cNvPr>
            <p:cNvSpPr/>
            <p:nvPr/>
          </p:nvSpPr>
          <p:spPr>
            <a:xfrm>
              <a:off x="5161693" y="3063002"/>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3" name="Freeform: Shape 52">
              <a:extLst>
                <a:ext uri="{FF2B5EF4-FFF2-40B4-BE49-F238E27FC236}">
                  <a16:creationId xmlns:a16="http://schemas.microsoft.com/office/drawing/2014/main" id="{7B77223D-331C-4B1E-8C54-E3AE8686EE19}"/>
                </a:ext>
              </a:extLst>
            </p:cNvPr>
            <p:cNvSpPr/>
            <p:nvPr/>
          </p:nvSpPr>
          <p:spPr>
            <a:xfrm>
              <a:off x="5161693" y="3400187"/>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4" name="Freeform: Shape 53">
              <a:extLst>
                <a:ext uri="{FF2B5EF4-FFF2-40B4-BE49-F238E27FC236}">
                  <a16:creationId xmlns:a16="http://schemas.microsoft.com/office/drawing/2014/main" id="{DB9B6699-CB25-4E7A-8D0B-2F8E0D9F177A}"/>
                </a:ext>
              </a:extLst>
            </p:cNvPr>
            <p:cNvSpPr/>
            <p:nvPr/>
          </p:nvSpPr>
          <p:spPr>
            <a:xfrm>
              <a:off x="5161693" y="3738325"/>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5" name="Freeform: Shape 54">
              <a:extLst>
                <a:ext uri="{FF2B5EF4-FFF2-40B4-BE49-F238E27FC236}">
                  <a16:creationId xmlns:a16="http://schemas.microsoft.com/office/drawing/2014/main" id="{C41C69E4-35F0-40EC-BB7C-CB5B5059A8FA}"/>
                </a:ext>
              </a:extLst>
            </p:cNvPr>
            <p:cNvSpPr/>
            <p:nvPr/>
          </p:nvSpPr>
          <p:spPr>
            <a:xfrm>
              <a:off x="5243608" y="3156347"/>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75EEEAEA-02B0-425C-A40F-EC6DD4C338BD}"/>
                </a:ext>
              </a:extLst>
            </p:cNvPr>
            <p:cNvSpPr/>
            <p:nvPr/>
          </p:nvSpPr>
          <p:spPr>
            <a:xfrm>
              <a:off x="5380768" y="3156347"/>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7" name="Freeform: Shape 56">
              <a:extLst>
                <a:ext uri="{FF2B5EF4-FFF2-40B4-BE49-F238E27FC236}">
                  <a16:creationId xmlns:a16="http://schemas.microsoft.com/office/drawing/2014/main" id="{8B2BECDB-E042-4A5A-8BEC-5C46028711AD}"/>
                </a:ext>
              </a:extLst>
            </p:cNvPr>
            <p:cNvSpPr/>
            <p:nvPr/>
          </p:nvSpPr>
          <p:spPr>
            <a:xfrm>
              <a:off x="5243608" y="3493532"/>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8" name="Freeform: Shape 57">
              <a:extLst>
                <a:ext uri="{FF2B5EF4-FFF2-40B4-BE49-F238E27FC236}">
                  <a16:creationId xmlns:a16="http://schemas.microsoft.com/office/drawing/2014/main" id="{78ADB395-3842-438A-9061-4C7BC1CE252A}"/>
                </a:ext>
              </a:extLst>
            </p:cNvPr>
            <p:cNvSpPr/>
            <p:nvPr/>
          </p:nvSpPr>
          <p:spPr>
            <a:xfrm>
              <a:off x="5380768" y="3493532"/>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9" name="Freeform: Shape 58">
              <a:extLst>
                <a:ext uri="{FF2B5EF4-FFF2-40B4-BE49-F238E27FC236}">
                  <a16:creationId xmlns:a16="http://schemas.microsoft.com/office/drawing/2014/main" id="{F150CAF6-E385-4113-9E7B-62881C00A080}"/>
                </a:ext>
              </a:extLst>
            </p:cNvPr>
            <p:cNvSpPr/>
            <p:nvPr/>
          </p:nvSpPr>
          <p:spPr>
            <a:xfrm>
              <a:off x="5243608" y="3831670"/>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0" name="Freeform: Shape 59">
              <a:extLst>
                <a:ext uri="{FF2B5EF4-FFF2-40B4-BE49-F238E27FC236}">
                  <a16:creationId xmlns:a16="http://schemas.microsoft.com/office/drawing/2014/main" id="{63B53EC0-2FFB-4448-BEC4-6729213AD11A}"/>
                </a:ext>
              </a:extLst>
            </p:cNvPr>
            <p:cNvSpPr/>
            <p:nvPr/>
          </p:nvSpPr>
          <p:spPr>
            <a:xfrm>
              <a:off x="5380768" y="3831670"/>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1" name="Freeform: Shape 60">
              <a:extLst>
                <a:ext uri="{FF2B5EF4-FFF2-40B4-BE49-F238E27FC236}">
                  <a16:creationId xmlns:a16="http://schemas.microsoft.com/office/drawing/2014/main" id="{3F33A1E0-6E4E-46E1-A340-B36C00E107E2}"/>
                </a:ext>
              </a:extLst>
            </p:cNvPr>
            <p:cNvSpPr/>
            <p:nvPr/>
          </p:nvSpPr>
          <p:spPr>
            <a:xfrm>
              <a:off x="5756053" y="3156347"/>
              <a:ext cx="257175" cy="38100"/>
            </a:xfrm>
            <a:custGeom>
              <a:avLst/>
              <a:gdLst/>
              <a:ahLst/>
              <a:cxnLst/>
              <a:rect l="0" t="0" r="0" b="0"/>
              <a:pathLst>
                <a:path w="257175" h="38100">
                  <a:moveTo>
                    <a:pt x="21431" y="21431"/>
                  </a:moveTo>
                  <a:lnTo>
                    <a:pt x="241459"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2" name="Freeform: Shape 61">
              <a:extLst>
                <a:ext uri="{FF2B5EF4-FFF2-40B4-BE49-F238E27FC236}">
                  <a16:creationId xmlns:a16="http://schemas.microsoft.com/office/drawing/2014/main" id="{F75CDA4B-E3A9-4C57-8876-6F3E87CE31BA}"/>
                </a:ext>
              </a:extLst>
            </p:cNvPr>
            <p:cNvSpPr/>
            <p:nvPr/>
          </p:nvSpPr>
          <p:spPr>
            <a:xfrm>
              <a:off x="5756053" y="3228737"/>
              <a:ext cx="257175" cy="38100"/>
            </a:xfrm>
            <a:custGeom>
              <a:avLst/>
              <a:gdLst/>
              <a:ahLst/>
              <a:cxnLst/>
              <a:rect l="0" t="0" r="0" b="0"/>
              <a:pathLst>
                <a:path w="257175" h="38100">
                  <a:moveTo>
                    <a:pt x="21431" y="21431"/>
                  </a:moveTo>
                  <a:lnTo>
                    <a:pt x="241459"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3" name="Freeform: Shape 62">
              <a:extLst>
                <a:ext uri="{FF2B5EF4-FFF2-40B4-BE49-F238E27FC236}">
                  <a16:creationId xmlns:a16="http://schemas.microsoft.com/office/drawing/2014/main" id="{8AD963A2-4511-4C65-9CE6-8E4DEB14F390}"/>
                </a:ext>
              </a:extLst>
            </p:cNvPr>
            <p:cNvSpPr/>
            <p:nvPr/>
          </p:nvSpPr>
          <p:spPr>
            <a:xfrm>
              <a:off x="5756053" y="3493532"/>
              <a:ext cx="257175" cy="38100"/>
            </a:xfrm>
            <a:custGeom>
              <a:avLst/>
              <a:gdLst/>
              <a:ahLst/>
              <a:cxnLst/>
              <a:rect l="0" t="0" r="0" b="0"/>
              <a:pathLst>
                <a:path w="257175" h="38100">
                  <a:moveTo>
                    <a:pt x="21431" y="21431"/>
                  </a:moveTo>
                  <a:lnTo>
                    <a:pt x="241459"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4" name="Freeform: Shape 63">
              <a:extLst>
                <a:ext uri="{FF2B5EF4-FFF2-40B4-BE49-F238E27FC236}">
                  <a16:creationId xmlns:a16="http://schemas.microsoft.com/office/drawing/2014/main" id="{20A23DF1-476D-44A9-B763-93919A8AB6D2}"/>
                </a:ext>
              </a:extLst>
            </p:cNvPr>
            <p:cNvSpPr/>
            <p:nvPr/>
          </p:nvSpPr>
          <p:spPr>
            <a:xfrm>
              <a:off x="5756053" y="3565922"/>
              <a:ext cx="257175" cy="38100"/>
            </a:xfrm>
            <a:custGeom>
              <a:avLst/>
              <a:gdLst/>
              <a:ahLst/>
              <a:cxnLst/>
              <a:rect l="0" t="0" r="0" b="0"/>
              <a:pathLst>
                <a:path w="257175" h="38100">
                  <a:moveTo>
                    <a:pt x="21431" y="21431"/>
                  </a:moveTo>
                  <a:lnTo>
                    <a:pt x="241459"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5" name="Freeform: Shape 64">
              <a:extLst>
                <a:ext uri="{FF2B5EF4-FFF2-40B4-BE49-F238E27FC236}">
                  <a16:creationId xmlns:a16="http://schemas.microsoft.com/office/drawing/2014/main" id="{0867A50E-776F-4757-BD1C-B7CFA8180DB6}"/>
                </a:ext>
              </a:extLst>
            </p:cNvPr>
            <p:cNvSpPr/>
            <p:nvPr/>
          </p:nvSpPr>
          <p:spPr>
            <a:xfrm>
              <a:off x="5756053" y="3831670"/>
              <a:ext cx="257175" cy="38100"/>
            </a:xfrm>
            <a:custGeom>
              <a:avLst/>
              <a:gdLst/>
              <a:ahLst/>
              <a:cxnLst/>
              <a:rect l="0" t="0" r="0" b="0"/>
              <a:pathLst>
                <a:path w="257175" h="38100">
                  <a:moveTo>
                    <a:pt x="21431" y="21431"/>
                  </a:moveTo>
                  <a:lnTo>
                    <a:pt x="241459"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6" name="Freeform: Shape 65">
              <a:extLst>
                <a:ext uri="{FF2B5EF4-FFF2-40B4-BE49-F238E27FC236}">
                  <a16:creationId xmlns:a16="http://schemas.microsoft.com/office/drawing/2014/main" id="{4F4DBA13-8C4E-43BE-A10D-9F2E161B9E78}"/>
                </a:ext>
              </a:extLst>
            </p:cNvPr>
            <p:cNvSpPr/>
            <p:nvPr/>
          </p:nvSpPr>
          <p:spPr>
            <a:xfrm>
              <a:off x="5756053" y="3904060"/>
              <a:ext cx="257175" cy="38100"/>
            </a:xfrm>
            <a:custGeom>
              <a:avLst/>
              <a:gdLst/>
              <a:ahLst/>
              <a:cxnLst/>
              <a:rect l="0" t="0" r="0" b="0"/>
              <a:pathLst>
                <a:path w="257175" h="38100">
                  <a:moveTo>
                    <a:pt x="21431" y="21431"/>
                  </a:moveTo>
                  <a:lnTo>
                    <a:pt x="241459" y="21431"/>
                  </a:lnTo>
                </a:path>
              </a:pathLst>
            </a:custGeom>
            <a:ln w="28575" cap="rnd">
              <a:solidFill>
                <a:srgbClr val="414142"/>
              </a:solidFill>
              <a:prstDash val="solid"/>
              <a:round/>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40" name="Group 39">
            <a:extLst>
              <a:ext uri="{FF2B5EF4-FFF2-40B4-BE49-F238E27FC236}">
                <a16:creationId xmlns:a16="http://schemas.microsoft.com/office/drawing/2014/main" id="{8596BF82-62C2-4947-B5E5-8EF9511482EE}"/>
              </a:ext>
            </a:extLst>
          </p:cNvPr>
          <p:cNvGrpSpPr/>
          <p:nvPr/>
        </p:nvGrpSpPr>
        <p:grpSpPr>
          <a:xfrm>
            <a:off x="2247705" y="5440442"/>
            <a:ext cx="7696590" cy="144024"/>
            <a:chOff x="2292775" y="5549038"/>
            <a:chExt cx="7850923" cy="146912"/>
          </a:xfrm>
        </p:grpSpPr>
        <p:sp>
          <p:nvSpPr>
            <p:cNvPr id="41" name="Oval 40">
              <a:extLst>
                <a:ext uri="{FF2B5EF4-FFF2-40B4-BE49-F238E27FC236}">
                  <a16:creationId xmlns:a16="http://schemas.microsoft.com/office/drawing/2014/main" id="{F6170AC0-F457-46B8-8D3F-B805EDDB7132}"/>
                </a:ext>
              </a:extLst>
            </p:cNvPr>
            <p:cNvSpPr/>
            <p:nvPr/>
          </p:nvSpPr>
          <p:spPr bwMode="auto">
            <a:xfrm rot="16200000">
              <a:off x="2292775" y="5549038"/>
              <a:ext cx="146912" cy="146912"/>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42" name="Oval 41">
              <a:extLst>
                <a:ext uri="{FF2B5EF4-FFF2-40B4-BE49-F238E27FC236}">
                  <a16:creationId xmlns:a16="http://schemas.microsoft.com/office/drawing/2014/main" id="{F49367F3-AFEF-42BF-B9B9-C19CD81874A9}"/>
                </a:ext>
              </a:extLst>
            </p:cNvPr>
            <p:cNvSpPr/>
            <p:nvPr/>
          </p:nvSpPr>
          <p:spPr bwMode="auto">
            <a:xfrm rot="16200000">
              <a:off x="6144780" y="5549038"/>
              <a:ext cx="146912" cy="146912"/>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43" name="Oval 42">
              <a:extLst>
                <a:ext uri="{FF2B5EF4-FFF2-40B4-BE49-F238E27FC236}">
                  <a16:creationId xmlns:a16="http://schemas.microsoft.com/office/drawing/2014/main" id="{7242CA74-13C2-4276-85C2-1F080285BBBA}"/>
                </a:ext>
              </a:extLst>
            </p:cNvPr>
            <p:cNvSpPr/>
            <p:nvPr/>
          </p:nvSpPr>
          <p:spPr bwMode="auto">
            <a:xfrm rot="16200000">
              <a:off x="9996786" y="5549038"/>
              <a:ext cx="146912" cy="146912"/>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cxnSp>
          <p:nvCxnSpPr>
            <p:cNvPr id="44" name="Straight Connector 43">
              <a:extLst>
                <a:ext uri="{FF2B5EF4-FFF2-40B4-BE49-F238E27FC236}">
                  <a16:creationId xmlns:a16="http://schemas.microsoft.com/office/drawing/2014/main" id="{D55DE5A8-E63A-4124-B94E-1530502C7907}"/>
                </a:ext>
              </a:extLst>
            </p:cNvPr>
            <p:cNvCxnSpPr>
              <a:cxnSpLocks/>
            </p:cNvCxnSpPr>
            <p:nvPr/>
          </p:nvCxnSpPr>
          <p:spPr>
            <a:xfrm>
              <a:off x="2607176" y="5622494"/>
              <a:ext cx="337011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33C6F60-2324-4890-9B6B-9CC9C6D3D4CE}"/>
                </a:ext>
              </a:extLst>
            </p:cNvPr>
            <p:cNvCxnSpPr>
              <a:cxnSpLocks/>
            </p:cNvCxnSpPr>
            <p:nvPr/>
          </p:nvCxnSpPr>
          <p:spPr>
            <a:xfrm>
              <a:off x="6459181" y="5622494"/>
              <a:ext cx="3370115" cy="0"/>
            </a:xfrm>
            <a:prstGeom prst="line">
              <a:avLst/>
            </a:prstGeom>
            <a:ln w="28575" cap="rnd">
              <a:solidFill>
                <a:schemeClr val="bg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4625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50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000" fill="hold"/>
                                        <p:tgtEl>
                                          <p:spTgt spid="51"/>
                                        </p:tgtEl>
                                        <p:attrNameLst>
                                          <p:attrName>ppt_x</p:attrName>
                                        </p:attrNameLst>
                                      </p:cBhvr>
                                      <p:tavLst>
                                        <p:tav tm="0">
                                          <p:val>
                                            <p:strVal val="#ppt_x"/>
                                          </p:val>
                                        </p:tav>
                                        <p:tav tm="100000">
                                          <p:val>
                                            <p:strVal val="#ppt_x"/>
                                          </p:val>
                                        </p:tav>
                                      </p:tavLst>
                                    </p:anim>
                                    <p:anim calcmode="lin" valueType="num">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75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000" fill="hold"/>
                                        <p:tgtEl>
                                          <p:spTgt spid="84"/>
                                        </p:tgtEl>
                                        <p:attrNameLst>
                                          <p:attrName>ppt_x</p:attrName>
                                        </p:attrNameLst>
                                      </p:cBhvr>
                                      <p:tavLst>
                                        <p:tav tm="0">
                                          <p:val>
                                            <p:strVal val="#ppt_x"/>
                                          </p:val>
                                        </p:tav>
                                        <p:tav tm="100000">
                                          <p:val>
                                            <p:strVal val="#ppt_x"/>
                                          </p:val>
                                        </p:tav>
                                      </p:tavLst>
                                    </p:anim>
                                    <p:anim calcmode="lin" valueType="num">
                                      <p:cBhvr additive="base">
                                        <p:cTn id="12" dur="1000" fill="hold"/>
                                        <p:tgtEl>
                                          <p:spTgt spid="8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2500"/>
                            </p:stCondLst>
                            <p:childTnLst>
                              <p:par>
                                <p:cTn id="22" presetID="16" presetClass="entr" presetSubtype="37"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outVertical)">
                                      <p:cBhvr>
                                        <p:cTn id="24"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gradFill>
                  <a:gsLst>
                    <a:gs pos="1250">
                      <a:srgbClr val="505050"/>
                    </a:gs>
                    <a:gs pos="100000">
                      <a:srgbClr val="505050"/>
                    </a:gs>
                  </a:gsLst>
                  <a:lin ang="5400000" scaled="0"/>
                </a:gradFill>
              </a:rPr>
              <a:t>IT stress points</a:t>
            </a:r>
            <a:endParaRPr lang="en-US"/>
          </a:p>
        </p:txBody>
      </p:sp>
      <p:grpSp>
        <p:nvGrpSpPr>
          <p:cNvPr id="3" name="Group 2"/>
          <p:cNvGrpSpPr/>
          <p:nvPr/>
        </p:nvGrpSpPr>
        <p:grpSpPr>
          <a:xfrm>
            <a:off x="0" y="1684638"/>
            <a:ext cx="12204357" cy="4069082"/>
            <a:chOff x="-12357" y="1676399"/>
            <a:chExt cx="11166540" cy="2534910"/>
          </a:xfrm>
        </p:grpSpPr>
        <p:sp>
          <p:nvSpPr>
            <p:cNvPr id="14" name="TextBox 13"/>
            <p:cNvSpPr txBox="1"/>
            <p:nvPr/>
          </p:nvSpPr>
          <p:spPr>
            <a:xfrm>
              <a:off x="-12357" y="1676400"/>
              <a:ext cx="3722180" cy="2534909"/>
            </a:xfrm>
            <a:prstGeom prst="rect">
              <a:avLst/>
            </a:prstGeom>
            <a:solidFill>
              <a:srgbClr val="0078D7"/>
            </a:solidFill>
            <a:ln>
              <a:solidFill>
                <a:srgbClr val="FFFFFF"/>
              </a:solidFill>
            </a:ln>
          </p:spPr>
          <p:txBody>
            <a:bodyPr wrap="square" lIns="274320" tIns="274320" rIns="274320" bIns="274320" rtlCol="0">
              <a:noAutofit/>
            </a:bodyPr>
            <a:lstStyle/>
            <a:p>
              <a:pPr marL="0" marR="0" lvl="0" indent="0" algn="l" defTabSz="914117" rtl="0" eaLnBrk="1" fontAlgn="auto" latinLnBrk="0" hangingPunct="1">
                <a:lnSpc>
                  <a:spcPct val="90000"/>
                </a:lnSpc>
                <a:spcBef>
                  <a:spcPct val="20000"/>
                </a:spcBef>
                <a:spcAft>
                  <a:spcPts val="0"/>
                </a:spcAft>
                <a:buClr>
                  <a:srgbClr val="FFFFFF"/>
                </a:buClr>
                <a:buSzPct val="90000"/>
                <a:buFontTx/>
                <a:buNone/>
                <a:tabLst/>
                <a:defRPr/>
              </a:pPr>
              <a:r>
                <a:rPr kumimoji="0" lang="en-US" sz="4000" b="0" i="0" u="none" strike="noStrike" kern="1200" cap="none" spc="0" normalizeH="0" baseline="0" noProof="0">
                  <a:ln>
                    <a:noFill/>
                  </a:ln>
                  <a:solidFill>
                    <a:srgbClr val="FFFFFF"/>
                  </a:solidFill>
                  <a:effectLst/>
                  <a:uLnTx/>
                  <a:uFillTx/>
                  <a:latin typeface="Segoe UI Light"/>
                  <a:ea typeface="+mn-ea"/>
                  <a:cs typeface="+mn-cs"/>
                </a:rPr>
                <a:t>Security </a:t>
              </a:r>
              <a:br>
                <a:rPr kumimoji="0" lang="en-US" sz="4000" b="0" i="0" u="none" strike="noStrike" kern="1200" cap="none" spc="0" normalizeH="0" baseline="0" noProof="0">
                  <a:ln>
                    <a:noFill/>
                  </a:ln>
                  <a:solidFill>
                    <a:srgbClr val="FFFFFF"/>
                  </a:solidFill>
                  <a:effectLst/>
                  <a:uLnTx/>
                  <a:uFillTx/>
                  <a:latin typeface="Segoe UI Light"/>
                  <a:ea typeface="+mn-ea"/>
                  <a:cs typeface="+mn-cs"/>
                </a:rPr>
              </a:br>
              <a:r>
                <a:rPr kumimoji="0" lang="en-US" sz="4000" b="0" i="0" u="none" strike="noStrike" kern="1200" cap="none" spc="0" normalizeH="0" baseline="0" noProof="0">
                  <a:ln>
                    <a:noFill/>
                  </a:ln>
                  <a:solidFill>
                    <a:srgbClr val="FFFFFF"/>
                  </a:solidFill>
                  <a:effectLst/>
                  <a:uLnTx/>
                  <a:uFillTx/>
                  <a:latin typeface="Segoe UI Light"/>
                  <a:ea typeface="+mn-ea"/>
                  <a:cs typeface="+mn-cs"/>
                </a:rPr>
                <a:t>threats</a:t>
              </a:r>
            </a:p>
          </p:txBody>
        </p:sp>
        <p:sp>
          <p:nvSpPr>
            <p:cNvPr id="17" name="TextBox 16"/>
            <p:cNvSpPr txBox="1"/>
            <p:nvPr/>
          </p:nvSpPr>
          <p:spPr>
            <a:xfrm>
              <a:off x="3709823" y="1676399"/>
              <a:ext cx="3722180" cy="2534908"/>
            </a:xfrm>
            <a:prstGeom prst="rect">
              <a:avLst/>
            </a:prstGeom>
            <a:solidFill>
              <a:srgbClr val="333333"/>
            </a:solidFill>
            <a:ln>
              <a:solidFill>
                <a:srgbClr val="FFFFFF"/>
              </a:solidFill>
            </a:ln>
          </p:spPr>
          <p:txBody>
            <a:bodyPr wrap="square" lIns="274320" tIns="274320" rIns="274320" bIns="274320" rtlCol="0">
              <a:noAutofit/>
            </a:bodyPr>
            <a:lstStyle/>
            <a:p>
              <a:pPr marL="0" marR="0" lvl="0" indent="0" algn="l" defTabSz="91446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a:ln>
                    <a:noFill/>
                  </a:ln>
                  <a:solidFill>
                    <a:srgbClr val="FFFFFF"/>
                  </a:solidFill>
                  <a:effectLst/>
                  <a:uLnTx/>
                  <a:uFillTx/>
                  <a:latin typeface="Segoe UI Light"/>
                  <a:ea typeface="+mn-ea"/>
                  <a:cs typeface="+mn-cs"/>
                </a:rPr>
                <a:t>Datacenter efficiency</a:t>
              </a:r>
            </a:p>
            <a:p>
              <a:pPr marL="0" marR="0" lvl="0" indent="0" algn="l" defTabSz="914460" rtl="0" eaLnBrk="1" fontAlgn="auto" latinLnBrk="0" hangingPunct="1">
                <a:lnSpc>
                  <a:spcPct val="90000"/>
                </a:lnSpc>
                <a:spcBef>
                  <a:spcPts val="0"/>
                </a:spcBef>
                <a:spcAft>
                  <a:spcPts val="60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0" name="TextBox 19"/>
            <p:cNvSpPr txBox="1"/>
            <p:nvPr/>
          </p:nvSpPr>
          <p:spPr>
            <a:xfrm>
              <a:off x="7432003" y="1676400"/>
              <a:ext cx="3722180" cy="2534909"/>
            </a:xfrm>
            <a:prstGeom prst="rect">
              <a:avLst/>
            </a:prstGeom>
            <a:solidFill>
              <a:srgbClr val="00BCF2"/>
            </a:solidFill>
            <a:ln>
              <a:solidFill>
                <a:srgbClr val="FFFFFF"/>
              </a:solidFill>
            </a:ln>
          </p:spPr>
          <p:txBody>
            <a:bodyPr wrap="square" lIns="274320" tIns="274320" rIns="274320" bIns="274320" rtlCol="0">
              <a:noAutofit/>
            </a:bodyPr>
            <a:lstStyle/>
            <a:p>
              <a:pPr marL="0" marR="0" lvl="0" indent="0" algn="l" defTabSz="91446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a:ln>
                    <a:noFill/>
                  </a:ln>
                  <a:solidFill>
                    <a:srgbClr val="FFFFFF"/>
                  </a:solidFill>
                  <a:effectLst/>
                  <a:uLnTx/>
                  <a:uFillTx/>
                  <a:latin typeface="Segoe UI Light"/>
                  <a:ea typeface="+mn-ea"/>
                  <a:cs typeface="+mn-cs"/>
                </a:rPr>
                <a:t>Supporting innovation</a:t>
              </a:r>
            </a:p>
            <a:p>
              <a:pPr marL="0" marR="0" lvl="0" indent="0" algn="l" defTabSz="91446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Light"/>
                <a:ea typeface="+mn-ea"/>
                <a:cs typeface="+mn-cs"/>
              </a:endParaRPr>
            </a:p>
          </p:txBody>
        </p:sp>
      </p:grpSp>
      <p:sp>
        <p:nvSpPr>
          <p:cNvPr id="18" name="Freeform 35"/>
          <p:cNvSpPr>
            <a:spLocks noEditPoints="1"/>
          </p:cNvSpPr>
          <p:nvPr/>
        </p:nvSpPr>
        <p:spPr bwMode="auto">
          <a:xfrm>
            <a:off x="10316902" y="3887998"/>
            <a:ext cx="1537659" cy="1521242"/>
          </a:xfrm>
          <a:custGeom>
            <a:avLst/>
            <a:gdLst>
              <a:gd name="T0" fmla="*/ 2394 w 3372"/>
              <a:gd name="T1" fmla="*/ 1998 h 3338"/>
              <a:gd name="T2" fmla="*/ 2463 w 3372"/>
              <a:gd name="T3" fmla="*/ 1819 h 3338"/>
              <a:gd name="T4" fmla="*/ 2396 w 3372"/>
              <a:gd name="T5" fmla="*/ 1686 h 3338"/>
              <a:gd name="T6" fmla="*/ 1019 w 3372"/>
              <a:gd name="T7" fmla="*/ 2070 h 3338"/>
              <a:gd name="T8" fmla="*/ 1207 w 3372"/>
              <a:gd name="T9" fmla="*/ 2056 h 3338"/>
              <a:gd name="T10" fmla="*/ 1185 w 3372"/>
              <a:gd name="T11" fmla="*/ 1858 h 3338"/>
              <a:gd name="T12" fmla="*/ 975 w 3372"/>
              <a:gd name="T13" fmla="*/ 1736 h 3338"/>
              <a:gd name="T14" fmla="*/ 2314 w 3372"/>
              <a:gd name="T15" fmla="*/ 1365 h 3338"/>
              <a:gd name="T16" fmla="*/ 2430 w 3372"/>
              <a:gd name="T17" fmla="*/ 1418 h 3338"/>
              <a:gd name="T18" fmla="*/ 1782 w 3372"/>
              <a:gd name="T19" fmla="*/ 1005 h 3338"/>
              <a:gd name="T20" fmla="*/ 1600 w 3372"/>
              <a:gd name="T21" fmla="*/ 1148 h 3338"/>
              <a:gd name="T22" fmla="*/ 1514 w 3372"/>
              <a:gd name="T23" fmla="*/ 892 h 3338"/>
              <a:gd name="T24" fmla="*/ 1426 w 3372"/>
              <a:gd name="T25" fmla="*/ 840 h 3338"/>
              <a:gd name="T26" fmla="*/ 1366 w 3372"/>
              <a:gd name="T27" fmla="*/ 950 h 3338"/>
              <a:gd name="T28" fmla="*/ 1433 w 3372"/>
              <a:gd name="T29" fmla="*/ 1125 h 3338"/>
              <a:gd name="T30" fmla="*/ 1334 w 3372"/>
              <a:gd name="T31" fmla="*/ 1002 h 3338"/>
              <a:gd name="T32" fmla="*/ 1230 w 3372"/>
              <a:gd name="T33" fmla="*/ 1147 h 3338"/>
              <a:gd name="T34" fmla="*/ 1309 w 3372"/>
              <a:gd name="T35" fmla="*/ 1261 h 3338"/>
              <a:gd name="T36" fmla="*/ 1480 w 3372"/>
              <a:gd name="T37" fmla="*/ 1217 h 3338"/>
              <a:gd name="T38" fmla="*/ 1284 w 3372"/>
              <a:gd name="T39" fmla="*/ 1499 h 3338"/>
              <a:gd name="T40" fmla="*/ 1220 w 3372"/>
              <a:gd name="T41" fmla="*/ 1660 h 3338"/>
              <a:gd name="T42" fmla="*/ 1104 w 3372"/>
              <a:gd name="T43" fmla="*/ 1595 h 3338"/>
              <a:gd name="T44" fmla="*/ 1169 w 3372"/>
              <a:gd name="T45" fmla="*/ 1682 h 3338"/>
              <a:gd name="T46" fmla="*/ 1182 w 3372"/>
              <a:gd name="T47" fmla="*/ 1815 h 3338"/>
              <a:gd name="T48" fmla="*/ 1445 w 3372"/>
              <a:gd name="T49" fmla="*/ 1858 h 3338"/>
              <a:gd name="T50" fmla="*/ 1625 w 3372"/>
              <a:gd name="T51" fmla="*/ 2096 h 3338"/>
              <a:gd name="T52" fmla="*/ 1981 w 3372"/>
              <a:gd name="T53" fmla="*/ 2352 h 3338"/>
              <a:gd name="T54" fmla="*/ 2039 w 3372"/>
              <a:gd name="T55" fmla="*/ 1993 h 3338"/>
              <a:gd name="T56" fmla="*/ 1850 w 3372"/>
              <a:gd name="T57" fmla="*/ 1886 h 3338"/>
              <a:gd name="T58" fmla="*/ 1920 w 3372"/>
              <a:gd name="T59" fmla="*/ 1516 h 3338"/>
              <a:gd name="T60" fmla="*/ 2170 w 3372"/>
              <a:gd name="T61" fmla="*/ 1554 h 3338"/>
              <a:gd name="T62" fmla="*/ 2268 w 3372"/>
              <a:gd name="T63" fmla="*/ 1548 h 3338"/>
              <a:gd name="T64" fmla="*/ 2304 w 3372"/>
              <a:gd name="T65" fmla="*/ 1504 h 3338"/>
              <a:gd name="T66" fmla="*/ 2200 w 3372"/>
              <a:gd name="T67" fmla="*/ 1434 h 3338"/>
              <a:gd name="T68" fmla="*/ 2161 w 3372"/>
              <a:gd name="T69" fmla="*/ 1491 h 3338"/>
              <a:gd name="T70" fmla="*/ 2088 w 3372"/>
              <a:gd name="T71" fmla="*/ 1396 h 3338"/>
              <a:gd name="T72" fmla="*/ 1907 w 3372"/>
              <a:gd name="T73" fmla="*/ 1445 h 3338"/>
              <a:gd name="T74" fmla="*/ 1974 w 3372"/>
              <a:gd name="T75" fmla="*/ 1345 h 3338"/>
              <a:gd name="T76" fmla="*/ 2091 w 3372"/>
              <a:gd name="T77" fmla="*/ 1193 h 3338"/>
              <a:gd name="T78" fmla="*/ 2211 w 3372"/>
              <a:gd name="T79" fmla="*/ 1215 h 3338"/>
              <a:gd name="T80" fmla="*/ 2216 w 3372"/>
              <a:gd name="T81" fmla="*/ 1139 h 3338"/>
              <a:gd name="T82" fmla="*/ 2175 w 3372"/>
              <a:gd name="T83" fmla="*/ 1162 h 3338"/>
              <a:gd name="T84" fmla="*/ 2100 w 3372"/>
              <a:gd name="T85" fmla="*/ 1167 h 3338"/>
              <a:gd name="T86" fmla="*/ 2187 w 3372"/>
              <a:gd name="T87" fmla="*/ 965 h 3338"/>
              <a:gd name="T88" fmla="*/ 2560 w 3372"/>
              <a:gd name="T89" fmla="*/ 187 h 3338"/>
              <a:gd name="T90" fmla="*/ 2452 w 3372"/>
              <a:gd name="T91" fmla="*/ 1104 h 3338"/>
              <a:gd name="T92" fmla="*/ 2974 w 3372"/>
              <a:gd name="T93" fmla="*/ 1393 h 3338"/>
              <a:gd name="T94" fmla="*/ 2980 w 3372"/>
              <a:gd name="T95" fmla="*/ 1809 h 3338"/>
              <a:gd name="T96" fmla="*/ 2507 w 3372"/>
              <a:gd name="T97" fmla="*/ 2028 h 3338"/>
              <a:gd name="T98" fmla="*/ 2648 w 3372"/>
              <a:gd name="T99" fmla="*/ 3037 h 3338"/>
              <a:gd name="T100" fmla="*/ 2055 w 3372"/>
              <a:gd name="T101" fmla="*/ 2428 h 3338"/>
              <a:gd name="T102" fmla="*/ 1716 w 3372"/>
              <a:gd name="T103" fmla="*/ 3062 h 3338"/>
              <a:gd name="T104" fmla="*/ 1305 w 3372"/>
              <a:gd name="T105" fmla="*/ 3065 h 3338"/>
              <a:gd name="T106" fmla="*/ 1202 w 3372"/>
              <a:gd name="T107" fmla="*/ 2376 h 3338"/>
              <a:gd name="T108" fmla="*/ 170 w 3372"/>
              <a:gd name="T109" fmla="*/ 2394 h 3338"/>
              <a:gd name="T110" fmla="*/ 348 w 3372"/>
              <a:gd name="T111" fmla="*/ 1897 h 3338"/>
              <a:gd name="T112" fmla="*/ 777 w 3372"/>
              <a:gd name="T113" fmla="*/ 1729 h 3338"/>
              <a:gd name="T114" fmla="*/ 788 w 3372"/>
              <a:gd name="T115" fmla="*/ 1414 h 3338"/>
              <a:gd name="T116" fmla="*/ 916 w 3372"/>
              <a:gd name="T117" fmla="*/ 1103 h 3338"/>
              <a:gd name="T118" fmla="*/ 921 w 3372"/>
              <a:gd name="T119" fmla="*/ 566 h 3338"/>
              <a:gd name="T120" fmla="*/ 1810 w 3372"/>
              <a:gd name="T121" fmla="*/ 704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72" h="3338">
                <a:moveTo>
                  <a:pt x="2417" y="1924"/>
                </a:moveTo>
                <a:lnTo>
                  <a:pt x="2402" y="1929"/>
                </a:lnTo>
                <a:lnTo>
                  <a:pt x="2386" y="1940"/>
                </a:lnTo>
                <a:lnTo>
                  <a:pt x="2372" y="1956"/>
                </a:lnTo>
                <a:lnTo>
                  <a:pt x="2357" y="1974"/>
                </a:lnTo>
                <a:lnTo>
                  <a:pt x="2344" y="1997"/>
                </a:lnTo>
                <a:lnTo>
                  <a:pt x="2331" y="2022"/>
                </a:lnTo>
                <a:lnTo>
                  <a:pt x="2320" y="2048"/>
                </a:lnTo>
                <a:lnTo>
                  <a:pt x="2310" y="2075"/>
                </a:lnTo>
                <a:lnTo>
                  <a:pt x="2301" y="2102"/>
                </a:lnTo>
                <a:lnTo>
                  <a:pt x="2295" y="2128"/>
                </a:lnTo>
                <a:lnTo>
                  <a:pt x="2324" y="2098"/>
                </a:lnTo>
                <a:lnTo>
                  <a:pt x="2350" y="2066"/>
                </a:lnTo>
                <a:lnTo>
                  <a:pt x="2373" y="2033"/>
                </a:lnTo>
                <a:lnTo>
                  <a:pt x="2394" y="1998"/>
                </a:lnTo>
                <a:lnTo>
                  <a:pt x="2413" y="1962"/>
                </a:lnTo>
                <a:lnTo>
                  <a:pt x="2431" y="1925"/>
                </a:lnTo>
                <a:lnTo>
                  <a:pt x="2417" y="1924"/>
                </a:lnTo>
                <a:close/>
                <a:moveTo>
                  <a:pt x="2348" y="1598"/>
                </a:moveTo>
                <a:lnTo>
                  <a:pt x="2349" y="1614"/>
                </a:lnTo>
                <a:lnTo>
                  <a:pt x="2349" y="1629"/>
                </a:lnTo>
                <a:lnTo>
                  <a:pt x="2350" y="1643"/>
                </a:lnTo>
                <a:lnTo>
                  <a:pt x="2354" y="1657"/>
                </a:lnTo>
                <a:lnTo>
                  <a:pt x="2387" y="1730"/>
                </a:lnTo>
                <a:lnTo>
                  <a:pt x="2424" y="1803"/>
                </a:lnTo>
                <a:lnTo>
                  <a:pt x="2430" y="1811"/>
                </a:lnTo>
                <a:lnTo>
                  <a:pt x="2438" y="1817"/>
                </a:lnTo>
                <a:lnTo>
                  <a:pt x="2448" y="1822"/>
                </a:lnTo>
                <a:lnTo>
                  <a:pt x="2456" y="1823"/>
                </a:lnTo>
                <a:lnTo>
                  <a:pt x="2463" y="1819"/>
                </a:lnTo>
                <a:lnTo>
                  <a:pt x="2471" y="1812"/>
                </a:lnTo>
                <a:lnTo>
                  <a:pt x="2478" y="1803"/>
                </a:lnTo>
                <a:lnTo>
                  <a:pt x="2485" y="1796"/>
                </a:lnTo>
                <a:lnTo>
                  <a:pt x="2479" y="1790"/>
                </a:lnTo>
                <a:lnTo>
                  <a:pt x="2461" y="1795"/>
                </a:lnTo>
                <a:lnTo>
                  <a:pt x="2447" y="1796"/>
                </a:lnTo>
                <a:lnTo>
                  <a:pt x="2434" y="1795"/>
                </a:lnTo>
                <a:lnTo>
                  <a:pt x="2425" y="1791"/>
                </a:lnTo>
                <a:lnTo>
                  <a:pt x="2418" y="1783"/>
                </a:lnTo>
                <a:lnTo>
                  <a:pt x="2411" y="1771"/>
                </a:lnTo>
                <a:lnTo>
                  <a:pt x="2407" y="1755"/>
                </a:lnTo>
                <a:lnTo>
                  <a:pt x="2406" y="1750"/>
                </a:lnTo>
                <a:lnTo>
                  <a:pt x="2406" y="1745"/>
                </a:lnTo>
                <a:lnTo>
                  <a:pt x="2406" y="1740"/>
                </a:lnTo>
                <a:lnTo>
                  <a:pt x="2396" y="1686"/>
                </a:lnTo>
                <a:lnTo>
                  <a:pt x="2384" y="1632"/>
                </a:lnTo>
                <a:lnTo>
                  <a:pt x="2382" y="1622"/>
                </a:lnTo>
                <a:lnTo>
                  <a:pt x="2377" y="1614"/>
                </a:lnTo>
                <a:lnTo>
                  <a:pt x="2371" y="1606"/>
                </a:lnTo>
                <a:lnTo>
                  <a:pt x="2360" y="1601"/>
                </a:lnTo>
                <a:lnTo>
                  <a:pt x="2348" y="1598"/>
                </a:lnTo>
                <a:close/>
                <a:moveTo>
                  <a:pt x="862" y="1564"/>
                </a:moveTo>
                <a:lnTo>
                  <a:pt x="865" y="1637"/>
                </a:lnTo>
                <a:lnTo>
                  <a:pt x="872" y="1708"/>
                </a:lnTo>
                <a:lnTo>
                  <a:pt x="885" y="1775"/>
                </a:lnTo>
                <a:lnTo>
                  <a:pt x="901" y="1840"/>
                </a:lnTo>
                <a:lnTo>
                  <a:pt x="924" y="1901"/>
                </a:lnTo>
                <a:lnTo>
                  <a:pt x="950" y="1961"/>
                </a:lnTo>
                <a:lnTo>
                  <a:pt x="982" y="2017"/>
                </a:lnTo>
                <a:lnTo>
                  <a:pt x="1019" y="2070"/>
                </a:lnTo>
                <a:lnTo>
                  <a:pt x="1061" y="2121"/>
                </a:lnTo>
                <a:lnTo>
                  <a:pt x="1106" y="2170"/>
                </a:lnTo>
                <a:lnTo>
                  <a:pt x="1157" y="2216"/>
                </a:lnTo>
                <a:lnTo>
                  <a:pt x="1214" y="2259"/>
                </a:lnTo>
                <a:lnTo>
                  <a:pt x="1274" y="2299"/>
                </a:lnTo>
                <a:lnTo>
                  <a:pt x="1276" y="2265"/>
                </a:lnTo>
                <a:lnTo>
                  <a:pt x="1277" y="2233"/>
                </a:lnTo>
                <a:lnTo>
                  <a:pt x="1280" y="2201"/>
                </a:lnTo>
                <a:lnTo>
                  <a:pt x="1281" y="2177"/>
                </a:lnTo>
                <a:lnTo>
                  <a:pt x="1277" y="2157"/>
                </a:lnTo>
                <a:lnTo>
                  <a:pt x="1269" y="2137"/>
                </a:lnTo>
                <a:lnTo>
                  <a:pt x="1256" y="2118"/>
                </a:lnTo>
                <a:lnTo>
                  <a:pt x="1241" y="2100"/>
                </a:lnTo>
                <a:lnTo>
                  <a:pt x="1222" y="2077"/>
                </a:lnTo>
                <a:lnTo>
                  <a:pt x="1207" y="2056"/>
                </a:lnTo>
                <a:lnTo>
                  <a:pt x="1196" y="2033"/>
                </a:lnTo>
                <a:lnTo>
                  <a:pt x="1190" y="2010"/>
                </a:lnTo>
                <a:lnTo>
                  <a:pt x="1187" y="1987"/>
                </a:lnTo>
                <a:lnTo>
                  <a:pt x="1191" y="1964"/>
                </a:lnTo>
                <a:lnTo>
                  <a:pt x="1199" y="1940"/>
                </a:lnTo>
                <a:lnTo>
                  <a:pt x="1212" y="1915"/>
                </a:lnTo>
                <a:lnTo>
                  <a:pt x="1232" y="1890"/>
                </a:lnTo>
                <a:lnTo>
                  <a:pt x="1238" y="1878"/>
                </a:lnTo>
                <a:lnTo>
                  <a:pt x="1243" y="1865"/>
                </a:lnTo>
                <a:lnTo>
                  <a:pt x="1249" y="1847"/>
                </a:lnTo>
                <a:lnTo>
                  <a:pt x="1236" y="1850"/>
                </a:lnTo>
                <a:lnTo>
                  <a:pt x="1227" y="1852"/>
                </a:lnTo>
                <a:lnTo>
                  <a:pt x="1221" y="1854"/>
                </a:lnTo>
                <a:lnTo>
                  <a:pt x="1201" y="1858"/>
                </a:lnTo>
                <a:lnTo>
                  <a:pt x="1185" y="1858"/>
                </a:lnTo>
                <a:lnTo>
                  <a:pt x="1172" y="1854"/>
                </a:lnTo>
                <a:lnTo>
                  <a:pt x="1160" y="1846"/>
                </a:lnTo>
                <a:lnTo>
                  <a:pt x="1150" y="1835"/>
                </a:lnTo>
                <a:lnTo>
                  <a:pt x="1141" y="1817"/>
                </a:lnTo>
                <a:lnTo>
                  <a:pt x="1130" y="1800"/>
                </a:lnTo>
                <a:lnTo>
                  <a:pt x="1118" y="1788"/>
                </a:lnTo>
                <a:lnTo>
                  <a:pt x="1102" y="1778"/>
                </a:lnTo>
                <a:lnTo>
                  <a:pt x="1083" y="1774"/>
                </a:lnTo>
                <a:lnTo>
                  <a:pt x="1061" y="1771"/>
                </a:lnTo>
                <a:lnTo>
                  <a:pt x="1039" y="1768"/>
                </a:lnTo>
                <a:lnTo>
                  <a:pt x="1021" y="1764"/>
                </a:lnTo>
                <a:lnTo>
                  <a:pt x="1006" y="1760"/>
                </a:lnTo>
                <a:lnTo>
                  <a:pt x="994" y="1754"/>
                </a:lnTo>
                <a:lnTo>
                  <a:pt x="984" y="1746"/>
                </a:lnTo>
                <a:lnTo>
                  <a:pt x="975" y="1736"/>
                </a:lnTo>
                <a:lnTo>
                  <a:pt x="970" y="1720"/>
                </a:lnTo>
                <a:lnTo>
                  <a:pt x="966" y="1700"/>
                </a:lnTo>
                <a:lnTo>
                  <a:pt x="963" y="1677"/>
                </a:lnTo>
                <a:lnTo>
                  <a:pt x="956" y="1655"/>
                </a:lnTo>
                <a:lnTo>
                  <a:pt x="948" y="1635"/>
                </a:lnTo>
                <a:lnTo>
                  <a:pt x="937" y="1617"/>
                </a:lnTo>
                <a:lnTo>
                  <a:pt x="923" y="1600"/>
                </a:lnTo>
                <a:lnTo>
                  <a:pt x="906" y="1586"/>
                </a:lnTo>
                <a:lnTo>
                  <a:pt x="886" y="1574"/>
                </a:lnTo>
                <a:lnTo>
                  <a:pt x="862" y="1564"/>
                </a:lnTo>
                <a:close/>
                <a:moveTo>
                  <a:pt x="2342" y="1355"/>
                </a:moveTo>
                <a:lnTo>
                  <a:pt x="2338" y="1360"/>
                </a:lnTo>
                <a:lnTo>
                  <a:pt x="2329" y="1362"/>
                </a:lnTo>
                <a:lnTo>
                  <a:pt x="2321" y="1363"/>
                </a:lnTo>
                <a:lnTo>
                  <a:pt x="2314" y="1365"/>
                </a:lnTo>
                <a:lnTo>
                  <a:pt x="2307" y="1368"/>
                </a:lnTo>
                <a:lnTo>
                  <a:pt x="2300" y="1375"/>
                </a:lnTo>
                <a:lnTo>
                  <a:pt x="2295" y="1384"/>
                </a:lnTo>
                <a:lnTo>
                  <a:pt x="2291" y="1393"/>
                </a:lnTo>
                <a:lnTo>
                  <a:pt x="2290" y="1401"/>
                </a:lnTo>
                <a:lnTo>
                  <a:pt x="2292" y="1411"/>
                </a:lnTo>
                <a:lnTo>
                  <a:pt x="2298" y="1420"/>
                </a:lnTo>
                <a:lnTo>
                  <a:pt x="2304" y="1428"/>
                </a:lnTo>
                <a:lnTo>
                  <a:pt x="2311" y="1433"/>
                </a:lnTo>
                <a:lnTo>
                  <a:pt x="2344" y="1435"/>
                </a:lnTo>
                <a:lnTo>
                  <a:pt x="2377" y="1435"/>
                </a:lnTo>
                <a:lnTo>
                  <a:pt x="2409" y="1433"/>
                </a:lnTo>
                <a:lnTo>
                  <a:pt x="2418" y="1430"/>
                </a:lnTo>
                <a:lnTo>
                  <a:pt x="2425" y="1425"/>
                </a:lnTo>
                <a:lnTo>
                  <a:pt x="2430" y="1418"/>
                </a:lnTo>
                <a:lnTo>
                  <a:pt x="2430" y="1413"/>
                </a:lnTo>
                <a:lnTo>
                  <a:pt x="2428" y="1405"/>
                </a:lnTo>
                <a:lnTo>
                  <a:pt x="2425" y="1399"/>
                </a:lnTo>
                <a:lnTo>
                  <a:pt x="2420" y="1395"/>
                </a:lnTo>
                <a:lnTo>
                  <a:pt x="2381" y="1374"/>
                </a:lnTo>
                <a:lnTo>
                  <a:pt x="2342" y="1355"/>
                </a:lnTo>
                <a:close/>
                <a:moveTo>
                  <a:pt x="1819" y="808"/>
                </a:moveTo>
                <a:lnTo>
                  <a:pt x="1820" y="869"/>
                </a:lnTo>
                <a:lnTo>
                  <a:pt x="1819" y="926"/>
                </a:lnTo>
                <a:lnTo>
                  <a:pt x="1818" y="942"/>
                </a:lnTo>
                <a:lnTo>
                  <a:pt x="1815" y="957"/>
                </a:lnTo>
                <a:lnTo>
                  <a:pt x="1811" y="972"/>
                </a:lnTo>
                <a:lnTo>
                  <a:pt x="1804" y="985"/>
                </a:lnTo>
                <a:lnTo>
                  <a:pt x="1794" y="996"/>
                </a:lnTo>
                <a:lnTo>
                  <a:pt x="1782" y="1005"/>
                </a:lnTo>
                <a:lnTo>
                  <a:pt x="1765" y="1014"/>
                </a:lnTo>
                <a:lnTo>
                  <a:pt x="1747" y="1020"/>
                </a:lnTo>
                <a:lnTo>
                  <a:pt x="1730" y="1029"/>
                </a:lnTo>
                <a:lnTo>
                  <a:pt x="1714" y="1040"/>
                </a:lnTo>
                <a:lnTo>
                  <a:pt x="1682" y="1066"/>
                </a:lnTo>
                <a:lnTo>
                  <a:pt x="1653" y="1095"/>
                </a:lnTo>
                <a:lnTo>
                  <a:pt x="1646" y="1104"/>
                </a:lnTo>
                <a:lnTo>
                  <a:pt x="1642" y="1116"/>
                </a:lnTo>
                <a:lnTo>
                  <a:pt x="1639" y="1127"/>
                </a:lnTo>
                <a:lnTo>
                  <a:pt x="1635" y="1139"/>
                </a:lnTo>
                <a:lnTo>
                  <a:pt x="1630" y="1149"/>
                </a:lnTo>
                <a:lnTo>
                  <a:pt x="1623" y="1154"/>
                </a:lnTo>
                <a:lnTo>
                  <a:pt x="1615" y="1156"/>
                </a:lnTo>
                <a:lnTo>
                  <a:pt x="1607" y="1153"/>
                </a:lnTo>
                <a:lnTo>
                  <a:pt x="1600" y="1148"/>
                </a:lnTo>
                <a:lnTo>
                  <a:pt x="1586" y="1134"/>
                </a:lnTo>
                <a:lnTo>
                  <a:pt x="1573" y="1120"/>
                </a:lnTo>
                <a:lnTo>
                  <a:pt x="1560" y="1106"/>
                </a:lnTo>
                <a:lnTo>
                  <a:pt x="1548" y="1092"/>
                </a:lnTo>
                <a:lnTo>
                  <a:pt x="1537" y="1076"/>
                </a:lnTo>
                <a:lnTo>
                  <a:pt x="1530" y="1059"/>
                </a:lnTo>
                <a:lnTo>
                  <a:pt x="1526" y="1039"/>
                </a:lnTo>
                <a:lnTo>
                  <a:pt x="1526" y="1016"/>
                </a:lnTo>
                <a:lnTo>
                  <a:pt x="1528" y="992"/>
                </a:lnTo>
                <a:lnTo>
                  <a:pt x="1531" y="968"/>
                </a:lnTo>
                <a:lnTo>
                  <a:pt x="1532" y="944"/>
                </a:lnTo>
                <a:lnTo>
                  <a:pt x="1531" y="925"/>
                </a:lnTo>
                <a:lnTo>
                  <a:pt x="1529" y="911"/>
                </a:lnTo>
                <a:lnTo>
                  <a:pt x="1524" y="899"/>
                </a:lnTo>
                <a:lnTo>
                  <a:pt x="1514" y="892"/>
                </a:lnTo>
                <a:lnTo>
                  <a:pt x="1503" y="888"/>
                </a:lnTo>
                <a:lnTo>
                  <a:pt x="1487" y="888"/>
                </a:lnTo>
                <a:lnTo>
                  <a:pt x="1467" y="889"/>
                </a:lnTo>
                <a:lnTo>
                  <a:pt x="1455" y="891"/>
                </a:lnTo>
                <a:lnTo>
                  <a:pt x="1442" y="892"/>
                </a:lnTo>
                <a:lnTo>
                  <a:pt x="1431" y="891"/>
                </a:lnTo>
                <a:lnTo>
                  <a:pt x="1422" y="887"/>
                </a:lnTo>
                <a:lnTo>
                  <a:pt x="1416" y="880"/>
                </a:lnTo>
                <a:lnTo>
                  <a:pt x="1414" y="873"/>
                </a:lnTo>
                <a:lnTo>
                  <a:pt x="1416" y="865"/>
                </a:lnTo>
                <a:lnTo>
                  <a:pt x="1420" y="857"/>
                </a:lnTo>
                <a:lnTo>
                  <a:pt x="1423" y="849"/>
                </a:lnTo>
                <a:lnTo>
                  <a:pt x="1426" y="842"/>
                </a:lnTo>
                <a:lnTo>
                  <a:pt x="1426" y="841"/>
                </a:lnTo>
                <a:lnTo>
                  <a:pt x="1426" y="840"/>
                </a:lnTo>
                <a:lnTo>
                  <a:pt x="1426" y="838"/>
                </a:lnTo>
                <a:lnTo>
                  <a:pt x="1425" y="836"/>
                </a:lnTo>
                <a:lnTo>
                  <a:pt x="1425" y="831"/>
                </a:lnTo>
                <a:lnTo>
                  <a:pt x="1413" y="840"/>
                </a:lnTo>
                <a:lnTo>
                  <a:pt x="1403" y="847"/>
                </a:lnTo>
                <a:lnTo>
                  <a:pt x="1395" y="855"/>
                </a:lnTo>
                <a:lnTo>
                  <a:pt x="1384" y="872"/>
                </a:lnTo>
                <a:lnTo>
                  <a:pt x="1375" y="890"/>
                </a:lnTo>
                <a:lnTo>
                  <a:pt x="1365" y="907"/>
                </a:lnTo>
                <a:lnTo>
                  <a:pt x="1358" y="920"/>
                </a:lnTo>
                <a:lnTo>
                  <a:pt x="1353" y="928"/>
                </a:lnTo>
                <a:lnTo>
                  <a:pt x="1352" y="936"/>
                </a:lnTo>
                <a:lnTo>
                  <a:pt x="1353" y="941"/>
                </a:lnTo>
                <a:lnTo>
                  <a:pt x="1358" y="945"/>
                </a:lnTo>
                <a:lnTo>
                  <a:pt x="1366" y="950"/>
                </a:lnTo>
                <a:lnTo>
                  <a:pt x="1380" y="955"/>
                </a:lnTo>
                <a:lnTo>
                  <a:pt x="1402" y="968"/>
                </a:lnTo>
                <a:lnTo>
                  <a:pt x="1421" y="982"/>
                </a:lnTo>
                <a:lnTo>
                  <a:pt x="1436" y="1000"/>
                </a:lnTo>
                <a:lnTo>
                  <a:pt x="1449" y="1020"/>
                </a:lnTo>
                <a:lnTo>
                  <a:pt x="1460" y="1041"/>
                </a:lnTo>
                <a:lnTo>
                  <a:pt x="1470" y="1063"/>
                </a:lnTo>
                <a:lnTo>
                  <a:pt x="1477" y="1086"/>
                </a:lnTo>
                <a:lnTo>
                  <a:pt x="1479" y="1093"/>
                </a:lnTo>
                <a:lnTo>
                  <a:pt x="1479" y="1100"/>
                </a:lnTo>
                <a:lnTo>
                  <a:pt x="1477" y="1109"/>
                </a:lnTo>
                <a:lnTo>
                  <a:pt x="1473" y="1116"/>
                </a:lnTo>
                <a:lnTo>
                  <a:pt x="1466" y="1121"/>
                </a:lnTo>
                <a:lnTo>
                  <a:pt x="1457" y="1124"/>
                </a:lnTo>
                <a:lnTo>
                  <a:pt x="1433" y="1125"/>
                </a:lnTo>
                <a:lnTo>
                  <a:pt x="1410" y="1122"/>
                </a:lnTo>
                <a:lnTo>
                  <a:pt x="1389" y="1114"/>
                </a:lnTo>
                <a:lnTo>
                  <a:pt x="1370" y="1099"/>
                </a:lnTo>
                <a:lnTo>
                  <a:pt x="1360" y="1089"/>
                </a:lnTo>
                <a:lnTo>
                  <a:pt x="1356" y="1077"/>
                </a:lnTo>
                <a:lnTo>
                  <a:pt x="1357" y="1065"/>
                </a:lnTo>
                <a:lnTo>
                  <a:pt x="1364" y="1052"/>
                </a:lnTo>
                <a:lnTo>
                  <a:pt x="1370" y="1044"/>
                </a:lnTo>
                <a:lnTo>
                  <a:pt x="1372" y="1033"/>
                </a:lnTo>
                <a:lnTo>
                  <a:pt x="1372" y="1023"/>
                </a:lnTo>
                <a:lnTo>
                  <a:pt x="1369" y="1014"/>
                </a:lnTo>
                <a:lnTo>
                  <a:pt x="1361" y="1008"/>
                </a:lnTo>
                <a:lnTo>
                  <a:pt x="1353" y="1004"/>
                </a:lnTo>
                <a:lnTo>
                  <a:pt x="1344" y="1002"/>
                </a:lnTo>
                <a:lnTo>
                  <a:pt x="1334" y="1002"/>
                </a:lnTo>
                <a:lnTo>
                  <a:pt x="1328" y="1005"/>
                </a:lnTo>
                <a:lnTo>
                  <a:pt x="1324" y="1012"/>
                </a:lnTo>
                <a:lnTo>
                  <a:pt x="1322" y="1019"/>
                </a:lnTo>
                <a:lnTo>
                  <a:pt x="1321" y="1028"/>
                </a:lnTo>
                <a:lnTo>
                  <a:pt x="1321" y="1044"/>
                </a:lnTo>
                <a:lnTo>
                  <a:pt x="1320" y="1059"/>
                </a:lnTo>
                <a:lnTo>
                  <a:pt x="1318" y="1073"/>
                </a:lnTo>
                <a:lnTo>
                  <a:pt x="1314" y="1087"/>
                </a:lnTo>
                <a:lnTo>
                  <a:pt x="1310" y="1099"/>
                </a:lnTo>
                <a:lnTo>
                  <a:pt x="1303" y="1110"/>
                </a:lnTo>
                <a:lnTo>
                  <a:pt x="1293" y="1119"/>
                </a:lnTo>
                <a:lnTo>
                  <a:pt x="1280" y="1126"/>
                </a:lnTo>
                <a:lnTo>
                  <a:pt x="1263" y="1131"/>
                </a:lnTo>
                <a:lnTo>
                  <a:pt x="1247" y="1138"/>
                </a:lnTo>
                <a:lnTo>
                  <a:pt x="1230" y="1147"/>
                </a:lnTo>
                <a:lnTo>
                  <a:pt x="1215" y="1157"/>
                </a:lnTo>
                <a:lnTo>
                  <a:pt x="1205" y="1166"/>
                </a:lnTo>
                <a:lnTo>
                  <a:pt x="1198" y="1175"/>
                </a:lnTo>
                <a:lnTo>
                  <a:pt x="1194" y="1187"/>
                </a:lnTo>
                <a:lnTo>
                  <a:pt x="1192" y="1197"/>
                </a:lnTo>
                <a:lnTo>
                  <a:pt x="1192" y="1207"/>
                </a:lnTo>
                <a:lnTo>
                  <a:pt x="1196" y="1217"/>
                </a:lnTo>
                <a:lnTo>
                  <a:pt x="1203" y="1224"/>
                </a:lnTo>
                <a:lnTo>
                  <a:pt x="1232" y="1241"/>
                </a:lnTo>
                <a:lnTo>
                  <a:pt x="1262" y="1255"/>
                </a:lnTo>
                <a:lnTo>
                  <a:pt x="1293" y="1269"/>
                </a:lnTo>
                <a:lnTo>
                  <a:pt x="1297" y="1269"/>
                </a:lnTo>
                <a:lnTo>
                  <a:pt x="1302" y="1267"/>
                </a:lnTo>
                <a:lnTo>
                  <a:pt x="1307" y="1264"/>
                </a:lnTo>
                <a:lnTo>
                  <a:pt x="1309" y="1261"/>
                </a:lnTo>
                <a:lnTo>
                  <a:pt x="1313" y="1239"/>
                </a:lnTo>
                <a:lnTo>
                  <a:pt x="1315" y="1216"/>
                </a:lnTo>
                <a:lnTo>
                  <a:pt x="1315" y="1199"/>
                </a:lnTo>
                <a:lnTo>
                  <a:pt x="1315" y="1184"/>
                </a:lnTo>
                <a:lnTo>
                  <a:pt x="1317" y="1167"/>
                </a:lnTo>
                <a:lnTo>
                  <a:pt x="1321" y="1146"/>
                </a:lnTo>
                <a:lnTo>
                  <a:pt x="1328" y="1130"/>
                </a:lnTo>
                <a:lnTo>
                  <a:pt x="1337" y="1120"/>
                </a:lnTo>
                <a:lnTo>
                  <a:pt x="1349" y="1115"/>
                </a:lnTo>
                <a:lnTo>
                  <a:pt x="1362" y="1115"/>
                </a:lnTo>
                <a:lnTo>
                  <a:pt x="1379" y="1121"/>
                </a:lnTo>
                <a:lnTo>
                  <a:pt x="1398" y="1132"/>
                </a:lnTo>
                <a:lnTo>
                  <a:pt x="1429" y="1157"/>
                </a:lnTo>
                <a:lnTo>
                  <a:pt x="1456" y="1186"/>
                </a:lnTo>
                <a:lnTo>
                  <a:pt x="1480" y="1217"/>
                </a:lnTo>
                <a:lnTo>
                  <a:pt x="1501" y="1250"/>
                </a:lnTo>
                <a:lnTo>
                  <a:pt x="1519" y="1286"/>
                </a:lnTo>
                <a:lnTo>
                  <a:pt x="1525" y="1303"/>
                </a:lnTo>
                <a:lnTo>
                  <a:pt x="1525" y="1320"/>
                </a:lnTo>
                <a:lnTo>
                  <a:pt x="1521" y="1336"/>
                </a:lnTo>
                <a:lnTo>
                  <a:pt x="1510" y="1350"/>
                </a:lnTo>
                <a:lnTo>
                  <a:pt x="1497" y="1363"/>
                </a:lnTo>
                <a:lnTo>
                  <a:pt x="1484" y="1371"/>
                </a:lnTo>
                <a:lnTo>
                  <a:pt x="1470" y="1376"/>
                </a:lnTo>
                <a:lnTo>
                  <a:pt x="1435" y="1391"/>
                </a:lnTo>
                <a:lnTo>
                  <a:pt x="1401" y="1408"/>
                </a:lnTo>
                <a:lnTo>
                  <a:pt x="1369" y="1426"/>
                </a:lnTo>
                <a:lnTo>
                  <a:pt x="1338" y="1448"/>
                </a:lnTo>
                <a:lnTo>
                  <a:pt x="1310" y="1472"/>
                </a:lnTo>
                <a:lnTo>
                  <a:pt x="1284" y="1499"/>
                </a:lnTo>
                <a:lnTo>
                  <a:pt x="1270" y="1518"/>
                </a:lnTo>
                <a:lnTo>
                  <a:pt x="1256" y="1536"/>
                </a:lnTo>
                <a:lnTo>
                  <a:pt x="1246" y="1555"/>
                </a:lnTo>
                <a:lnTo>
                  <a:pt x="1240" y="1577"/>
                </a:lnTo>
                <a:lnTo>
                  <a:pt x="1236" y="1599"/>
                </a:lnTo>
                <a:lnTo>
                  <a:pt x="1238" y="1624"/>
                </a:lnTo>
                <a:lnTo>
                  <a:pt x="1238" y="1633"/>
                </a:lnTo>
                <a:lnTo>
                  <a:pt x="1236" y="1641"/>
                </a:lnTo>
                <a:lnTo>
                  <a:pt x="1233" y="1648"/>
                </a:lnTo>
                <a:lnTo>
                  <a:pt x="1232" y="1651"/>
                </a:lnTo>
                <a:lnTo>
                  <a:pt x="1230" y="1653"/>
                </a:lnTo>
                <a:lnTo>
                  <a:pt x="1227" y="1655"/>
                </a:lnTo>
                <a:lnTo>
                  <a:pt x="1225" y="1658"/>
                </a:lnTo>
                <a:lnTo>
                  <a:pt x="1222" y="1659"/>
                </a:lnTo>
                <a:lnTo>
                  <a:pt x="1220" y="1660"/>
                </a:lnTo>
                <a:lnTo>
                  <a:pt x="1216" y="1659"/>
                </a:lnTo>
                <a:lnTo>
                  <a:pt x="1211" y="1657"/>
                </a:lnTo>
                <a:lnTo>
                  <a:pt x="1208" y="1654"/>
                </a:lnTo>
                <a:lnTo>
                  <a:pt x="1205" y="1651"/>
                </a:lnTo>
                <a:lnTo>
                  <a:pt x="1203" y="1648"/>
                </a:lnTo>
                <a:lnTo>
                  <a:pt x="1194" y="1629"/>
                </a:lnTo>
                <a:lnTo>
                  <a:pt x="1189" y="1611"/>
                </a:lnTo>
                <a:lnTo>
                  <a:pt x="1184" y="1600"/>
                </a:lnTo>
                <a:lnTo>
                  <a:pt x="1178" y="1592"/>
                </a:lnTo>
                <a:lnTo>
                  <a:pt x="1171" y="1587"/>
                </a:lnTo>
                <a:lnTo>
                  <a:pt x="1161" y="1585"/>
                </a:lnTo>
                <a:lnTo>
                  <a:pt x="1151" y="1583"/>
                </a:lnTo>
                <a:lnTo>
                  <a:pt x="1134" y="1584"/>
                </a:lnTo>
                <a:lnTo>
                  <a:pt x="1119" y="1588"/>
                </a:lnTo>
                <a:lnTo>
                  <a:pt x="1104" y="1595"/>
                </a:lnTo>
                <a:lnTo>
                  <a:pt x="1092" y="1605"/>
                </a:lnTo>
                <a:lnTo>
                  <a:pt x="1079" y="1617"/>
                </a:lnTo>
                <a:lnTo>
                  <a:pt x="1068" y="1634"/>
                </a:lnTo>
                <a:lnTo>
                  <a:pt x="1062" y="1650"/>
                </a:lnTo>
                <a:lnTo>
                  <a:pt x="1059" y="1668"/>
                </a:lnTo>
                <a:lnTo>
                  <a:pt x="1059" y="1686"/>
                </a:lnTo>
                <a:lnTo>
                  <a:pt x="1062" y="1704"/>
                </a:lnTo>
                <a:lnTo>
                  <a:pt x="1063" y="1723"/>
                </a:lnTo>
                <a:lnTo>
                  <a:pt x="1083" y="1714"/>
                </a:lnTo>
                <a:lnTo>
                  <a:pt x="1102" y="1701"/>
                </a:lnTo>
                <a:lnTo>
                  <a:pt x="1120" y="1690"/>
                </a:lnTo>
                <a:lnTo>
                  <a:pt x="1134" y="1682"/>
                </a:lnTo>
                <a:lnTo>
                  <a:pt x="1148" y="1676"/>
                </a:lnTo>
                <a:lnTo>
                  <a:pt x="1158" y="1676"/>
                </a:lnTo>
                <a:lnTo>
                  <a:pt x="1169" y="1682"/>
                </a:lnTo>
                <a:lnTo>
                  <a:pt x="1176" y="1692"/>
                </a:lnTo>
                <a:lnTo>
                  <a:pt x="1158" y="1705"/>
                </a:lnTo>
                <a:lnTo>
                  <a:pt x="1141" y="1720"/>
                </a:lnTo>
                <a:lnTo>
                  <a:pt x="1136" y="1726"/>
                </a:lnTo>
                <a:lnTo>
                  <a:pt x="1134" y="1733"/>
                </a:lnTo>
                <a:lnTo>
                  <a:pt x="1131" y="1740"/>
                </a:lnTo>
                <a:lnTo>
                  <a:pt x="1142" y="1744"/>
                </a:lnTo>
                <a:lnTo>
                  <a:pt x="1151" y="1747"/>
                </a:lnTo>
                <a:lnTo>
                  <a:pt x="1168" y="1751"/>
                </a:lnTo>
                <a:lnTo>
                  <a:pt x="1179" y="1758"/>
                </a:lnTo>
                <a:lnTo>
                  <a:pt x="1185" y="1767"/>
                </a:lnTo>
                <a:lnTo>
                  <a:pt x="1189" y="1779"/>
                </a:lnTo>
                <a:lnTo>
                  <a:pt x="1186" y="1796"/>
                </a:lnTo>
                <a:lnTo>
                  <a:pt x="1184" y="1804"/>
                </a:lnTo>
                <a:lnTo>
                  <a:pt x="1182" y="1815"/>
                </a:lnTo>
                <a:lnTo>
                  <a:pt x="1180" y="1828"/>
                </a:lnTo>
                <a:lnTo>
                  <a:pt x="1199" y="1824"/>
                </a:lnTo>
                <a:lnTo>
                  <a:pt x="1215" y="1821"/>
                </a:lnTo>
                <a:lnTo>
                  <a:pt x="1228" y="1817"/>
                </a:lnTo>
                <a:lnTo>
                  <a:pt x="1256" y="1808"/>
                </a:lnTo>
                <a:lnTo>
                  <a:pt x="1283" y="1797"/>
                </a:lnTo>
                <a:lnTo>
                  <a:pt x="1311" y="1790"/>
                </a:lnTo>
                <a:lnTo>
                  <a:pt x="1332" y="1788"/>
                </a:lnTo>
                <a:lnTo>
                  <a:pt x="1352" y="1791"/>
                </a:lnTo>
                <a:lnTo>
                  <a:pt x="1370" y="1796"/>
                </a:lnTo>
                <a:lnTo>
                  <a:pt x="1386" y="1805"/>
                </a:lnTo>
                <a:lnTo>
                  <a:pt x="1402" y="1817"/>
                </a:lnTo>
                <a:lnTo>
                  <a:pt x="1416" y="1829"/>
                </a:lnTo>
                <a:lnTo>
                  <a:pt x="1431" y="1843"/>
                </a:lnTo>
                <a:lnTo>
                  <a:pt x="1445" y="1858"/>
                </a:lnTo>
                <a:lnTo>
                  <a:pt x="1464" y="1877"/>
                </a:lnTo>
                <a:lnTo>
                  <a:pt x="1483" y="1897"/>
                </a:lnTo>
                <a:lnTo>
                  <a:pt x="1503" y="1917"/>
                </a:lnTo>
                <a:lnTo>
                  <a:pt x="1525" y="1935"/>
                </a:lnTo>
                <a:lnTo>
                  <a:pt x="1548" y="1949"/>
                </a:lnTo>
                <a:lnTo>
                  <a:pt x="1574" y="1962"/>
                </a:lnTo>
                <a:lnTo>
                  <a:pt x="1596" y="1971"/>
                </a:lnTo>
                <a:lnTo>
                  <a:pt x="1619" y="1981"/>
                </a:lnTo>
                <a:lnTo>
                  <a:pt x="1642" y="1991"/>
                </a:lnTo>
                <a:lnTo>
                  <a:pt x="1653" y="1998"/>
                </a:lnTo>
                <a:lnTo>
                  <a:pt x="1660" y="2008"/>
                </a:lnTo>
                <a:lnTo>
                  <a:pt x="1664" y="2019"/>
                </a:lnTo>
                <a:lnTo>
                  <a:pt x="1664" y="2031"/>
                </a:lnTo>
                <a:lnTo>
                  <a:pt x="1659" y="2042"/>
                </a:lnTo>
                <a:lnTo>
                  <a:pt x="1625" y="2096"/>
                </a:lnTo>
                <a:lnTo>
                  <a:pt x="1586" y="2148"/>
                </a:lnTo>
                <a:lnTo>
                  <a:pt x="1521" y="2230"/>
                </a:lnTo>
                <a:lnTo>
                  <a:pt x="1455" y="2312"/>
                </a:lnTo>
                <a:lnTo>
                  <a:pt x="1444" y="2330"/>
                </a:lnTo>
                <a:lnTo>
                  <a:pt x="1434" y="2349"/>
                </a:lnTo>
                <a:lnTo>
                  <a:pt x="1424" y="2371"/>
                </a:lnTo>
                <a:lnTo>
                  <a:pt x="1485" y="2383"/>
                </a:lnTo>
                <a:lnTo>
                  <a:pt x="1543" y="2393"/>
                </a:lnTo>
                <a:lnTo>
                  <a:pt x="1601" y="2400"/>
                </a:lnTo>
                <a:lnTo>
                  <a:pt x="1666" y="2401"/>
                </a:lnTo>
                <a:lnTo>
                  <a:pt x="1732" y="2399"/>
                </a:lnTo>
                <a:lnTo>
                  <a:pt x="1797" y="2395"/>
                </a:lnTo>
                <a:lnTo>
                  <a:pt x="1860" y="2387"/>
                </a:lnTo>
                <a:lnTo>
                  <a:pt x="1920" y="2372"/>
                </a:lnTo>
                <a:lnTo>
                  <a:pt x="1981" y="2352"/>
                </a:lnTo>
                <a:lnTo>
                  <a:pt x="1991" y="2348"/>
                </a:lnTo>
                <a:lnTo>
                  <a:pt x="2000" y="2343"/>
                </a:lnTo>
                <a:lnTo>
                  <a:pt x="2008" y="2338"/>
                </a:lnTo>
                <a:lnTo>
                  <a:pt x="2013" y="2332"/>
                </a:lnTo>
                <a:lnTo>
                  <a:pt x="2015" y="2323"/>
                </a:lnTo>
                <a:lnTo>
                  <a:pt x="2014" y="2314"/>
                </a:lnTo>
                <a:lnTo>
                  <a:pt x="2010" y="2301"/>
                </a:lnTo>
                <a:lnTo>
                  <a:pt x="2010" y="2299"/>
                </a:lnTo>
                <a:lnTo>
                  <a:pt x="2010" y="2296"/>
                </a:lnTo>
                <a:lnTo>
                  <a:pt x="2010" y="2294"/>
                </a:lnTo>
                <a:lnTo>
                  <a:pt x="2015" y="2213"/>
                </a:lnTo>
                <a:lnTo>
                  <a:pt x="2021" y="2132"/>
                </a:lnTo>
                <a:lnTo>
                  <a:pt x="2027" y="2078"/>
                </a:lnTo>
                <a:lnTo>
                  <a:pt x="2036" y="2026"/>
                </a:lnTo>
                <a:lnTo>
                  <a:pt x="2039" y="1993"/>
                </a:lnTo>
                <a:lnTo>
                  <a:pt x="2040" y="1960"/>
                </a:lnTo>
                <a:lnTo>
                  <a:pt x="2040" y="1927"/>
                </a:lnTo>
                <a:lnTo>
                  <a:pt x="2039" y="1912"/>
                </a:lnTo>
                <a:lnTo>
                  <a:pt x="2036" y="1899"/>
                </a:lnTo>
                <a:lnTo>
                  <a:pt x="2032" y="1890"/>
                </a:lnTo>
                <a:lnTo>
                  <a:pt x="2025" y="1883"/>
                </a:lnTo>
                <a:lnTo>
                  <a:pt x="2016" y="1878"/>
                </a:lnTo>
                <a:lnTo>
                  <a:pt x="2003" y="1876"/>
                </a:lnTo>
                <a:lnTo>
                  <a:pt x="1988" y="1876"/>
                </a:lnTo>
                <a:lnTo>
                  <a:pt x="1962" y="1880"/>
                </a:lnTo>
                <a:lnTo>
                  <a:pt x="1937" y="1888"/>
                </a:lnTo>
                <a:lnTo>
                  <a:pt x="1915" y="1893"/>
                </a:lnTo>
                <a:lnTo>
                  <a:pt x="1893" y="1895"/>
                </a:lnTo>
                <a:lnTo>
                  <a:pt x="1871" y="1892"/>
                </a:lnTo>
                <a:lnTo>
                  <a:pt x="1850" y="1886"/>
                </a:lnTo>
                <a:lnTo>
                  <a:pt x="1832" y="1876"/>
                </a:lnTo>
                <a:lnTo>
                  <a:pt x="1815" y="1863"/>
                </a:lnTo>
                <a:lnTo>
                  <a:pt x="1800" y="1846"/>
                </a:lnTo>
                <a:lnTo>
                  <a:pt x="1790" y="1827"/>
                </a:lnTo>
                <a:lnTo>
                  <a:pt x="1784" y="1807"/>
                </a:lnTo>
                <a:lnTo>
                  <a:pt x="1779" y="1769"/>
                </a:lnTo>
                <a:lnTo>
                  <a:pt x="1779" y="1734"/>
                </a:lnTo>
                <a:lnTo>
                  <a:pt x="1784" y="1698"/>
                </a:lnTo>
                <a:lnTo>
                  <a:pt x="1795" y="1664"/>
                </a:lnTo>
                <a:lnTo>
                  <a:pt x="1812" y="1630"/>
                </a:lnTo>
                <a:lnTo>
                  <a:pt x="1830" y="1603"/>
                </a:lnTo>
                <a:lnTo>
                  <a:pt x="1848" y="1577"/>
                </a:lnTo>
                <a:lnTo>
                  <a:pt x="1870" y="1554"/>
                </a:lnTo>
                <a:lnTo>
                  <a:pt x="1893" y="1534"/>
                </a:lnTo>
                <a:lnTo>
                  <a:pt x="1920" y="1516"/>
                </a:lnTo>
                <a:lnTo>
                  <a:pt x="1948" y="1502"/>
                </a:lnTo>
                <a:lnTo>
                  <a:pt x="1981" y="1493"/>
                </a:lnTo>
                <a:lnTo>
                  <a:pt x="2019" y="1487"/>
                </a:lnTo>
                <a:lnTo>
                  <a:pt x="2058" y="1483"/>
                </a:lnTo>
                <a:lnTo>
                  <a:pt x="2096" y="1480"/>
                </a:lnTo>
                <a:lnTo>
                  <a:pt x="2105" y="1480"/>
                </a:lnTo>
                <a:lnTo>
                  <a:pt x="2115" y="1483"/>
                </a:lnTo>
                <a:lnTo>
                  <a:pt x="2122" y="1487"/>
                </a:lnTo>
                <a:lnTo>
                  <a:pt x="2128" y="1493"/>
                </a:lnTo>
                <a:lnTo>
                  <a:pt x="2131" y="1502"/>
                </a:lnTo>
                <a:lnTo>
                  <a:pt x="2135" y="1518"/>
                </a:lnTo>
                <a:lnTo>
                  <a:pt x="2141" y="1530"/>
                </a:lnTo>
                <a:lnTo>
                  <a:pt x="2149" y="1541"/>
                </a:lnTo>
                <a:lnTo>
                  <a:pt x="2158" y="1548"/>
                </a:lnTo>
                <a:lnTo>
                  <a:pt x="2170" y="1554"/>
                </a:lnTo>
                <a:lnTo>
                  <a:pt x="2182" y="1561"/>
                </a:lnTo>
                <a:lnTo>
                  <a:pt x="2195" y="1565"/>
                </a:lnTo>
                <a:lnTo>
                  <a:pt x="2202" y="1568"/>
                </a:lnTo>
                <a:lnTo>
                  <a:pt x="2208" y="1570"/>
                </a:lnTo>
                <a:lnTo>
                  <a:pt x="2215" y="1572"/>
                </a:lnTo>
                <a:lnTo>
                  <a:pt x="2221" y="1572"/>
                </a:lnTo>
                <a:lnTo>
                  <a:pt x="2226" y="1570"/>
                </a:lnTo>
                <a:lnTo>
                  <a:pt x="2230" y="1564"/>
                </a:lnTo>
                <a:lnTo>
                  <a:pt x="2233" y="1553"/>
                </a:lnTo>
                <a:lnTo>
                  <a:pt x="2234" y="1552"/>
                </a:lnTo>
                <a:lnTo>
                  <a:pt x="2237" y="1550"/>
                </a:lnTo>
                <a:lnTo>
                  <a:pt x="2240" y="1549"/>
                </a:lnTo>
                <a:lnTo>
                  <a:pt x="2243" y="1548"/>
                </a:lnTo>
                <a:lnTo>
                  <a:pt x="2246" y="1547"/>
                </a:lnTo>
                <a:lnTo>
                  <a:pt x="2268" y="1548"/>
                </a:lnTo>
                <a:lnTo>
                  <a:pt x="2289" y="1550"/>
                </a:lnTo>
                <a:lnTo>
                  <a:pt x="2319" y="1556"/>
                </a:lnTo>
                <a:lnTo>
                  <a:pt x="2348" y="1562"/>
                </a:lnTo>
                <a:lnTo>
                  <a:pt x="2355" y="1561"/>
                </a:lnTo>
                <a:lnTo>
                  <a:pt x="2362" y="1556"/>
                </a:lnTo>
                <a:lnTo>
                  <a:pt x="2367" y="1551"/>
                </a:lnTo>
                <a:lnTo>
                  <a:pt x="2371" y="1536"/>
                </a:lnTo>
                <a:lnTo>
                  <a:pt x="2374" y="1518"/>
                </a:lnTo>
                <a:lnTo>
                  <a:pt x="2377" y="1499"/>
                </a:lnTo>
                <a:lnTo>
                  <a:pt x="2367" y="1501"/>
                </a:lnTo>
                <a:lnTo>
                  <a:pt x="2359" y="1502"/>
                </a:lnTo>
                <a:lnTo>
                  <a:pt x="2353" y="1504"/>
                </a:lnTo>
                <a:lnTo>
                  <a:pt x="2333" y="1508"/>
                </a:lnTo>
                <a:lnTo>
                  <a:pt x="2317" y="1508"/>
                </a:lnTo>
                <a:lnTo>
                  <a:pt x="2304" y="1504"/>
                </a:lnTo>
                <a:lnTo>
                  <a:pt x="2294" y="1496"/>
                </a:lnTo>
                <a:lnTo>
                  <a:pt x="2285" y="1483"/>
                </a:lnTo>
                <a:lnTo>
                  <a:pt x="2277" y="1465"/>
                </a:lnTo>
                <a:lnTo>
                  <a:pt x="2273" y="1459"/>
                </a:lnTo>
                <a:lnTo>
                  <a:pt x="2268" y="1453"/>
                </a:lnTo>
                <a:lnTo>
                  <a:pt x="2263" y="1447"/>
                </a:lnTo>
                <a:lnTo>
                  <a:pt x="2258" y="1452"/>
                </a:lnTo>
                <a:lnTo>
                  <a:pt x="2258" y="1465"/>
                </a:lnTo>
                <a:lnTo>
                  <a:pt x="2258" y="1479"/>
                </a:lnTo>
                <a:lnTo>
                  <a:pt x="2258" y="1495"/>
                </a:lnTo>
                <a:lnTo>
                  <a:pt x="2246" y="1488"/>
                </a:lnTo>
                <a:lnTo>
                  <a:pt x="2236" y="1481"/>
                </a:lnTo>
                <a:lnTo>
                  <a:pt x="2229" y="1474"/>
                </a:lnTo>
                <a:lnTo>
                  <a:pt x="2214" y="1454"/>
                </a:lnTo>
                <a:lnTo>
                  <a:pt x="2200" y="1434"/>
                </a:lnTo>
                <a:lnTo>
                  <a:pt x="2185" y="1414"/>
                </a:lnTo>
                <a:lnTo>
                  <a:pt x="2170" y="1399"/>
                </a:lnTo>
                <a:lnTo>
                  <a:pt x="2154" y="1387"/>
                </a:lnTo>
                <a:lnTo>
                  <a:pt x="2140" y="1374"/>
                </a:lnTo>
                <a:lnTo>
                  <a:pt x="2130" y="1384"/>
                </a:lnTo>
                <a:lnTo>
                  <a:pt x="2143" y="1392"/>
                </a:lnTo>
                <a:lnTo>
                  <a:pt x="2155" y="1402"/>
                </a:lnTo>
                <a:lnTo>
                  <a:pt x="2177" y="1423"/>
                </a:lnTo>
                <a:lnTo>
                  <a:pt x="2186" y="1437"/>
                </a:lnTo>
                <a:lnTo>
                  <a:pt x="2190" y="1449"/>
                </a:lnTo>
                <a:lnTo>
                  <a:pt x="2190" y="1463"/>
                </a:lnTo>
                <a:lnTo>
                  <a:pt x="2185" y="1475"/>
                </a:lnTo>
                <a:lnTo>
                  <a:pt x="2175" y="1487"/>
                </a:lnTo>
                <a:lnTo>
                  <a:pt x="2168" y="1490"/>
                </a:lnTo>
                <a:lnTo>
                  <a:pt x="2161" y="1491"/>
                </a:lnTo>
                <a:lnTo>
                  <a:pt x="2151" y="1492"/>
                </a:lnTo>
                <a:lnTo>
                  <a:pt x="2143" y="1493"/>
                </a:lnTo>
                <a:lnTo>
                  <a:pt x="2142" y="1485"/>
                </a:lnTo>
                <a:lnTo>
                  <a:pt x="2139" y="1476"/>
                </a:lnTo>
                <a:lnTo>
                  <a:pt x="2138" y="1468"/>
                </a:lnTo>
                <a:lnTo>
                  <a:pt x="2139" y="1462"/>
                </a:lnTo>
                <a:lnTo>
                  <a:pt x="2143" y="1449"/>
                </a:lnTo>
                <a:lnTo>
                  <a:pt x="2143" y="1439"/>
                </a:lnTo>
                <a:lnTo>
                  <a:pt x="2139" y="1430"/>
                </a:lnTo>
                <a:lnTo>
                  <a:pt x="2134" y="1423"/>
                </a:lnTo>
                <a:lnTo>
                  <a:pt x="2126" y="1417"/>
                </a:lnTo>
                <a:lnTo>
                  <a:pt x="2119" y="1411"/>
                </a:lnTo>
                <a:lnTo>
                  <a:pt x="2112" y="1404"/>
                </a:lnTo>
                <a:lnTo>
                  <a:pt x="2100" y="1397"/>
                </a:lnTo>
                <a:lnTo>
                  <a:pt x="2088" y="1396"/>
                </a:lnTo>
                <a:lnTo>
                  <a:pt x="2076" y="1400"/>
                </a:lnTo>
                <a:lnTo>
                  <a:pt x="2066" y="1408"/>
                </a:lnTo>
                <a:lnTo>
                  <a:pt x="2052" y="1421"/>
                </a:lnTo>
                <a:lnTo>
                  <a:pt x="2041" y="1437"/>
                </a:lnTo>
                <a:lnTo>
                  <a:pt x="2029" y="1452"/>
                </a:lnTo>
                <a:lnTo>
                  <a:pt x="2018" y="1464"/>
                </a:lnTo>
                <a:lnTo>
                  <a:pt x="2004" y="1472"/>
                </a:lnTo>
                <a:lnTo>
                  <a:pt x="1988" y="1477"/>
                </a:lnTo>
                <a:lnTo>
                  <a:pt x="1969" y="1480"/>
                </a:lnTo>
                <a:lnTo>
                  <a:pt x="1950" y="1479"/>
                </a:lnTo>
                <a:lnTo>
                  <a:pt x="1933" y="1475"/>
                </a:lnTo>
                <a:lnTo>
                  <a:pt x="1921" y="1470"/>
                </a:lnTo>
                <a:lnTo>
                  <a:pt x="1914" y="1463"/>
                </a:lnTo>
                <a:lnTo>
                  <a:pt x="1909" y="1454"/>
                </a:lnTo>
                <a:lnTo>
                  <a:pt x="1907" y="1445"/>
                </a:lnTo>
                <a:lnTo>
                  <a:pt x="1907" y="1436"/>
                </a:lnTo>
                <a:lnTo>
                  <a:pt x="1907" y="1425"/>
                </a:lnTo>
                <a:lnTo>
                  <a:pt x="1908" y="1416"/>
                </a:lnTo>
                <a:lnTo>
                  <a:pt x="1910" y="1402"/>
                </a:lnTo>
                <a:lnTo>
                  <a:pt x="1916" y="1392"/>
                </a:lnTo>
                <a:lnTo>
                  <a:pt x="1925" y="1386"/>
                </a:lnTo>
                <a:lnTo>
                  <a:pt x="1937" y="1383"/>
                </a:lnTo>
                <a:lnTo>
                  <a:pt x="1950" y="1383"/>
                </a:lnTo>
                <a:lnTo>
                  <a:pt x="1972" y="1387"/>
                </a:lnTo>
                <a:lnTo>
                  <a:pt x="1996" y="1389"/>
                </a:lnTo>
                <a:lnTo>
                  <a:pt x="1993" y="1379"/>
                </a:lnTo>
                <a:lnTo>
                  <a:pt x="1990" y="1372"/>
                </a:lnTo>
                <a:lnTo>
                  <a:pt x="1987" y="1367"/>
                </a:lnTo>
                <a:lnTo>
                  <a:pt x="1978" y="1355"/>
                </a:lnTo>
                <a:lnTo>
                  <a:pt x="1974" y="1345"/>
                </a:lnTo>
                <a:lnTo>
                  <a:pt x="1975" y="1335"/>
                </a:lnTo>
                <a:lnTo>
                  <a:pt x="1982" y="1325"/>
                </a:lnTo>
                <a:lnTo>
                  <a:pt x="1991" y="1316"/>
                </a:lnTo>
                <a:lnTo>
                  <a:pt x="2004" y="1305"/>
                </a:lnTo>
                <a:lnTo>
                  <a:pt x="2018" y="1294"/>
                </a:lnTo>
                <a:lnTo>
                  <a:pt x="2029" y="1282"/>
                </a:lnTo>
                <a:lnTo>
                  <a:pt x="2039" y="1271"/>
                </a:lnTo>
                <a:lnTo>
                  <a:pt x="2048" y="1260"/>
                </a:lnTo>
                <a:lnTo>
                  <a:pt x="2055" y="1246"/>
                </a:lnTo>
                <a:lnTo>
                  <a:pt x="2061" y="1232"/>
                </a:lnTo>
                <a:lnTo>
                  <a:pt x="2064" y="1217"/>
                </a:lnTo>
                <a:lnTo>
                  <a:pt x="2066" y="1210"/>
                </a:lnTo>
                <a:lnTo>
                  <a:pt x="2073" y="1203"/>
                </a:lnTo>
                <a:lnTo>
                  <a:pt x="2081" y="1197"/>
                </a:lnTo>
                <a:lnTo>
                  <a:pt x="2091" y="1193"/>
                </a:lnTo>
                <a:lnTo>
                  <a:pt x="2096" y="1193"/>
                </a:lnTo>
                <a:lnTo>
                  <a:pt x="2102" y="1196"/>
                </a:lnTo>
                <a:lnTo>
                  <a:pt x="2109" y="1201"/>
                </a:lnTo>
                <a:lnTo>
                  <a:pt x="2112" y="1206"/>
                </a:lnTo>
                <a:lnTo>
                  <a:pt x="2119" y="1221"/>
                </a:lnTo>
                <a:lnTo>
                  <a:pt x="2125" y="1232"/>
                </a:lnTo>
                <a:lnTo>
                  <a:pt x="2132" y="1240"/>
                </a:lnTo>
                <a:lnTo>
                  <a:pt x="2141" y="1243"/>
                </a:lnTo>
                <a:lnTo>
                  <a:pt x="2151" y="1244"/>
                </a:lnTo>
                <a:lnTo>
                  <a:pt x="2165" y="1243"/>
                </a:lnTo>
                <a:lnTo>
                  <a:pt x="2182" y="1240"/>
                </a:lnTo>
                <a:lnTo>
                  <a:pt x="2195" y="1237"/>
                </a:lnTo>
                <a:lnTo>
                  <a:pt x="2203" y="1231"/>
                </a:lnTo>
                <a:lnTo>
                  <a:pt x="2208" y="1224"/>
                </a:lnTo>
                <a:lnTo>
                  <a:pt x="2211" y="1215"/>
                </a:lnTo>
                <a:lnTo>
                  <a:pt x="2211" y="1203"/>
                </a:lnTo>
                <a:lnTo>
                  <a:pt x="2212" y="1191"/>
                </a:lnTo>
                <a:lnTo>
                  <a:pt x="2216" y="1179"/>
                </a:lnTo>
                <a:lnTo>
                  <a:pt x="2223" y="1171"/>
                </a:lnTo>
                <a:lnTo>
                  <a:pt x="2233" y="1165"/>
                </a:lnTo>
                <a:lnTo>
                  <a:pt x="2246" y="1161"/>
                </a:lnTo>
                <a:lnTo>
                  <a:pt x="2256" y="1159"/>
                </a:lnTo>
                <a:lnTo>
                  <a:pt x="2269" y="1155"/>
                </a:lnTo>
                <a:lnTo>
                  <a:pt x="2284" y="1151"/>
                </a:lnTo>
                <a:lnTo>
                  <a:pt x="2274" y="1146"/>
                </a:lnTo>
                <a:lnTo>
                  <a:pt x="2267" y="1143"/>
                </a:lnTo>
                <a:lnTo>
                  <a:pt x="2260" y="1141"/>
                </a:lnTo>
                <a:lnTo>
                  <a:pt x="2245" y="1140"/>
                </a:lnTo>
                <a:lnTo>
                  <a:pt x="2229" y="1141"/>
                </a:lnTo>
                <a:lnTo>
                  <a:pt x="2216" y="1139"/>
                </a:lnTo>
                <a:lnTo>
                  <a:pt x="2205" y="1134"/>
                </a:lnTo>
                <a:lnTo>
                  <a:pt x="2200" y="1125"/>
                </a:lnTo>
                <a:lnTo>
                  <a:pt x="2200" y="1115"/>
                </a:lnTo>
                <a:lnTo>
                  <a:pt x="2205" y="1101"/>
                </a:lnTo>
                <a:lnTo>
                  <a:pt x="2217" y="1080"/>
                </a:lnTo>
                <a:lnTo>
                  <a:pt x="2230" y="1062"/>
                </a:lnTo>
                <a:lnTo>
                  <a:pt x="2216" y="1057"/>
                </a:lnTo>
                <a:lnTo>
                  <a:pt x="2202" y="1059"/>
                </a:lnTo>
                <a:lnTo>
                  <a:pt x="2192" y="1064"/>
                </a:lnTo>
                <a:lnTo>
                  <a:pt x="2182" y="1072"/>
                </a:lnTo>
                <a:lnTo>
                  <a:pt x="2175" y="1082"/>
                </a:lnTo>
                <a:lnTo>
                  <a:pt x="2171" y="1095"/>
                </a:lnTo>
                <a:lnTo>
                  <a:pt x="2170" y="1107"/>
                </a:lnTo>
                <a:lnTo>
                  <a:pt x="2172" y="1135"/>
                </a:lnTo>
                <a:lnTo>
                  <a:pt x="2175" y="1162"/>
                </a:lnTo>
                <a:lnTo>
                  <a:pt x="2177" y="1188"/>
                </a:lnTo>
                <a:lnTo>
                  <a:pt x="2177" y="1198"/>
                </a:lnTo>
                <a:lnTo>
                  <a:pt x="2175" y="1207"/>
                </a:lnTo>
                <a:lnTo>
                  <a:pt x="2173" y="1217"/>
                </a:lnTo>
                <a:lnTo>
                  <a:pt x="2169" y="1221"/>
                </a:lnTo>
                <a:lnTo>
                  <a:pt x="2160" y="1223"/>
                </a:lnTo>
                <a:lnTo>
                  <a:pt x="2149" y="1224"/>
                </a:lnTo>
                <a:lnTo>
                  <a:pt x="2140" y="1222"/>
                </a:lnTo>
                <a:lnTo>
                  <a:pt x="2131" y="1217"/>
                </a:lnTo>
                <a:lnTo>
                  <a:pt x="2125" y="1206"/>
                </a:lnTo>
                <a:lnTo>
                  <a:pt x="2119" y="1185"/>
                </a:lnTo>
                <a:lnTo>
                  <a:pt x="2114" y="1162"/>
                </a:lnTo>
                <a:lnTo>
                  <a:pt x="2109" y="1164"/>
                </a:lnTo>
                <a:lnTo>
                  <a:pt x="2104" y="1166"/>
                </a:lnTo>
                <a:lnTo>
                  <a:pt x="2100" y="1167"/>
                </a:lnTo>
                <a:lnTo>
                  <a:pt x="2091" y="1170"/>
                </a:lnTo>
                <a:lnTo>
                  <a:pt x="2083" y="1172"/>
                </a:lnTo>
                <a:lnTo>
                  <a:pt x="2074" y="1174"/>
                </a:lnTo>
                <a:lnTo>
                  <a:pt x="2068" y="1173"/>
                </a:lnTo>
                <a:lnTo>
                  <a:pt x="2063" y="1167"/>
                </a:lnTo>
                <a:lnTo>
                  <a:pt x="2060" y="1160"/>
                </a:lnTo>
                <a:lnTo>
                  <a:pt x="2058" y="1150"/>
                </a:lnTo>
                <a:lnTo>
                  <a:pt x="2058" y="1142"/>
                </a:lnTo>
                <a:lnTo>
                  <a:pt x="2063" y="1115"/>
                </a:lnTo>
                <a:lnTo>
                  <a:pt x="2073" y="1090"/>
                </a:lnTo>
                <a:lnTo>
                  <a:pt x="2091" y="1061"/>
                </a:lnTo>
                <a:lnTo>
                  <a:pt x="2111" y="1033"/>
                </a:lnTo>
                <a:lnTo>
                  <a:pt x="2132" y="1008"/>
                </a:lnTo>
                <a:lnTo>
                  <a:pt x="2157" y="986"/>
                </a:lnTo>
                <a:lnTo>
                  <a:pt x="2187" y="965"/>
                </a:lnTo>
                <a:lnTo>
                  <a:pt x="2131" y="925"/>
                </a:lnTo>
                <a:lnTo>
                  <a:pt x="2073" y="892"/>
                </a:lnTo>
                <a:lnTo>
                  <a:pt x="2014" y="863"/>
                </a:lnTo>
                <a:lnTo>
                  <a:pt x="1951" y="840"/>
                </a:lnTo>
                <a:lnTo>
                  <a:pt x="1887" y="822"/>
                </a:lnTo>
                <a:lnTo>
                  <a:pt x="1819" y="808"/>
                </a:lnTo>
                <a:close/>
                <a:moveTo>
                  <a:pt x="2108" y="0"/>
                </a:moveTo>
                <a:lnTo>
                  <a:pt x="2115" y="2"/>
                </a:lnTo>
                <a:lnTo>
                  <a:pt x="1960" y="734"/>
                </a:lnTo>
                <a:lnTo>
                  <a:pt x="2048" y="772"/>
                </a:lnTo>
                <a:lnTo>
                  <a:pt x="2140" y="812"/>
                </a:lnTo>
                <a:lnTo>
                  <a:pt x="2277" y="603"/>
                </a:lnTo>
                <a:lnTo>
                  <a:pt x="2416" y="394"/>
                </a:lnTo>
                <a:lnTo>
                  <a:pt x="2554" y="182"/>
                </a:lnTo>
                <a:lnTo>
                  <a:pt x="2560" y="187"/>
                </a:lnTo>
                <a:lnTo>
                  <a:pt x="2381" y="518"/>
                </a:lnTo>
                <a:lnTo>
                  <a:pt x="2203" y="848"/>
                </a:lnTo>
                <a:lnTo>
                  <a:pt x="2335" y="964"/>
                </a:lnTo>
                <a:lnTo>
                  <a:pt x="2347" y="970"/>
                </a:lnTo>
                <a:lnTo>
                  <a:pt x="2358" y="970"/>
                </a:lnTo>
                <a:lnTo>
                  <a:pt x="2369" y="964"/>
                </a:lnTo>
                <a:lnTo>
                  <a:pt x="2512" y="842"/>
                </a:lnTo>
                <a:lnTo>
                  <a:pt x="2704" y="679"/>
                </a:lnTo>
                <a:lnTo>
                  <a:pt x="2779" y="615"/>
                </a:lnTo>
                <a:lnTo>
                  <a:pt x="2854" y="550"/>
                </a:lnTo>
                <a:lnTo>
                  <a:pt x="2931" y="486"/>
                </a:lnTo>
                <a:lnTo>
                  <a:pt x="2936" y="492"/>
                </a:lnTo>
                <a:lnTo>
                  <a:pt x="2668" y="761"/>
                </a:lnTo>
                <a:lnTo>
                  <a:pt x="2403" y="1028"/>
                </a:lnTo>
                <a:lnTo>
                  <a:pt x="2452" y="1104"/>
                </a:lnTo>
                <a:lnTo>
                  <a:pt x="2500" y="1179"/>
                </a:lnTo>
                <a:lnTo>
                  <a:pt x="2506" y="1187"/>
                </a:lnTo>
                <a:lnTo>
                  <a:pt x="2513" y="1189"/>
                </a:lnTo>
                <a:lnTo>
                  <a:pt x="2521" y="1188"/>
                </a:lnTo>
                <a:lnTo>
                  <a:pt x="2528" y="1185"/>
                </a:lnTo>
                <a:lnTo>
                  <a:pt x="2679" y="1117"/>
                </a:lnTo>
                <a:lnTo>
                  <a:pt x="2964" y="991"/>
                </a:lnTo>
                <a:lnTo>
                  <a:pt x="3187" y="891"/>
                </a:lnTo>
                <a:lnTo>
                  <a:pt x="3204" y="882"/>
                </a:lnTo>
                <a:lnTo>
                  <a:pt x="3209" y="890"/>
                </a:lnTo>
                <a:lnTo>
                  <a:pt x="2875" y="1075"/>
                </a:lnTo>
                <a:lnTo>
                  <a:pt x="2541" y="1259"/>
                </a:lnTo>
                <a:lnTo>
                  <a:pt x="2570" y="1351"/>
                </a:lnTo>
                <a:lnTo>
                  <a:pt x="2597" y="1443"/>
                </a:lnTo>
                <a:lnTo>
                  <a:pt x="2974" y="1393"/>
                </a:lnTo>
                <a:lnTo>
                  <a:pt x="3355" y="1342"/>
                </a:lnTo>
                <a:lnTo>
                  <a:pt x="3357" y="1350"/>
                </a:lnTo>
                <a:lnTo>
                  <a:pt x="2604" y="1518"/>
                </a:lnTo>
                <a:lnTo>
                  <a:pt x="2604" y="1705"/>
                </a:lnTo>
                <a:lnTo>
                  <a:pt x="2673" y="1716"/>
                </a:lnTo>
                <a:lnTo>
                  <a:pt x="2742" y="1727"/>
                </a:lnTo>
                <a:lnTo>
                  <a:pt x="2996" y="1768"/>
                </a:lnTo>
                <a:lnTo>
                  <a:pt x="3203" y="1799"/>
                </a:lnTo>
                <a:lnTo>
                  <a:pt x="3372" y="1825"/>
                </a:lnTo>
                <a:lnTo>
                  <a:pt x="3372" y="1835"/>
                </a:lnTo>
                <a:lnTo>
                  <a:pt x="3361" y="1833"/>
                </a:lnTo>
                <a:lnTo>
                  <a:pt x="3348" y="1830"/>
                </a:lnTo>
                <a:lnTo>
                  <a:pt x="3081" y="1815"/>
                </a:lnTo>
                <a:lnTo>
                  <a:pt x="3031" y="1812"/>
                </a:lnTo>
                <a:lnTo>
                  <a:pt x="2980" y="1809"/>
                </a:lnTo>
                <a:lnTo>
                  <a:pt x="2722" y="1789"/>
                </a:lnTo>
                <a:lnTo>
                  <a:pt x="2655" y="1785"/>
                </a:lnTo>
                <a:lnTo>
                  <a:pt x="2590" y="1782"/>
                </a:lnTo>
                <a:lnTo>
                  <a:pt x="2562" y="1869"/>
                </a:lnTo>
                <a:lnTo>
                  <a:pt x="2535" y="1954"/>
                </a:lnTo>
                <a:lnTo>
                  <a:pt x="3249" y="2291"/>
                </a:lnTo>
                <a:lnTo>
                  <a:pt x="3246" y="2298"/>
                </a:lnTo>
                <a:lnTo>
                  <a:pt x="3216" y="2288"/>
                </a:lnTo>
                <a:lnTo>
                  <a:pt x="3186" y="2277"/>
                </a:lnTo>
                <a:lnTo>
                  <a:pt x="3073" y="2235"/>
                </a:lnTo>
                <a:lnTo>
                  <a:pt x="2961" y="2193"/>
                </a:lnTo>
                <a:lnTo>
                  <a:pt x="2680" y="2091"/>
                </a:lnTo>
                <a:lnTo>
                  <a:pt x="2598" y="2061"/>
                </a:lnTo>
                <a:lnTo>
                  <a:pt x="2515" y="2031"/>
                </a:lnTo>
                <a:lnTo>
                  <a:pt x="2507" y="2028"/>
                </a:lnTo>
                <a:lnTo>
                  <a:pt x="2500" y="2028"/>
                </a:lnTo>
                <a:lnTo>
                  <a:pt x="2494" y="2033"/>
                </a:lnTo>
                <a:lnTo>
                  <a:pt x="2488" y="2039"/>
                </a:lnTo>
                <a:lnTo>
                  <a:pt x="2446" y="2106"/>
                </a:lnTo>
                <a:lnTo>
                  <a:pt x="2402" y="2173"/>
                </a:lnTo>
                <a:lnTo>
                  <a:pt x="2553" y="2307"/>
                </a:lnTo>
                <a:lnTo>
                  <a:pt x="2705" y="2441"/>
                </a:lnTo>
                <a:lnTo>
                  <a:pt x="3006" y="2708"/>
                </a:lnTo>
                <a:lnTo>
                  <a:pt x="3000" y="2714"/>
                </a:lnTo>
                <a:lnTo>
                  <a:pt x="2674" y="2471"/>
                </a:lnTo>
                <a:lnTo>
                  <a:pt x="2348" y="2230"/>
                </a:lnTo>
                <a:lnTo>
                  <a:pt x="2217" y="2342"/>
                </a:lnTo>
                <a:lnTo>
                  <a:pt x="2434" y="2689"/>
                </a:lnTo>
                <a:lnTo>
                  <a:pt x="2652" y="3037"/>
                </a:lnTo>
                <a:lnTo>
                  <a:pt x="2648" y="3037"/>
                </a:lnTo>
                <a:lnTo>
                  <a:pt x="2643" y="3036"/>
                </a:lnTo>
                <a:lnTo>
                  <a:pt x="2639" y="3034"/>
                </a:lnTo>
                <a:lnTo>
                  <a:pt x="2637" y="3032"/>
                </a:lnTo>
                <a:lnTo>
                  <a:pt x="2508" y="2858"/>
                </a:lnTo>
                <a:lnTo>
                  <a:pt x="2364" y="2666"/>
                </a:lnTo>
                <a:lnTo>
                  <a:pt x="2269" y="2541"/>
                </a:lnTo>
                <a:lnTo>
                  <a:pt x="2174" y="2416"/>
                </a:lnTo>
                <a:lnTo>
                  <a:pt x="2166" y="2405"/>
                </a:lnTo>
                <a:lnTo>
                  <a:pt x="2158" y="2395"/>
                </a:lnTo>
                <a:lnTo>
                  <a:pt x="2152" y="2391"/>
                </a:lnTo>
                <a:lnTo>
                  <a:pt x="2145" y="2389"/>
                </a:lnTo>
                <a:lnTo>
                  <a:pt x="2138" y="2390"/>
                </a:lnTo>
                <a:lnTo>
                  <a:pt x="2127" y="2394"/>
                </a:lnTo>
                <a:lnTo>
                  <a:pt x="2113" y="2401"/>
                </a:lnTo>
                <a:lnTo>
                  <a:pt x="2055" y="2428"/>
                </a:lnTo>
                <a:lnTo>
                  <a:pt x="1996" y="2455"/>
                </a:lnTo>
                <a:lnTo>
                  <a:pt x="2220" y="3248"/>
                </a:lnTo>
                <a:lnTo>
                  <a:pt x="2212" y="3250"/>
                </a:lnTo>
                <a:lnTo>
                  <a:pt x="2065" y="2863"/>
                </a:lnTo>
                <a:lnTo>
                  <a:pt x="1919" y="2477"/>
                </a:lnTo>
                <a:lnTo>
                  <a:pt x="1839" y="2492"/>
                </a:lnTo>
                <a:lnTo>
                  <a:pt x="1760" y="2507"/>
                </a:lnTo>
                <a:lnTo>
                  <a:pt x="1756" y="2541"/>
                </a:lnTo>
                <a:lnTo>
                  <a:pt x="1754" y="2574"/>
                </a:lnTo>
                <a:lnTo>
                  <a:pt x="1747" y="3093"/>
                </a:lnTo>
                <a:lnTo>
                  <a:pt x="1747" y="3338"/>
                </a:lnTo>
                <a:lnTo>
                  <a:pt x="1737" y="3338"/>
                </a:lnTo>
                <a:lnTo>
                  <a:pt x="1730" y="3247"/>
                </a:lnTo>
                <a:lnTo>
                  <a:pt x="1722" y="3156"/>
                </a:lnTo>
                <a:lnTo>
                  <a:pt x="1716" y="3062"/>
                </a:lnTo>
                <a:lnTo>
                  <a:pt x="1712" y="2967"/>
                </a:lnTo>
                <a:lnTo>
                  <a:pt x="1706" y="2901"/>
                </a:lnTo>
                <a:lnTo>
                  <a:pt x="1696" y="2788"/>
                </a:lnTo>
                <a:lnTo>
                  <a:pt x="1686" y="2674"/>
                </a:lnTo>
                <a:lnTo>
                  <a:pt x="1681" y="2591"/>
                </a:lnTo>
                <a:lnTo>
                  <a:pt x="1676" y="2508"/>
                </a:lnTo>
                <a:lnTo>
                  <a:pt x="1591" y="2500"/>
                </a:lnTo>
                <a:lnTo>
                  <a:pt x="1508" y="2493"/>
                </a:lnTo>
                <a:lnTo>
                  <a:pt x="1387" y="2889"/>
                </a:lnTo>
                <a:lnTo>
                  <a:pt x="1266" y="3286"/>
                </a:lnTo>
                <a:lnTo>
                  <a:pt x="1261" y="3278"/>
                </a:lnTo>
                <a:lnTo>
                  <a:pt x="1259" y="3270"/>
                </a:lnTo>
                <a:lnTo>
                  <a:pt x="1260" y="3264"/>
                </a:lnTo>
                <a:lnTo>
                  <a:pt x="1283" y="3165"/>
                </a:lnTo>
                <a:lnTo>
                  <a:pt x="1305" y="3065"/>
                </a:lnTo>
                <a:lnTo>
                  <a:pt x="1342" y="2888"/>
                </a:lnTo>
                <a:lnTo>
                  <a:pt x="1378" y="2711"/>
                </a:lnTo>
                <a:lnTo>
                  <a:pt x="1402" y="2601"/>
                </a:lnTo>
                <a:lnTo>
                  <a:pt x="1427" y="2493"/>
                </a:lnTo>
                <a:lnTo>
                  <a:pt x="1429" y="2485"/>
                </a:lnTo>
                <a:lnTo>
                  <a:pt x="1428" y="2477"/>
                </a:lnTo>
                <a:lnTo>
                  <a:pt x="1424" y="2472"/>
                </a:lnTo>
                <a:lnTo>
                  <a:pt x="1414" y="2468"/>
                </a:lnTo>
                <a:lnTo>
                  <a:pt x="1344" y="2441"/>
                </a:lnTo>
                <a:lnTo>
                  <a:pt x="1272" y="2414"/>
                </a:lnTo>
                <a:lnTo>
                  <a:pt x="1046" y="2757"/>
                </a:lnTo>
                <a:lnTo>
                  <a:pt x="820" y="3100"/>
                </a:lnTo>
                <a:lnTo>
                  <a:pt x="813" y="3096"/>
                </a:lnTo>
                <a:lnTo>
                  <a:pt x="1008" y="2736"/>
                </a:lnTo>
                <a:lnTo>
                  <a:pt x="1202" y="2376"/>
                </a:lnTo>
                <a:lnTo>
                  <a:pt x="1132" y="2323"/>
                </a:lnTo>
                <a:lnTo>
                  <a:pt x="1064" y="2272"/>
                </a:lnTo>
                <a:lnTo>
                  <a:pt x="753" y="2535"/>
                </a:lnTo>
                <a:lnTo>
                  <a:pt x="444" y="2796"/>
                </a:lnTo>
                <a:lnTo>
                  <a:pt x="440" y="2792"/>
                </a:lnTo>
                <a:lnTo>
                  <a:pt x="1007" y="2217"/>
                </a:lnTo>
                <a:lnTo>
                  <a:pt x="954" y="2147"/>
                </a:lnTo>
                <a:lnTo>
                  <a:pt x="899" y="2076"/>
                </a:lnTo>
                <a:lnTo>
                  <a:pt x="536" y="2238"/>
                </a:lnTo>
                <a:lnTo>
                  <a:pt x="172" y="2399"/>
                </a:lnTo>
                <a:lnTo>
                  <a:pt x="171" y="2398"/>
                </a:lnTo>
                <a:lnTo>
                  <a:pt x="171" y="2397"/>
                </a:lnTo>
                <a:lnTo>
                  <a:pt x="170" y="2395"/>
                </a:lnTo>
                <a:lnTo>
                  <a:pt x="170" y="2394"/>
                </a:lnTo>
                <a:lnTo>
                  <a:pt x="170" y="2394"/>
                </a:lnTo>
                <a:lnTo>
                  <a:pt x="401" y="2265"/>
                </a:lnTo>
                <a:lnTo>
                  <a:pt x="631" y="2136"/>
                </a:lnTo>
                <a:lnTo>
                  <a:pt x="860" y="2009"/>
                </a:lnTo>
                <a:lnTo>
                  <a:pt x="833" y="1932"/>
                </a:lnTo>
                <a:lnTo>
                  <a:pt x="806" y="1855"/>
                </a:lnTo>
                <a:lnTo>
                  <a:pt x="801" y="1849"/>
                </a:lnTo>
                <a:lnTo>
                  <a:pt x="794" y="1843"/>
                </a:lnTo>
                <a:lnTo>
                  <a:pt x="787" y="1841"/>
                </a:lnTo>
                <a:lnTo>
                  <a:pt x="753" y="1843"/>
                </a:lnTo>
                <a:lnTo>
                  <a:pt x="721" y="1847"/>
                </a:lnTo>
                <a:lnTo>
                  <a:pt x="658" y="1857"/>
                </a:lnTo>
                <a:lnTo>
                  <a:pt x="594" y="1866"/>
                </a:lnTo>
                <a:lnTo>
                  <a:pt x="522" y="1874"/>
                </a:lnTo>
                <a:lnTo>
                  <a:pt x="451" y="1883"/>
                </a:lnTo>
                <a:lnTo>
                  <a:pt x="348" y="1897"/>
                </a:lnTo>
                <a:lnTo>
                  <a:pt x="244" y="1913"/>
                </a:lnTo>
                <a:lnTo>
                  <a:pt x="67" y="1938"/>
                </a:lnTo>
                <a:lnTo>
                  <a:pt x="42" y="1940"/>
                </a:lnTo>
                <a:lnTo>
                  <a:pt x="18" y="1942"/>
                </a:lnTo>
                <a:lnTo>
                  <a:pt x="17" y="1934"/>
                </a:lnTo>
                <a:lnTo>
                  <a:pt x="386" y="1850"/>
                </a:lnTo>
                <a:lnTo>
                  <a:pt x="737" y="1773"/>
                </a:lnTo>
                <a:lnTo>
                  <a:pt x="747" y="1771"/>
                </a:lnTo>
                <a:lnTo>
                  <a:pt x="759" y="1770"/>
                </a:lnTo>
                <a:lnTo>
                  <a:pt x="769" y="1767"/>
                </a:lnTo>
                <a:lnTo>
                  <a:pt x="776" y="1762"/>
                </a:lnTo>
                <a:lnTo>
                  <a:pt x="778" y="1755"/>
                </a:lnTo>
                <a:lnTo>
                  <a:pt x="780" y="1747"/>
                </a:lnTo>
                <a:lnTo>
                  <a:pt x="778" y="1739"/>
                </a:lnTo>
                <a:lnTo>
                  <a:pt x="777" y="1729"/>
                </a:lnTo>
                <a:lnTo>
                  <a:pt x="776" y="1721"/>
                </a:lnTo>
                <a:lnTo>
                  <a:pt x="770" y="1650"/>
                </a:lnTo>
                <a:lnTo>
                  <a:pt x="763" y="1577"/>
                </a:lnTo>
                <a:lnTo>
                  <a:pt x="630" y="1558"/>
                </a:lnTo>
                <a:lnTo>
                  <a:pt x="390" y="1521"/>
                </a:lnTo>
                <a:lnTo>
                  <a:pt x="136" y="1480"/>
                </a:lnTo>
                <a:lnTo>
                  <a:pt x="0" y="1460"/>
                </a:lnTo>
                <a:lnTo>
                  <a:pt x="0" y="1449"/>
                </a:lnTo>
                <a:lnTo>
                  <a:pt x="225" y="1465"/>
                </a:lnTo>
                <a:lnTo>
                  <a:pt x="476" y="1485"/>
                </a:lnTo>
                <a:lnTo>
                  <a:pt x="552" y="1490"/>
                </a:lnTo>
                <a:lnTo>
                  <a:pt x="692" y="1496"/>
                </a:lnTo>
                <a:lnTo>
                  <a:pt x="732" y="1498"/>
                </a:lnTo>
                <a:lnTo>
                  <a:pt x="768" y="1501"/>
                </a:lnTo>
                <a:lnTo>
                  <a:pt x="788" y="1414"/>
                </a:lnTo>
                <a:lnTo>
                  <a:pt x="807" y="1329"/>
                </a:lnTo>
                <a:lnTo>
                  <a:pt x="807" y="1322"/>
                </a:lnTo>
                <a:lnTo>
                  <a:pt x="804" y="1316"/>
                </a:lnTo>
                <a:lnTo>
                  <a:pt x="800" y="1311"/>
                </a:lnTo>
                <a:lnTo>
                  <a:pt x="571" y="1202"/>
                </a:lnTo>
                <a:lnTo>
                  <a:pt x="132" y="998"/>
                </a:lnTo>
                <a:lnTo>
                  <a:pt x="128" y="995"/>
                </a:lnTo>
                <a:lnTo>
                  <a:pt x="123" y="992"/>
                </a:lnTo>
                <a:lnTo>
                  <a:pt x="126" y="985"/>
                </a:lnTo>
                <a:lnTo>
                  <a:pt x="836" y="1246"/>
                </a:lnTo>
                <a:lnTo>
                  <a:pt x="867" y="1190"/>
                </a:lnTo>
                <a:lnTo>
                  <a:pt x="899" y="1131"/>
                </a:lnTo>
                <a:lnTo>
                  <a:pt x="904" y="1122"/>
                </a:lnTo>
                <a:lnTo>
                  <a:pt x="909" y="1112"/>
                </a:lnTo>
                <a:lnTo>
                  <a:pt x="916" y="1103"/>
                </a:lnTo>
                <a:lnTo>
                  <a:pt x="924" y="1093"/>
                </a:lnTo>
                <a:lnTo>
                  <a:pt x="928" y="1084"/>
                </a:lnTo>
                <a:lnTo>
                  <a:pt x="926" y="1075"/>
                </a:lnTo>
                <a:lnTo>
                  <a:pt x="921" y="1066"/>
                </a:lnTo>
                <a:lnTo>
                  <a:pt x="912" y="1056"/>
                </a:lnTo>
                <a:lnTo>
                  <a:pt x="709" y="879"/>
                </a:lnTo>
                <a:lnTo>
                  <a:pt x="568" y="754"/>
                </a:lnTo>
                <a:lnTo>
                  <a:pt x="394" y="601"/>
                </a:lnTo>
                <a:lnTo>
                  <a:pt x="367" y="576"/>
                </a:lnTo>
                <a:lnTo>
                  <a:pt x="373" y="570"/>
                </a:lnTo>
                <a:lnTo>
                  <a:pt x="675" y="795"/>
                </a:lnTo>
                <a:lnTo>
                  <a:pt x="976" y="1018"/>
                </a:lnTo>
                <a:lnTo>
                  <a:pt x="1047" y="951"/>
                </a:lnTo>
                <a:lnTo>
                  <a:pt x="1120" y="882"/>
                </a:lnTo>
                <a:lnTo>
                  <a:pt x="921" y="566"/>
                </a:lnTo>
                <a:lnTo>
                  <a:pt x="721" y="248"/>
                </a:lnTo>
                <a:lnTo>
                  <a:pt x="726" y="243"/>
                </a:lnTo>
                <a:lnTo>
                  <a:pt x="1179" y="841"/>
                </a:lnTo>
                <a:lnTo>
                  <a:pt x="1267" y="796"/>
                </a:lnTo>
                <a:lnTo>
                  <a:pt x="1355" y="751"/>
                </a:lnTo>
                <a:lnTo>
                  <a:pt x="1255" y="394"/>
                </a:lnTo>
                <a:lnTo>
                  <a:pt x="1154" y="35"/>
                </a:lnTo>
                <a:lnTo>
                  <a:pt x="1161" y="32"/>
                </a:lnTo>
                <a:lnTo>
                  <a:pt x="1426" y="731"/>
                </a:lnTo>
                <a:lnTo>
                  <a:pt x="1489" y="716"/>
                </a:lnTo>
                <a:lnTo>
                  <a:pt x="1553" y="705"/>
                </a:lnTo>
                <a:lnTo>
                  <a:pt x="1617" y="699"/>
                </a:lnTo>
                <a:lnTo>
                  <a:pt x="1682" y="697"/>
                </a:lnTo>
                <a:lnTo>
                  <a:pt x="1746" y="698"/>
                </a:lnTo>
                <a:lnTo>
                  <a:pt x="1810" y="704"/>
                </a:lnTo>
                <a:lnTo>
                  <a:pt x="1872" y="715"/>
                </a:lnTo>
                <a:lnTo>
                  <a:pt x="1881" y="716"/>
                </a:lnTo>
                <a:lnTo>
                  <a:pt x="1886" y="714"/>
                </a:lnTo>
                <a:lnTo>
                  <a:pt x="1890" y="709"/>
                </a:lnTo>
                <a:lnTo>
                  <a:pt x="1892" y="702"/>
                </a:lnTo>
                <a:lnTo>
                  <a:pt x="1915" y="631"/>
                </a:lnTo>
                <a:lnTo>
                  <a:pt x="1937" y="562"/>
                </a:lnTo>
                <a:lnTo>
                  <a:pt x="2020" y="282"/>
                </a:lnTo>
                <a:lnTo>
                  <a:pt x="2102" y="10"/>
                </a:lnTo>
                <a:lnTo>
                  <a:pt x="2104" y="7"/>
                </a:lnTo>
                <a:lnTo>
                  <a:pt x="2105" y="3"/>
                </a:lnTo>
                <a:lnTo>
                  <a:pt x="2108" y="0"/>
                </a:lnTo>
                <a:close/>
              </a:path>
            </a:pathLst>
          </a:custGeom>
          <a:solidFill>
            <a:srgbClr val="00188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2050"/>
              </a:solidFill>
              <a:effectLst/>
              <a:uLnTx/>
              <a:uFillTx/>
              <a:latin typeface="Segoe UI"/>
              <a:ea typeface="+mn-ea"/>
              <a:cs typeface="+mn-cs"/>
            </a:endParaRPr>
          </a:p>
        </p:txBody>
      </p:sp>
      <p:grpSp>
        <p:nvGrpSpPr>
          <p:cNvPr id="22" name="Group 21"/>
          <p:cNvGrpSpPr/>
          <p:nvPr/>
        </p:nvGrpSpPr>
        <p:grpSpPr bwMode="black">
          <a:xfrm>
            <a:off x="6172200" y="4078584"/>
            <a:ext cx="1635631" cy="1330657"/>
            <a:chOff x="5184775" y="225425"/>
            <a:chExt cx="1500188" cy="1220788"/>
          </a:xfrm>
          <a:solidFill>
            <a:srgbClr val="00BCF2"/>
          </a:solidFill>
        </p:grpSpPr>
        <p:sp>
          <p:nvSpPr>
            <p:cNvPr id="23"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50"/>
                </a:solidFill>
                <a:effectLst/>
                <a:uLnTx/>
                <a:uFillTx/>
                <a:latin typeface="Segoe UI"/>
                <a:ea typeface="+mn-ea"/>
                <a:cs typeface="+mn-cs"/>
              </a:endParaRPr>
            </a:p>
          </p:txBody>
        </p:sp>
        <p:sp>
          <p:nvSpPr>
            <p:cNvPr id="24"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50"/>
                </a:solidFill>
                <a:effectLst/>
                <a:uLnTx/>
                <a:uFillTx/>
                <a:latin typeface="Segoe UI"/>
                <a:ea typeface="+mn-ea"/>
                <a:cs typeface="+mn-cs"/>
              </a:endParaRPr>
            </a:p>
          </p:txBody>
        </p:sp>
        <p:sp>
          <p:nvSpPr>
            <p:cNvPr id="25"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50"/>
                </a:solidFill>
                <a:effectLst/>
                <a:uLnTx/>
                <a:uFillTx/>
                <a:latin typeface="Segoe UI"/>
                <a:ea typeface="+mn-ea"/>
                <a:cs typeface="+mn-cs"/>
              </a:endParaRPr>
            </a:p>
          </p:txBody>
        </p:sp>
      </p:grpSp>
      <p:sp>
        <p:nvSpPr>
          <p:cNvPr id="19" name="Freeform 67"/>
          <p:cNvSpPr>
            <a:spLocks noChangeAspect="1" noEditPoints="1"/>
          </p:cNvSpPr>
          <p:nvPr/>
        </p:nvSpPr>
        <p:spPr bwMode="black">
          <a:xfrm>
            <a:off x="2286000" y="3887998"/>
            <a:ext cx="1416576" cy="1414126"/>
          </a:xfrm>
          <a:custGeom>
            <a:avLst/>
            <a:gdLst>
              <a:gd name="T0" fmla="*/ 1525 w 1554"/>
              <a:gd name="T1" fmla="*/ 721 h 1554"/>
              <a:gd name="T2" fmla="*/ 832 w 1554"/>
              <a:gd name="T3" fmla="*/ 33 h 1554"/>
              <a:gd name="T4" fmla="*/ 722 w 1554"/>
              <a:gd name="T5" fmla="*/ 33 h 1554"/>
              <a:gd name="T6" fmla="*/ 34 w 1554"/>
              <a:gd name="T7" fmla="*/ 721 h 1554"/>
              <a:gd name="T8" fmla="*/ 34 w 1554"/>
              <a:gd name="T9" fmla="*/ 837 h 1554"/>
              <a:gd name="T10" fmla="*/ 722 w 1554"/>
              <a:gd name="T11" fmla="*/ 1525 h 1554"/>
              <a:gd name="T12" fmla="*/ 832 w 1554"/>
              <a:gd name="T13" fmla="*/ 1525 h 1554"/>
              <a:gd name="T14" fmla="*/ 1525 w 1554"/>
              <a:gd name="T15" fmla="*/ 837 h 1554"/>
              <a:gd name="T16" fmla="*/ 1525 w 1554"/>
              <a:gd name="T17" fmla="*/ 721 h 1554"/>
              <a:gd name="T18" fmla="*/ 1352 w 1554"/>
              <a:gd name="T19" fmla="*/ 822 h 1554"/>
              <a:gd name="T20" fmla="*/ 823 w 1554"/>
              <a:gd name="T21" fmla="*/ 1352 h 1554"/>
              <a:gd name="T22" fmla="*/ 736 w 1554"/>
              <a:gd name="T23" fmla="*/ 1352 h 1554"/>
              <a:gd name="T24" fmla="*/ 207 w 1554"/>
              <a:gd name="T25" fmla="*/ 822 h 1554"/>
              <a:gd name="T26" fmla="*/ 207 w 1554"/>
              <a:gd name="T27" fmla="*/ 736 h 1554"/>
              <a:gd name="T28" fmla="*/ 736 w 1554"/>
              <a:gd name="T29" fmla="*/ 207 h 1554"/>
              <a:gd name="T30" fmla="*/ 823 w 1554"/>
              <a:gd name="T31" fmla="*/ 207 h 1554"/>
              <a:gd name="T32" fmla="*/ 1352 w 1554"/>
              <a:gd name="T33" fmla="*/ 736 h 1554"/>
              <a:gd name="T34" fmla="*/ 1352 w 1554"/>
              <a:gd name="T35" fmla="*/ 822 h 1554"/>
              <a:gd name="T36" fmla="*/ 821 w 1554"/>
              <a:gd name="T37" fmla="*/ 910 h 1554"/>
              <a:gd name="T38" fmla="*/ 821 w 1554"/>
              <a:gd name="T39" fmla="*/ 910 h 1554"/>
              <a:gd name="T40" fmla="*/ 734 w 1554"/>
              <a:gd name="T41" fmla="*/ 910 h 1554"/>
              <a:gd name="T42" fmla="*/ 691 w 1554"/>
              <a:gd name="T43" fmla="*/ 607 h 1554"/>
              <a:gd name="T44" fmla="*/ 691 w 1554"/>
              <a:gd name="T45" fmla="*/ 424 h 1554"/>
              <a:gd name="T46" fmla="*/ 864 w 1554"/>
              <a:gd name="T47" fmla="*/ 424 h 1554"/>
              <a:gd name="T48" fmla="*/ 864 w 1554"/>
              <a:gd name="T49" fmla="*/ 607 h 1554"/>
              <a:gd name="T50" fmla="*/ 821 w 1554"/>
              <a:gd name="T51" fmla="*/ 910 h 1554"/>
              <a:gd name="T52" fmla="*/ 681 w 1554"/>
              <a:gd name="T53" fmla="*/ 963 h 1554"/>
              <a:gd name="T54" fmla="*/ 875 w 1554"/>
              <a:gd name="T55" fmla="*/ 963 h 1554"/>
              <a:gd name="T56" fmla="*/ 875 w 1554"/>
              <a:gd name="T57" fmla="*/ 1151 h 1554"/>
              <a:gd name="T58" fmla="*/ 681 w 1554"/>
              <a:gd name="T59" fmla="*/ 1151 h 1554"/>
              <a:gd name="T60" fmla="*/ 681 w 1554"/>
              <a:gd name="T61" fmla="*/ 963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54" h="1554">
                <a:moveTo>
                  <a:pt x="1525" y="721"/>
                </a:moveTo>
                <a:cubicBezTo>
                  <a:pt x="832" y="33"/>
                  <a:pt x="832" y="33"/>
                  <a:pt x="832" y="33"/>
                </a:cubicBezTo>
                <a:cubicBezTo>
                  <a:pt x="804" y="0"/>
                  <a:pt x="751" y="0"/>
                  <a:pt x="722" y="33"/>
                </a:cubicBezTo>
                <a:cubicBezTo>
                  <a:pt x="34" y="721"/>
                  <a:pt x="34" y="721"/>
                  <a:pt x="34" y="721"/>
                </a:cubicBezTo>
                <a:cubicBezTo>
                  <a:pt x="0" y="755"/>
                  <a:pt x="0" y="803"/>
                  <a:pt x="34" y="837"/>
                </a:cubicBezTo>
                <a:cubicBezTo>
                  <a:pt x="722" y="1525"/>
                  <a:pt x="722" y="1525"/>
                  <a:pt x="722" y="1525"/>
                </a:cubicBezTo>
                <a:cubicBezTo>
                  <a:pt x="751" y="1554"/>
                  <a:pt x="804" y="1554"/>
                  <a:pt x="832" y="1525"/>
                </a:cubicBezTo>
                <a:cubicBezTo>
                  <a:pt x="1525" y="837"/>
                  <a:pt x="1525" y="837"/>
                  <a:pt x="1525" y="837"/>
                </a:cubicBezTo>
                <a:cubicBezTo>
                  <a:pt x="1554" y="803"/>
                  <a:pt x="1554" y="755"/>
                  <a:pt x="1525" y="721"/>
                </a:cubicBezTo>
                <a:close/>
                <a:moveTo>
                  <a:pt x="1352" y="822"/>
                </a:moveTo>
                <a:cubicBezTo>
                  <a:pt x="823" y="1352"/>
                  <a:pt x="823" y="1352"/>
                  <a:pt x="823" y="1352"/>
                </a:cubicBezTo>
                <a:cubicBezTo>
                  <a:pt x="799" y="1376"/>
                  <a:pt x="760" y="1376"/>
                  <a:pt x="736" y="1352"/>
                </a:cubicBezTo>
                <a:cubicBezTo>
                  <a:pt x="207" y="822"/>
                  <a:pt x="207" y="822"/>
                  <a:pt x="207" y="822"/>
                </a:cubicBezTo>
                <a:cubicBezTo>
                  <a:pt x="183" y="798"/>
                  <a:pt x="183" y="760"/>
                  <a:pt x="207" y="736"/>
                </a:cubicBezTo>
                <a:cubicBezTo>
                  <a:pt x="736" y="207"/>
                  <a:pt x="736" y="207"/>
                  <a:pt x="736" y="207"/>
                </a:cubicBezTo>
                <a:cubicBezTo>
                  <a:pt x="760" y="183"/>
                  <a:pt x="799" y="183"/>
                  <a:pt x="823" y="207"/>
                </a:cubicBezTo>
                <a:cubicBezTo>
                  <a:pt x="1352" y="736"/>
                  <a:pt x="1352" y="736"/>
                  <a:pt x="1352" y="736"/>
                </a:cubicBezTo>
                <a:cubicBezTo>
                  <a:pt x="1376" y="760"/>
                  <a:pt x="1376" y="798"/>
                  <a:pt x="1352" y="822"/>
                </a:cubicBezTo>
                <a:close/>
                <a:moveTo>
                  <a:pt x="821" y="910"/>
                </a:moveTo>
                <a:cubicBezTo>
                  <a:pt x="821" y="910"/>
                  <a:pt x="821" y="910"/>
                  <a:pt x="821" y="910"/>
                </a:cubicBezTo>
                <a:cubicBezTo>
                  <a:pt x="734" y="910"/>
                  <a:pt x="734" y="910"/>
                  <a:pt x="734" y="910"/>
                </a:cubicBezTo>
                <a:cubicBezTo>
                  <a:pt x="691" y="607"/>
                  <a:pt x="691" y="607"/>
                  <a:pt x="691" y="607"/>
                </a:cubicBezTo>
                <a:cubicBezTo>
                  <a:pt x="691" y="424"/>
                  <a:pt x="691" y="424"/>
                  <a:pt x="691" y="424"/>
                </a:cubicBezTo>
                <a:cubicBezTo>
                  <a:pt x="864" y="424"/>
                  <a:pt x="864" y="424"/>
                  <a:pt x="864" y="424"/>
                </a:cubicBezTo>
                <a:cubicBezTo>
                  <a:pt x="864" y="607"/>
                  <a:pt x="864" y="607"/>
                  <a:pt x="864" y="607"/>
                </a:cubicBezTo>
                <a:cubicBezTo>
                  <a:pt x="821" y="910"/>
                  <a:pt x="821" y="910"/>
                  <a:pt x="821" y="910"/>
                </a:cubicBezTo>
                <a:close/>
                <a:moveTo>
                  <a:pt x="681" y="963"/>
                </a:moveTo>
                <a:cubicBezTo>
                  <a:pt x="875" y="963"/>
                  <a:pt x="875" y="963"/>
                  <a:pt x="875" y="963"/>
                </a:cubicBezTo>
                <a:cubicBezTo>
                  <a:pt x="875" y="1151"/>
                  <a:pt x="875" y="1151"/>
                  <a:pt x="875" y="1151"/>
                </a:cubicBezTo>
                <a:cubicBezTo>
                  <a:pt x="681" y="1151"/>
                  <a:pt x="681" y="1151"/>
                  <a:pt x="681" y="1151"/>
                </a:cubicBezTo>
                <a:cubicBezTo>
                  <a:pt x="681" y="963"/>
                  <a:pt x="681" y="963"/>
                  <a:pt x="681" y="963"/>
                </a:cubicBezTo>
                <a:close/>
              </a:path>
            </a:pathLst>
          </a:custGeom>
          <a:solidFill>
            <a:srgbClr val="FFD116"/>
          </a:solidFill>
          <a:ln>
            <a:noFill/>
          </a:ln>
          <a:extLst/>
        </p:spPr>
        <p:txBody>
          <a:bodyPr vert="horz" wrap="square" lIns="91440" tIns="45720" rIns="91440" bIns="45720" numCol="1" anchor="t" anchorCtr="0" compatLnSpc="1">
            <a:prstTxWarp prst="textNoShape">
              <a:avLst/>
            </a:prstTxWarp>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2050"/>
              </a:solidFill>
              <a:effectLst/>
              <a:uLnTx/>
              <a:uFillTx/>
              <a:latin typeface="Segoe UI"/>
              <a:ea typeface="+mn-ea"/>
              <a:cs typeface="+mn-cs"/>
            </a:endParaRPr>
          </a:p>
        </p:txBody>
      </p:sp>
    </p:spTree>
    <p:extLst>
      <p:ext uri="{BB962C8B-B14F-4D97-AF65-F5344CB8AC3E}">
        <p14:creationId xmlns:p14="http://schemas.microsoft.com/office/powerpoint/2010/main" val="283912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p:transition spd="med">
        <p:fade/>
      </p:transition>
    </mc:Fallback>
  </mc:AlternateContent>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_v03.potx" id="{5E894424-2207-423C-A364-F5291691CAB1}" vid="{DF080804-2077-43CC-975F-A513A0AE6AD8}"/>
    </a:ext>
  </a:extLst>
</a:theme>
</file>

<file path=ppt/theme/theme2.xml><?xml version="1.0" encoding="utf-8"?>
<a:theme xmlns:a="http://schemas.openxmlformats.org/drawingml/2006/main" name="1_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3.xml><?xml version="1.0" encoding="utf-8"?>
<a:theme xmlns:a="http://schemas.openxmlformats.org/drawingml/2006/main" name="2_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4.xml><?xml version="1.0" encoding="utf-8"?>
<a:theme xmlns:a="http://schemas.openxmlformats.org/drawingml/2006/main" name="3_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_v03.potx" id="{5E894424-2207-423C-A364-F5291691CAB1}" vid="{DF080804-2077-43CC-975F-A513A0AE6AD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606EF5350B4AC34299E527B9221D6B5E001A2DF7EB5935C14F830206357EC2322C" ma:contentTypeVersion="28" ma:contentTypeDescription="" ma:contentTypeScope="" ma:versionID="89820f8793a6ca73003c656d7991e932">
  <xsd:schema xmlns:xsd="http://www.w3.org/2001/XMLSchema" xmlns:xs="http://www.w3.org/2001/XMLSchema" xmlns:p="http://schemas.microsoft.com/office/2006/metadata/properties" xmlns:ns1="http://schemas.microsoft.com/sharepoint/v3" xmlns:ns2="5a4b3278-325d-441a-b38f-6f1926bc734e" xmlns:ns3="230e9df3-be65-4c73-a93b-d1236ebd677e" xmlns:ns5="9d1f81f6-e953-47ea-988e-33ed651c58e6" targetNamespace="http://schemas.microsoft.com/office/2006/metadata/properties" ma:root="true" ma:fieldsID="d4fe6f4c1c2f9fef057ecaf6d3d71565" ns1:_="" ns2:_="" ns3:_="" ns5:_="">
    <xsd:import namespace="http://schemas.microsoft.com/sharepoint/v3"/>
    <xsd:import namespace="5a4b3278-325d-441a-b38f-6f1926bc734e"/>
    <xsd:import namespace="230e9df3-be65-4c73-a93b-d1236ebd677e"/>
    <xsd:import namespace="9d1f81f6-e953-47ea-988e-33ed651c58e6"/>
    <xsd:element name="properties">
      <xsd:complexType>
        <xsd:sequence>
          <xsd:element name="documentManagement">
            <xsd:complexType>
              <xsd:all>
                <xsd:element ref="ns2:o33121adfc264c7dbcad13be7db3ea4b" minOccurs="0"/>
                <xsd:element ref="ns3:TaxCatchAll" minOccurs="0"/>
                <xsd:element ref="ns3:TaxCatchAllLabel" minOccurs="0"/>
                <xsd:element ref="ns2:c4b02e5b2c48420dbed84c0f2f02e9a3" minOccurs="0"/>
                <xsd:element ref="ns2:ba5aa7e3a41a404e868a451481761228"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j129f3114929433a812312450a84994c" minOccurs="0"/>
                <xsd:element ref="ns2:e1750f71052543bd8c4d7217e9f56da0" minOccurs="0"/>
                <xsd:element ref="ns2:Session_x0020_Code" minOccurs="0"/>
                <xsd:element ref="ns2:MS_x0020_Content_x0020_Owner" minOccurs="0"/>
                <xsd:element ref="ns2:j478fa01fff54a9d85f93cc1f742caa8" minOccurs="0"/>
                <xsd:element ref="ns2:n26c0b7259a14f82a9880173edc4cb73" minOccurs="0"/>
                <xsd:element ref="ns1:AverageRating" minOccurs="0"/>
                <xsd:element ref="ns1:RatingCount" minOccurs="0"/>
                <xsd:element ref="ns1:LikesCount" minOccurs="0"/>
                <xsd:element ref="ns3:TaxKeywordTaxHTField" minOccurs="0"/>
                <xsd:element ref="ns2:SharedWithUsers" minOccurs="0"/>
                <xsd:element ref="ns2:SharedWithDetails" minOccurs="0"/>
                <xsd:element ref="ns2:LastSharedByUser" minOccurs="0"/>
                <xsd:element ref="ns2:LastSharedByTime" minOccurs="0"/>
                <xsd:element ref="ns5:MediaServiceMetadata" minOccurs="0"/>
                <xsd:element ref="ns5:MediaServiceFastMetadata" minOccurs="0"/>
                <xsd:element ref="ns5:MediaServiceEventHashCode" minOccurs="0"/>
                <xsd:element ref="ns5: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4b3278-325d-441a-b38f-6f1926bc734e" elementFormDefault="qualified">
    <xsd:import namespace="http://schemas.microsoft.com/office/2006/documentManagement/types"/>
    <xsd:import namespace="http://schemas.microsoft.com/office/infopath/2007/PartnerControls"/>
    <xsd:element name="o33121adfc264c7dbcad13be7db3ea4b" ma:index="8" nillable="true" ma:taxonomy="true" ma:internalName="o33121adfc264c7dbcad13be7db3ea4b" ma:taxonomyFieldName="Event_x0020_Name" ma:displayName="Event Name" ma:default="" ma:fieldId="{833121ad-fc26-4c7d-bcad-13be7db3ea4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c4b02e5b2c48420dbed84c0f2f02e9a3" ma:index="12" nillable="true" ma:taxonomy="true" ma:internalName="c4b02e5b2c48420dbed84c0f2f02e9a3" ma:taxonomyFieldName="Event_x0020_Location" ma:displayName="Event Location" ma:default="" ma:fieldId="{c4b02e5b-2c48-420d-bed8-4c0f2f02e9a3}"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ba5aa7e3a41a404e868a451481761228" ma:index="14" nillable="true" ma:taxonomy="true" ma:internalName="ba5aa7e3a41a404e868a451481761228" ma:taxonomyFieldName="Event_x0020_Venue" ma:displayName="Event Venue" ma:default="" ma:fieldId="{ba5aa7e3-a41a-404e-868a-451481761228}"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j129f3114929433a812312450a84994c" ma:index="21" nillable="true" ma:taxonomy="true" ma:internalName="j129f3114929433a812312450a84994c" ma:taxonomyFieldName="Product" ma:displayName="Product" ma:default="" ma:fieldId="{3129f311-4929-433a-8123-12450a84994c}"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1750f71052543bd8c4d7217e9f56da0" ma:index="23" nillable="true" ma:taxonomy="true" ma:internalName="e1750f71052543bd8c4d7217e9f56da0" ma:taxonomyFieldName="Campaign" ma:displayName="Campaign" ma:default="" ma:fieldId="{e1750f71-0525-43bd-8c4d-7217e9f56da0}"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478fa01fff54a9d85f93cc1f742caa8" ma:index="27" nillable="true" ma:taxonomy="true" ma:internalName="j478fa01fff54a9d85f93cc1f742caa8" ma:taxonomyFieldName="Track" ma:displayName="Track" ma:default="" ma:fieldId="{3478fa01-fff5-4a9d-85f9-3cc1f742caa8}" ma:sspId="e385fb40-52d4-4fae-9c5b-3e8ff8a5878e" ma:termSetId="3d852f0a-ed69-4ada-86bc-dbe628c826af" ma:anchorId="00000000-0000-0000-0000-000000000000" ma:open="true" ma:isKeyword="false">
      <xsd:complexType>
        <xsd:sequence>
          <xsd:element ref="pc:Terms" minOccurs="0" maxOccurs="1"/>
        </xsd:sequence>
      </xsd:complexType>
    </xsd:element>
    <xsd:element name="n26c0b7259a14f82a9880173edc4cb73" ma:index="29" nillable="true" ma:taxonomy="true" ma:internalName="n26c0b7259a14f82a9880173edc4cb73" ma:taxonomyFieldName="Audience1" ma:displayName="Audience" ma:default="" ma:fieldId="{726c0b72-59a1-4f82-a988-0173edc4cb73}"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7"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description="" ma:internalName="SharedWithDetails" ma:readOnly="true">
      <xsd:simpleType>
        <xsd:restriction base="dms:Note">
          <xsd:maxLength value="255"/>
        </xsd:restriction>
      </xsd:simpleType>
    </xsd:element>
    <xsd:element name="LastSharedByUser" ma:index="39" nillable="true" ma:displayName="Last Shared By User" ma:description="" ma:internalName="LastSharedByUser" ma:readOnly="true">
      <xsd:simpleType>
        <xsd:restriction base="dms:Note">
          <xsd:maxLength value="255"/>
        </xsd:restriction>
      </xsd:simpleType>
    </xsd:element>
    <xsd:element name="LastSharedByTime" ma:index="40"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8a521885-91de-4219-9471-899125a19f6f}" ma:internalName="TaxCatchAll" ma:showField="CatchAllData" ma:web="5a4b3278-325d-441a-b38f-6f1926bc734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8a521885-91de-4219-9471-899125a19f6f}" ma:internalName="TaxCatchAllLabel" ma:readOnly="true" ma:showField="CatchAllDataLabel" ma:web="5a4b3278-325d-441a-b38f-6f1926bc734e">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d1f81f6-e953-47ea-988e-33ed651c58e6" elementFormDefault="qualified">
    <xsd:import namespace="http://schemas.microsoft.com/office/2006/documentManagement/types"/>
    <xsd:import namespace="http://schemas.microsoft.com/office/infopath/2007/PartnerControls"/>
    <xsd:element name="MediaServiceMetadata" ma:index="41" nillable="true" ma:displayName="MediaServiceMetadata" ma:hidden="true" ma:internalName="MediaServiceMetadata" ma:readOnly="true">
      <xsd:simpleType>
        <xsd:restriction base="dms:Note"/>
      </xsd:simpleType>
    </xsd:element>
    <xsd:element name="MediaServiceFastMetadata" ma:index="42" nillable="true" ma:displayName="MediaServiceFastMetadata" ma:hidden="true" ma:internalName="MediaServiceFastMetadata" ma:readOnly="true">
      <xsd:simpleType>
        <xsd:restriction base="dms:Note"/>
      </xsd:simpleType>
    </xsd:element>
    <xsd:element name="MediaServiceEventHashCode" ma:index="43" nillable="true" ma:displayName="MediaServiceEventHashCode" ma:hidden="true" ma:internalName="MediaServiceEventHashCode" ma:readOnly="true">
      <xsd:simpleType>
        <xsd:restriction base="dms:Text"/>
      </xsd:simpleType>
    </xsd:element>
    <xsd:element name="MediaServiceGenerationTime" ma:index="44"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xternal_x0020_Speaker xmlns="5a4b3278-325d-441a-b38f-6f1926bc734e">Jessica Deen</External_x0020_Speaker>
    <j478fa01fff54a9d85f93cc1f742caa8 xmlns="5a4b3278-325d-441a-b38f-6f1926bc734e">
      <Terms xmlns="http://schemas.microsoft.com/office/infopath/2007/PartnerControls"/>
    </j478fa01fff54a9d85f93cc1f742caa8>
    <Event_x0020_End_x0020_Date xmlns="5a4b3278-325d-441a-b38f-6f1926bc734e">2018-09-29T04:00:00+00:00</Event_x0020_End_x0020_Date>
    <LikesCount xmlns="http://schemas.microsoft.com/sharepoint/v3" xsi:nil="true"/>
    <MS_x0020_Speaker xmlns="5a4b3278-325d-441a-b38f-6f1926bc734e">
      <UserInfo>
        <DisplayName/>
        <AccountId xsi:nil="true"/>
        <AccountType/>
      </UserInfo>
    </MS_x0020_Speaker>
    <o33121adfc264c7dbcad13be7db3ea4b xmlns="5a4b3278-325d-441a-b38f-6f1926bc734e">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o33121adfc264c7dbcad13be7db3ea4b>
    <Session_x0020_Code xmlns="5a4b3278-325d-441a-b38f-6f1926bc734e">BRK3192</Session_x0020_Code>
    <Presentation_x0020_Date xmlns="5a4b3278-325d-441a-b38f-6f1926bc734e" xsi:nil="true"/>
    <ba5aa7e3a41a404e868a451481761228 xmlns="5a4b3278-325d-441a-b38f-6f1926bc734e">
      <Terms xmlns="http://schemas.microsoft.com/office/infopath/2007/PartnerControls">
        <TermInfo xmlns="http://schemas.microsoft.com/office/infopath/2007/PartnerControls">
          <TermName xmlns="http://schemas.microsoft.com/office/infopath/2007/PartnerControls">Orange County Convention Center</TermName>
          <TermId xmlns="http://schemas.microsoft.com/office/infopath/2007/PartnerControls">bd993e89-aa48-4695-84e0-3b53e88b1a79</TermId>
        </TermInfo>
      </Terms>
    </ba5aa7e3a41a404e868a451481761228>
    <n26c0b7259a14f82a9880173edc4cb73 xmlns="5a4b3278-325d-441a-b38f-6f1926bc734e">
      <Terms xmlns="http://schemas.microsoft.com/office/infopath/2007/PartnerControls"/>
    </n26c0b7259a14f82a9880173edc4cb73>
    <c4b02e5b2c48420dbed84c0f2f02e9a3 xmlns="5a4b3278-325d-441a-b38f-6f1926bc734e">
      <Terms xmlns="http://schemas.microsoft.com/office/infopath/2007/PartnerControls">
        <TermInfo xmlns="http://schemas.microsoft.com/office/infopath/2007/PartnerControls">
          <TermName xmlns="http://schemas.microsoft.com/office/infopath/2007/PartnerControls">Orlando</TermName>
          <TermId xmlns="http://schemas.microsoft.com/office/infopath/2007/PartnerControls">8cc4ed56-1866-4501-a22c-89aafde6f59b</TermId>
        </TermInfo>
      </Terms>
    </c4b02e5b2c48420dbed84c0f2f02e9a3>
    <Event_x0020_Start_x0020_Date xmlns="5a4b3278-325d-441a-b38f-6f1926bc734e">2018-09-22T04:00:00+00:00</Event_x0020_Start_x0020_Date>
    <MS_x0020_Content_x0020_Owner xmlns="5a4b3278-325d-441a-b38f-6f1926bc734e">
      <UserInfo>
        <DisplayName/>
        <AccountId xsi:nil="true"/>
        <AccountType/>
      </UserInfo>
    </MS_x0020_Content_x0020_Own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TaxKeywordTaxHTField>
    <j129f3114929433a812312450a84994c xmlns="5a4b3278-325d-441a-b38f-6f1926bc734e">
      <Terms xmlns="http://schemas.microsoft.com/office/infopath/2007/PartnerControls"/>
    </j129f3114929433a812312450a84994c>
    <TaxCatchAll xmlns="230e9df3-be65-4c73-a93b-d1236ebd677e">
      <Value>88</Value>
      <Value>87</Value>
      <Value>36</Value>
      <Value>35</Value>
    </TaxCatchAll>
    <e1750f71052543bd8c4d7217e9f56da0 xmlns="5a4b3278-325d-441a-b38f-6f1926bc734e">
      <Terms xmlns="http://schemas.microsoft.com/office/infopath/2007/PartnerControls"/>
    </e1750f71052543bd8c4d7217e9f56da0>
  </documentManagement>
</p:properties>
</file>

<file path=customXml/itemProps1.xml><?xml version="1.0" encoding="utf-8"?>
<ds:datastoreItem xmlns:ds="http://schemas.openxmlformats.org/officeDocument/2006/customXml" ds:itemID="{CEB5CDC6-D271-4202-99D8-0EE303CAAC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a4b3278-325d-441a-b38f-6f1926bc734e"/>
    <ds:schemaRef ds:uri="230e9df3-be65-4c73-a93b-d1236ebd677e"/>
    <ds:schemaRef ds:uri="9d1f81f6-e953-47ea-988e-33ed651c58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230e9df3-be65-4c73-a93b-d1236ebd677e"/>
    <ds:schemaRef ds:uri="9d1f81f6-e953-47ea-988e-33ed651c58e6"/>
    <ds:schemaRef ds:uri="http://schemas.microsoft.com/office/2006/documentManagement/types"/>
    <ds:schemaRef ds:uri="http://purl.org/dc/terms/"/>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5a4b3278-325d-441a-b38f-6f1926bc734e"/>
    <ds:schemaRef ds:uri="http://schemas.microsoft.com/sharepoint/v3"/>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Microsoft_Ignite_2018_16x9_Breakout_Template_v03</Template>
  <TotalTime>5</TotalTime>
  <Words>4604</Words>
  <Application>Microsoft Office PowerPoint</Application>
  <PresentationFormat>Widescreen</PresentationFormat>
  <Paragraphs>635</Paragraphs>
  <Slides>55</Slides>
  <Notes>51</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55</vt:i4>
      </vt:variant>
    </vt:vector>
  </HeadingPairs>
  <TitlesOfParts>
    <vt:vector size="70" baseType="lpstr">
      <vt:lpstr>MS PGothic</vt:lpstr>
      <vt:lpstr>Arial</vt:lpstr>
      <vt:lpstr>Calibri</vt:lpstr>
      <vt:lpstr>Consolas</vt:lpstr>
      <vt:lpstr>Hind</vt:lpstr>
      <vt:lpstr>Rockwell Extra Bold</vt:lpstr>
      <vt:lpstr>Segoe UI</vt:lpstr>
      <vt:lpstr>Segoe UI Light</vt:lpstr>
      <vt:lpstr>Segoe UI Semibold</vt:lpstr>
      <vt:lpstr>Segoe UI Semilight</vt:lpstr>
      <vt:lpstr>Wingdings</vt:lpstr>
      <vt:lpstr>5-50203_Microsoft_Ignite_Template</vt:lpstr>
      <vt:lpstr>1_5-50203_Microsoft_Ignite_Template</vt:lpstr>
      <vt:lpstr>2_5-50203_Microsoft_Ignite_Template</vt:lpstr>
      <vt:lpstr>3_5-50203_Microsoft_Ignite_Template</vt:lpstr>
      <vt:lpstr>PowerPoint Presentation</vt:lpstr>
      <vt:lpstr>Container DevOps with Microsoft Azure</vt:lpstr>
      <vt:lpstr>Hello!</vt:lpstr>
      <vt:lpstr>Attention: Disclaimer</vt:lpstr>
      <vt:lpstr>PowerPoint Presentation</vt:lpstr>
      <vt:lpstr>PowerPoint Presentation</vt:lpstr>
      <vt:lpstr>What we hear from developers</vt:lpstr>
      <vt:lpstr>What we hear from IT</vt:lpstr>
      <vt:lpstr>IT stress points</vt:lpstr>
      <vt:lpstr>Cloud is a new way to think about a datacenter </vt:lpstr>
      <vt:lpstr>DevOps: the three stage conversation</vt:lpstr>
      <vt:lpstr>What is DevOps?</vt:lpstr>
      <vt:lpstr>High Performance DevOps Companies Achieve…</vt:lpstr>
      <vt:lpstr>Key DevOps Practices</vt:lpstr>
      <vt:lpstr>Why Containers?</vt:lpstr>
      <vt:lpstr>What is a container?</vt:lpstr>
      <vt:lpstr>What is a container?</vt:lpstr>
      <vt:lpstr>What is                                                ?</vt:lpstr>
      <vt:lpstr>Docker Layered Filesystem</vt:lpstr>
      <vt:lpstr>Docker Layered Filesystem</vt:lpstr>
      <vt:lpstr>PowerPoint Presentation</vt:lpstr>
      <vt:lpstr>The container advantage</vt:lpstr>
      <vt:lpstr>Demo - Containers</vt:lpstr>
      <vt:lpstr>Container Orchestration </vt:lpstr>
      <vt:lpstr>The elements of orchestration</vt:lpstr>
      <vt:lpstr>Kubernetes: the de-facto orchestrator</vt:lpstr>
      <vt:lpstr>Kubernetes: empowering you to do more</vt:lpstr>
      <vt:lpstr>Container Orchestration: Kubernetes</vt:lpstr>
      <vt:lpstr>What is Kubernetes?</vt:lpstr>
      <vt:lpstr>Kubernetes - Agility</vt:lpstr>
      <vt:lpstr>Kubernetes - Agility</vt:lpstr>
      <vt:lpstr>Kubernetes - Scalability</vt:lpstr>
      <vt:lpstr>Kubernetes - Scalability</vt:lpstr>
      <vt:lpstr>Kubernetes - Scalability</vt:lpstr>
      <vt:lpstr>Kubernetes - Reliability</vt:lpstr>
      <vt:lpstr>Azure Container Service (AKS)</vt:lpstr>
      <vt:lpstr>Your Kubernetes cluster, managed by Azure</vt:lpstr>
      <vt:lpstr>Why AKS?</vt:lpstr>
      <vt:lpstr>Getting Started with AKS</vt:lpstr>
      <vt:lpstr>Managing an AKS cluster</vt:lpstr>
      <vt:lpstr>PowerPoint Presentation</vt:lpstr>
      <vt:lpstr>PowerPoint Presentation</vt:lpstr>
      <vt:lpstr>Demo – Azure DevOps Release</vt:lpstr>
      <vt:lpstr>Release automation tools</vt:lpstr>
      <vt:lpstr>Helm</vt:lpstr>
      <vt:lpstr>Helm</vt:lpstr>
      <vt:lpstr>Demo – Draft and Helm</vt:lpstr>
      <vt:lpstr>Introducing Azure DevOps</vt:lpstr>
      <vt:lpstr>Azure DevOps – Get started for FREE</vt:lpstr>
      <vt:lpstr>DevOps at Microsoft</vt:lpstr>
      <vt:lpstr>Demo – Azure DevOps Project</vt:lpstr>
      <vt:lpstr>5 Kubernetes Best Practices</vt:lpstr>
      <vt:lpstr>PowerPoint Presentation</vt:lpstr>
      <vt:lpstr>Please evaluate this session Your feedback is important to us!</vt:lpstr>
      <vt:lpstr>PowerPoint Presentation</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Container DevOps with Microsoft Azure</dc:title>
  <dc:subject>Microsoft Ignite</dc:subject>
  <dc:creator>MS Events 1153</dc:creator>
  <cp:keywords>Microsoft Ignite</cp:keywords>
  <dc:description/>
  <cp:lastModifiedBy>SYSTEM</cp:lastModifiedBy>
  <cp:revision>4</cp:revision>
  <dcterms:created xsi:type="dcterms:W3CDTF">2018-09-22T17:08:45Z</dcterms:created>
  <dcterms:modified xsi:type="dcterms:W3CDTF">2018-09-25T18:22:06Z</dcterms:modified>
  <cp:category>Microsoft Ignite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0x010100606EF5350B4AC34299E527B9221D6B5E001A2DF7EB5935C14F830206357EC2322C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36;#Orange County Convention Center|bd993e89-aa48-4695-84e0-3b53e88b1a79</vt:lpwstr>
  </property>
  <property fmtid="{D5CDD505-2E9C-101B-9397-08002B2CF9AE}" pid="7" name="Track">
    <vt:lpwstr/>
  </property>
  <property fmtid="{D5CDD505-2E9C-101B-9397-08002B2CF9AE}" pid="8" name="Event Location">
    <vt:lpwstr>88;#Orlando|8cc4ed56-1866-4501-a22c-89aafde6f59b</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y fmtid="{D5CDD505-2E9C-101B-9397-08002B2CF9AE}" pid="20" name="TaxKeyword">
    <vt:lpwstr>87;#Microsoft Ignite|9323c522-fe4b-4922-816b-10a1920d7afb</vt:lpwstr>
  </property>
  <property fmtid="{D5CDD505-2E9C-101B-9397-08002B2CF9AE}" pid="21" name="Event Name">
    <vt:lpwstr>35;#Microsoft Ignite|9323c522-fe4b-4922-816b-10a1920d7afb</vt:lpwstr>
  </property>
  <property fmtid="{D5CDD505-2E9C-101B-9397-08002B2CF9AE}" pid="22" name="Audience1">
    <vt:lpwstr/>
  </property>
</Properties>
</file>