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1" r:id="rId4"/>
    <p:sldMasterId id="2147484731" r:id="rId5"/>
    <p:sldMasterId id="2147484750" r:id="rId6"/>
  </p:sldMasterIdLst>
  <p:notesMasterIdLst>
    <p:notesMasterId r:id="rId20"/>
  </p:notesMasterIdLst>
  <p:handoutMasterIdLst>
    <p:handoutMasterId r:id="rId21"/>
  </p:handoutMasterIdLst>
  <p:sldIdLst>
    <p:sldId id="1860" r:id="rId7"/>
    <p:sldId id="1861" r:id="rId9"/>
    <p:sldId id="1881" r:id="rId10"/>
    <p:sldId id="1825" r:id="rId11"/>
    <p:sldId id="1887" r:id="rId12"/>
    <p:sldId id="1826" r:id="rId13"/>
    <p:sldId id="1883" r:id="rId14"/>
    <p:sldId id="1884" r:id="rId15"/>
    <p:sldId id="1835" r:id="rId16"/>
    <p:sldId id="1888" r:id="rId17"/>
    <p:sldId id="1878" r:id="rId18"/>
    <p:sldId id="1840" r:id="rId19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Template" id="{888AB95E-1B7E-4E95-8F39-C5D0E8372BC2}">
          <p14:sldIdLst>
            <p14:sldId id="1860"/>
            <p14:sldId id="1879"/>
            <p14:sldId id="1861"/>
            <p14:sldId id="1881"/>
            <p14:sldId id="1825"/>
            <p14:sldId id="1887"/>
            <p14:sldId id="1826"/>
            <p14:sldId id="1883"/>
            <p14:sldId id="1884"/>
            <p14:sldId id="1835"/>
            <p14:sldId id="1888"/>
            <p14:sldId id="1878"/>
            <p14:sldId id="18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BD"/>
    <a:srgbClr val="D83B01"/>
    <a:srgbClr val="D2D2D2"/>
    <a:srgbClr val="E6E6E6"/>
    <a:srgbClr val="FFB900"/>
    <a:srgbClr val="303030"/>
    <a:srgbClr val="737373"/>
    <a:srgbClr val="F14001"/>
    <a:srgbClr val="E8E8E8"/>
    <a:srgbClr val="2A1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900" autoAdjust="0"/>
  </p:normalViewPr>
  <p:slideViewPr>
    <p:cSldViewPr snapToGrid="0">
      <p:cViewPr varScale="1">
        <p:scale>
          <a:sx n="108" d="100"/>
          <a:sy n="108" d="100"/>
        </p:scale>
        <p:origin x="78" y="210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029"/>
    </p:cViewPr>
  </p:sorterViewPr>
  <p:notesViewPr>
    <p:cSldViewPr snapToGrid="0" showGuides="1">
      <p:cViewPr varScale="1">
        <p:scale>
          <a:sx n="75" d="100"/>
          <a:sy n="75" d="100"/>
        </p:scale>
        <p:origin x="2766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tableStyles" Target="tableStyles.xml" Id="rId26" /><Relationship Type="http://schemas.openxmlformats.org/officeDocument/2006/relationships/customXml" Target="../customXml/item3.xml" Id="rId3" /><Relationship Type="http://schemas.openxmlformats.org/officeDocument/2006/relationships/handoutMaster" Target="handoutMasters/handoutMaster1.xml" Id="rId21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theme" Target="theme/theme1.xml" Id="rId25" /><Relationship Type="http://schemas.openxmlformats.org/officeDocument/2006/relationships/customXml" Target="../customXml/item2.xml" Id="rId2" /><Relationship Type="http://schemas.openxmlformats.org/officeDocument/2006/relationships/slide" Target="slides/slide10.xml" Id="rId16" /><Relationship Type="http://schemas.openxmlformats.org/officeDocument/2006/relationships/notesMaster" Target="notesMasters/notesMaster1.xml" Id="rId20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3.xml" Id="rId6" /><Relationship Type="http://schemas.openxmlformats.org/officeDocument/2006/relationships/slide" Target="slides/slide5.xml" Id="rId11" /><Relationship Type="http://schemas.openxmlformats.org/officeDocument/2006/relationships/viewProps" Target="viewProps.xml" Id="rId24" /><Relationship Type="http://schemas.openxmlformats.org/officeDocument/2006/relationships/slideMaster" Target="slideMasters/slideMaster2.xml" Id="rId5" /><Relationship Type="http://schemas.openxmlformats.org/officeDocument/2006/relationships/slide" Target="slides/slide9.xml" Id="rId15" /><Relationship Type="http://schemas.openxmlformats.org/officeDocument/2006/relationships/presProps" Target="presProps.xml" Id="rId23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9/28/2018 1:05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9/28/2018 1:05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9/28/2018 1:05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65152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9/28/2018 1:05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08544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7A7F7-BB1E-479D-AFAA-B52F4D0C99F2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9/28/2018 1:05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718286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0C910-0166-48E0-B8EF-5071277A02A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9/28/2018 1:05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977016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7A7F7-BB1E-479D-AFAA-B52F4D0C99F2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9/28/2018 1:05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88930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9/28/2018 1:05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094093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574EE-8191-4BCC-ABE6-D00A4F4D7690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9/28/2018 1:05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85683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9/28/2018 1:05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77322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FDC7D-F4BE-4668-920D-08874925A5D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9/28/2018 1:05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9942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0C272-8E66-429C-A9F7-1C4E612DB65F}"/>
              </a:ext>
            </a:extLst>
          </p:cNvPr>
          <p:cNvCxnSpPr>
            <a:cxnSpLocks/>
          </p:cNvCxnSpPr>
          <p:nvPr userDrawn="1"/>
        </p:nvCxnSpPr>
        <p:spPr>
          <a:xfrm>
            <a:off x="11895763" y="1817370"/>
            <a:ext cx="0" cy="710565"/>
          </a:xfrm>
          <a:prstGeom prst="line">
            <a:avLst/>
          </a:prstGeom>
          <a:ln>
            <a:solidFill>
              <a:srgbClr val="D83B0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210CF-A0F8-409C-A4D3-027E8C0B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6311"/>
          <a:stretch/>
        </p:blipFill>
        <p:spPr>
          <a:xfrm>
            <a:off x="8717519" y="1816159"/>
            <a:ext cx="3474481" cy="41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E07265-7E47-481D-9C2B-6C8BF221FAA5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5AE405F-E300-4B3D-9110-B06B758415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D0436A-7978-419B-9760-5EFC6747DD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7C68831-B0BD-42C1-AB2F-BEAC8CFD1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96002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B071B18-AE3E-4C1A-8C40-38A79DBA86AA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874D211-CD8A-4B0E-B9C0-C2FF7D72BE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1513C0-489E-4E2E-9C12-D1DC6B98AB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84DC410-B12F-4706-B9C8-EBBBA766DA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20774799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5DB89-7B31-44F9-9B76-2E06E7805A5E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E8D605-B082-4C02-839C-9C18EA654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9382F8-B3AE-4F98-8782-19AA597713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3278C9-22EA-4588-8125-8F64C455E5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007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CE3688-F7FF-4D8A-BE15-6CEE4046B621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A126B3-3793-49DF-951A-6BEC5934FF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E8673A-798E-4BFA-88EE-4BCCF0BF21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5970F2A-65AD-4C60-92A1-97326C8B61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9637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8E8A28C-CBDE-4C67-825F-C47808C9BDD6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6ED7E4A-DB81-4ED7-82E1-34B79F3FF4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1E4BCF2-710C-4869-A4C5-C1345D5F2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B7B7A20-BA31-44FA-9F1C-298649B34C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511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792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756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4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7658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9267" y="4773828"/>
            <a:ext cx="6769045" cy="1793104"/>
          </a:xfrm>
        </p:spPr>
        <p:txBody>
          <a:bodyPr wrap="square">
            <a:noAutofit/>
          </a:bodyPr>
          <a:lstStyle>
            <a:lvl1pPr marL="0" indent="0">
              <a:spcBef>
                <a:spcPts val="1765"/>
              </a:spcBef>
              <a:buNone/>
              <a:defRPr sz="2000"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828867" cy="68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6EA2AC-FEA2-4901-8495-272A5FA7FC20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96FE2B-3270-4E2C-AD0E-3AB4FD1B86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A5D7CE-1FED-4CEA-810D-4198E99242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BF408BE-3FB0-4FA0-B683-0E647B7E04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0C272-8E66-429C-A9F7-1C4E612DB65F}"/>
              </a:ext>
            </a:extLst>
          </p:cNvPr>
          <p:cNvCxnSpPr>
            <a:cxnSpLocks/>
          </p:cNvCxnSpPr>
          <p:nvPr userDrawn="1"/>
        </p:nvCxnSpPr>
        <p:spPr>
          <a:xfrm>
            <a:off x="11895763" y="1817370"/>
            <a:ext cx="0" cy="710565"/>
          </a:xfrm>
          <a:prstGeom prst="line">
            <a:avLst/>
          </a:prstGeom>
          <a:ln>
            <a:solidFill>
              <a:srgbClr val="D83B0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210CF-A0F8-409C-A4D3-027E8C0B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6311"/>
          <a:stretch/>
        </p:blipFill>
        <p:spPr>
          <a:xfrm>
            <a:off x="8717519" y="1816159"/>
            <a:ext cx="3474481" cy="41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7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6EA2AC-FEA2-4901-8495-272A5FA7FC20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96FE2B-3270-4E2C-AD0E-3AB4FD1B86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A5D7CE-1FED-4CEA-810D-4198E99242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BF408BE-3FB0-4FA0-B683-0E647B7E04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7363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5094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249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3239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20440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0828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608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E07265-7E47-481D-9C2B-6C8BF221FAA5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5AE405F-E300-4B3D-9110-B06B758415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D0436A-7978-419B-9760-5EFC6747DD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7C68831-B0BD-42C1-AB2F-BEAC8CFD1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41755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5939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B071B18-AE3E-4C1A-8C40-38A79DBA86AA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874D211-CD8A-4B0E-B9C0-C2FF7D72BE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1513C0-489E-4E2E-9C12-D1DC6B98AB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84DC410-B12F-4706-B9C8-EBBBA766DA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9443569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5DB89-7B31-44F9-9B76-2E06E7805A5E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E8D605-B082-4C02-839C-9C18EA654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9382F8-B3AE-4F98-8782-19AA597713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3278C9-22EA-4588-8125-8F64C455E5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928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CE3688-F7FF-4D8A-BE15-6CEE4046B621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A126B3-3793-49DF-951A-6BEC5934FF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E8673A-798E-4BFA-88EE-4BCCF0BF21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5970F2A-65AD-4C60-92A1-97326C8B61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9498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8E8A28C-CBDE-4C67-825F-C47808C9BDD6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6ED7E4A-DB81-4ED7-82E1-34B79F3FF4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1E4BCF2-710C-4869-A4C5-C1345D5F2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B7B7A20-BA31-44FA-9F1C-298649B34C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179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36015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6959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1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17457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0C272-8E66-429C-A9F7-1C4E612DB65F}"/>
              </a:ext>
            </a:extLst>
          </p:cNvPr>
          <p:cNvCxnSpPr>
            <a:cxnSpLocks/>
          </p:cNvCxnSpPr>
          <p:nvPr userDrawn="1"/>
        </p:nvCxnSpPr>
        <p:spPr>
          <a:xfrm>
            <a:off x="11895763" y="1817370"/>
            <a:ext cx="0" cy="710565"/>
          </a:xfrm>
          <a:prstGeom prst="line">
            <a:avLst/>
          </a:prstGeom>
          <a:ln>
            <a:solidFill>
              <a:srgbClr val="D83B0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210CF-A0F8-409C-A4D3-027E8C0B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6311"/>
          <a:stretch/>
        </p:blipFill>
        <p:spPr>
          <a:xfrm>
            <a:off x="8717519" y="1816159"/>
            <a:ext cx="3474481" cy="41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1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6EA2AC-FEA2-4901-8495-272A5FA7FC20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96FE2B-3270-4E2C-AD0E-3AB4FD1B86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A5D7CE-1FED-4CEA-810D-4198E99242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BF408BE-3FB0-4FA0-B683-0E647B7E04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4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688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0714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318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5933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2877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71024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697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E07265-7E47-481D-9C2B-6C8BF221FAA5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5AE405F-E300-4B3D-9110-B06B758415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D0436A-7978-419B-9760-5EFC6747DD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7C68831-B0BD-42C1-AB2F-BEAC8CFD1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01468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B071B18-AE3E-4C1A-8C40-38A79DBA86AA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874D211-CD8A-4B0E-B9C0-C2FF7D72BE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1513C0-489E-4E2E-9C12-D1DC6B98AB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84DC410-B12F-4706-B9C8-EBBBA766DA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7447929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5DB89-7B31-44F9-9B76-2E06E7805A5E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E8D605-B082-4C02-839C-9C18EA654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9382F8-B3AE-4F98-8782-19AA597713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3278C9-22EA-4588-8125-8F64C455E5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330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012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CE3688-F7FF-4D8A-BE15-6CEE4046B621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A126B3-3793-49DF-951A-6BEC5934FF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E8673A-798E-4BFA-88EE-4BCCF0BF21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5970F2A-65AD-4C60-92A1-97326C8B61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0845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8E8A28C-CBDE-4C67-825F-C47808C9BDD6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6ED7E4A-DB81-4ED7-82E1-34B79F3FF4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1E4BCF2-710C-4869-A4C5-C1345D5F2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B7B7A20-BA31-44FA-9F1C-298649B34C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011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67373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425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35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39147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1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1828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2355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092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673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717" r:id="rId10"/>
    <p:sldLayoutId id="2147484728" r:id="rId11"/>
    <p:sldLayoutId id="2147484690" r:id="rId12"/>
    <p:sldLayoutId id="2147484692" r:id="rId13"/>
    <p:sldLayoutId id="2147484694" r:id="rId14"/>
    <p:sldLayoutId id="2147484695" r:id="rId15"/>
    <p:sldLayoutId id="2147484697" r:id="rId16"/>
    <p:sldLayoutId id="2147484698" r:id="rId17"/>
    <p:sldLayoutId id="2147484699" r:id="rId18"/>
    <p:sldLayoutId id="2147484730" r:id="rId1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  <p:sldLayoutId id="2147484743" r:id="rId12"/>
    <p:sldLayoutId id="2147484744" r:id="rId13"/>
    <p:sldLayoutId id="2147484745" r:id="rId14"/>
    <p:sldLayoutId id="2147484746" r:id="rId15"/>
    <p:sldLayoutId id="2147484747" r:id="rId16"/>
    <p:sldLayoutId id="2147484748" r:id="rId17"/>
    <p:sldLayoutId id="2147484749" r:id="rId1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6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  <p:sldLayoutId id="2147484762" r:id="rId12"/>
    <p:sldLayoutId id="2147484763" r:id="rId13"/>
    <p:sldLayoutId id="2147484764" r:id="rId14"/>
    <p:sldLayoutId id="2147484765" r:id="rId15"/>
    <p:sldLayoutId id="2147484766" r:id="rId16"/>
    <p:sldLayoutId id="2147484767" r:id="rId17"/>
    <p:sldLayoutId id="2147484768" r:id="rId1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shgav/UserProfiles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azure/active-directory/managed-identities-azure-resources/" TargetMode="External"/><Relationship Id="rId2" Type="http://schemas.openxmlformats.org/officeDocument/2006/relationships/hyperlink" Target="https://github.com/joshgav/UserProfilesApp" TargetMode="Externa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docs.microsoft.com/rest/api/storageservices/authenticate-with-azure-active-directory" TargetMode="External"/><Relationship Id="rId4" Type="http://schemas.openxmlformats.org/officeDocument/2006/relationships/hyperlink" Target="https://docs.microsoft.com/azure/key-vaul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ignite.mobileAp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myignite.techcommunity.microsoft.com/evaluation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94868"/>
      </p:ext>
    </p:extLst>
  </p:cSld>
  <p:clrMapOvr>
    <a:masterClrMapping/>
  </p:clrMapOvr>
  <p:transition>
    <p:fade/>
  </p:transition>
</p:sld>
</file>

<file path=ppt/slides/slide10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216" y="2756224"/>
            <a:ext cx="6400800" cy="775597"/>
          </a:xfrm>
        </p:spPr>
        <p:txBody>
          <a:bodyPr/>
          <a:lstStyle/>
          <a:p>
            <a:r>
              <a:rPr lang="en-US" dirty="0"/>
              <a:t>Demo: User Profiles App</a:t>
            </a:r>
            <a:br>
              <a:rPr lang="en-US" dirty="0"/>
            </a:br>
            <a:r>
              <a:rPr lang="en-US" sz="2000" dirty="0">
                <a:hlinkClick r:id="rId3"/>
              </a:rPr>
              <a:t>https://github.com/joshgav/UserProfilesApp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3B24A-AFE5-46C9-941E-D853300B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EE5238-2CEB-4BED-B975-EDF9DA3EA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238549"/>
            <a:ext cx="11018520" cy="1255728"/>
          </a:xfrm>
        </p:spPr>
        <p:txBody>
          <a:bodyPr/>
          <a:lstStyle/>
          <a:p>
            <a:r>
              <a:rPr lang="en-US" sz="2400" dirty="0"/>
              <a:t>Avoid secret zero by using Managed Identity</a:t>
            </a:r>
          </a:p>
          <a:p>
            <a:r>
              <a:rPr lang="en-US" sz="2400" dirty="0"/>
              <a:t>Get other secrets from Key Vault (or Resource Manager)</a:t>
            </a:r>
          </a:p>
          <a:p>
            <a:r>
              <a:rPr lang="en-US" sz="2400" dirty="0"/>
              <a:t>Use OAuth when possible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D7DD2F-E645-444E-8BA4-FE45363C25F6}"/>
              </a:ext>
            </a:extLst>
          </p:cNvPr>
          <p:cNvSpPr txBox="1">
            <a:spLocks/>
          </p:cNvSpPr>
          <p:nvPr/>
        </p:nvSpPr>
        <p:spPr>
          <a:xfrm>
            <a:off x="584200" y="2761768"/>
            <a:ext cx="11018520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50" normalizeH="0" baseline="0" noProof="0" dirty="0">
                <a:ln w="3175"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Resources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0A0D34-A70A-463F-87CB-30978ACEE62D}"/>
              </a:ext>
            </a:extLst>
          </p:cNvPr>
          <p:cNvSpPr txBox="1">
            <a:spLocks/>
          </p:cNvSpPr>
          <p:nvPr/>
        </p:nvSpPr>
        <p:spPr>
          <a:xfrm>
            <a:off x="584200" y="3460146"/>
            <a:ext cx="11018520" cy="2806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Demo: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hlinkClick r:id="rId2"/>
              </a:rPr>
              <a:t>https://github.com/joshgav/UserProfilesApp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28600" marR="0" lvl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Managed Identity: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hlinkClick r:id="rId3"/>
              </a:rPr>
              <a:t>https://docs.microsoft.com/azure/active-directory/managed-identities-azure-resources/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28600" marR="0" lvl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Key Vault: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hlinkClick r:id="rId4"/>
              </a:rPr>
              <a:t>https://docs.microsoft.com/azure/key-vault/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28600" marR="0" lvl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Storage with OAuth: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hlinkClick r:id="rId5"/>
              </a:rPr>
              <a:t>https://docs.microsoft.com/rest/api/storageservices/authenticate-with-azure-active-directory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73841"/>
      </p:ext>
    </p:extLst>
  </p:cSld>
  <p:clrMapOvr>
    <a:masterClrMapping/>
  </p:clrMapOvr>
  <p:transition>
    <p:fade/>
  </p:transition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C823DF-EC34-41F2-A2D0-BBC3CA4A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861774"/>
          </a:xfrm>
        </p:spPr>
        <p:txBody>
          <a:bodyPr/>
          <a:lstStyle/>
          <a:p>
            <a:r>
              <a:rPr lang="en-US" dirty="0"/>
              <a:t>Please evaluate this session</a:t>
            </a:r>
            <a:br>
              <a:rPr lang="en-US" dirty="0"/>
            </a:br>
            <a:r>
              <a:rPr lang="en-US" sz="2000" spc="0" dirty="0">
                <a:latin typeface="+mn-lt"/>
              </a:rPr>
              <a:t>Your feedback is important to us!</a:t>
            </a:r>
            <a:endParaRPr lang="en-US" spc="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5DC89-AD72-4374-B620-726EF1494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9267" y="1635896"/>
            <a:ext cx="6769045" cy="1793104"/>
          </a:xfrm>
        </p:spPr>
        <p:txBody>
          <a:bodyPr/>
          <a:lstStyle/>
          <a:p>
            <a:r>
              <a:rPr lang="en-US" sz="2800" dirty="0"/>
              <a:t>Please evaluate this session through </a:t>
            </a:r>
            <a:r>
              <a:rPr lang="en-US" sz="2800" dirty="0" err="1"/>
              <a:t>MyEvaluations</a:t>
            </a:r>
            <a:r>
              <a:rPr lang="en-US" sz="2800" dirty="0"/>
              <a:t> on the mobile app</a:t>
            </a:r>
            <a:br>
              <a:rPr lang="en-US" sz="2800" dirty="0"/>
            </a:br>
            <a:r>
              <a:rPr lang="en-US" sz="2800" dirty="0"/>
              <a:t>or website.</a:t>
            </a:r>
          </a:p>
          <a:p>
            <a:r>
              <a:rPr lang="en-US" sz="2400" dirty="0">
                <a:latin typeface="+mj-lt"/>
              </a:rPr>
              <a:t>Download the app:</a:t>
            </a:r>
            <a:br>
              <a:rPr lang="en-US" sz="2400" dirty="0">
                <a:latin typeface="+mj-lt"/>
              </a:rPr>
            </a:br>
            <a:r>
              <a:rPr lang="en-US" dirty="0">
                <a:hlinkClick r:id="rId3"/>
              </a:rPr>
              <a:t>https://aka.ms/ignite.mobileApp</a:t>
            </a:r>
            <a:endParaRPr lang="en-US" dirty="0"/>
          </a:p>
          <a:p>
            <a:r>
              <a:rPr lang="en-US" sz="2400" dirty="0">
                <a:latin typeface="+mj-lt"/>
              </a:rPr>
              <a:t>Go to the website: </a:t>
            </a:r>
            <a:r>
              <a:rPr lang="en-US" dirty="0">
                <a:hlinkClick r:id="rId4"/>
              </a:rPr>
              <a:t>https://myignite.techcommunity.microsoft.com/evaluations</a:t>
            </a:r>
            <a:r>
              <a:rPr lang="en-US" dirty="0"/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0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8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BB8B40-F3D1-4331-B430-E127860A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2425541"/>
            <a:ext cx="5943600" cy="1107996"/>
          </a:xfrm>
        </p:spPr>
        <p:txBody>
          <a:bodyPr/>
          <a:lstStyle/>
          <a:p>
            <a:r>
              <a:rPr lang="en-US" dirty="0"/>
              <a:t>SDK Authentication and Secret Management</a:t>
            </a:r>
            <a:endParaRPr lang="en-US" dirty="0">
              <a:cs typeface="Segoe UI Semibold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233F29-D5A5-4DF5-AA87-020831D2E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Josh </a:t>
            </a:r>
            <a:r>
              <a:rPr lang="en-US" dirty="0" err="1"/>
              <a:t>Gavant</a:t>
            </a:r>
            <a:r>
              <a:rPr lang="en-US" dirty="0"/>
              <a:t>, PM, Azure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8FA8E-80DC-468B-AB33-77C815EA5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BRK3342</a:t>
            </a:r>
          </a:p>
        </p:txBody>
      </p:sp>
    </p:spTree>
    <p:extLst>
      <p:ext uri="{BB962C8B-B14F-4D97-AF65-F5344CB8AC3E}">
        <p14:creationId xmlns:p14="http://schemas.microsoft.com/office/powerpoint/2010/main" val="1869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868478"/>
          </a:xfrm>
        </p:spPr>
        <p:txBody>
          <a:bodyPr/>
          <a:lstStyle/>
          <a:p>
            <a:r>
              <a:rPr lang="en-US" dirty="0"/>
              <a:t>Directory, identity, authentication</a:t>
            </a:r>
          </a:p>
          <a:p>
            <a:r>
              <a:rPr lang="en-US" dirty="0"/>
              <a:t>Authentication and secrets</a:t>
            </a:r>
          </a:p>
          <a:p>
            <a:r>
              <a:rPr lang="en-US" dirty="0"/>
              <a:t>Secret zero and other secrets</a:t>
            </a:r>
          </a:p>
          <a:p>
            <a:r>
              <a:rPr lang="en-US" dirty="0"/>
              <a:t>Authentication and secrets in SDKs and Apps </a:t>
            </a:r>
          </a:p>
          <a:p>
            <a:pPr lvl="1"/>
            <a:r>
              <a:rPr lang="en-US" dirty="0"/>
              <a:t>with demo!</a:t>
            </a:r>
          </a:p>
          <a:p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Recap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8355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Directory, Identity, 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C3045-0F27-4F62-867B-1C89AA84B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6"/>
            <a:ext cx="5583632" cy="2757678"/>
          </a:xfrm>
        </p:spPr>
        <p:txBody>
          <a:bodyPr/>
          <a:lstStyle/>
          <a:p>
            <a:r>
              <a:rPr lang="en-US" dirty="0"/>
              <a:t>Active Directory (AAD) is a central directory of principals in Azure.</a:t>
            </a:r>
          </a:p>
          <a:p>
            <a:r>
              <a:rPr lang="en-US" dirty="0"/>
              <a:t>It also provides protocol endpoints for authentication.</a:t>
            </a:r>
          </a:p>
          <a:p>
            <a:r>
              <a:rPr lang="en-US" dirty="0"/>
              <a:t>Tokens can represent apps (services) and/or users.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0BC7A34-DBB7-421B-94EB-4E803BDC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34" y="379517"/>
            <a:ext cx="5429672" cy="60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42CE-312C-4531-8C4A-AEFFAB02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AF038-3633-4BCD-B45A-4ABF99E1E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3163943"/>
          </a:xfrm>
        </p:spPr>
        <p:txBody>
          <a:bodyPr/>
          <a:lstStyle/>
          <a:p>
            <a:r>
              <a:rPr lang="en-US" dirty="0"/>
              <a:t>Authorization</a:t>
            </a:r>
          </a:p>
          <a:p>
            <a:pPr lvl="1"/>
            <a:r>
              <a:rPr lang="en-US" dirty="0"/>
              <a:t>Resource Manager Role-Based Access Control (RBAC)</a:t>
            </a:r>
          </a:p>
          <a:p>
            <a:pPr lvl="1"/>
            <a:r>
              <a:rPr lang="en-US" dirty="0"/>
              <a:t>Key Vault Access Policies</a:t>
            </a:r>
          </a:p>
          <a:p>
            <a:r>
              <a:rPr lang="en-US" dirty="0" err="1"/>
              <a:t>Dataplane</a:t>
            </a:r>
            <a:r>
              <a:rPr lang="en-US" dirty="0"/>
              <a:t> Accounts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Service Bus</a:t>
            </a:r>
          </a:p>
          <a:p>
            <a:pPr lvl="1"/>
            <a:r>
              <a:rPr lang="en-US" dirty="0" err="1"/>
              <a:t>CosmosDB</a:t>
            </a:r>
            <a:endParaRPr lang="en-US" dirty="0"/>
          </a:p>
          <a:p>
            <a:pPr lvl="1"/>
            <a:r>
              <a:rPr lang="en-US" dirty="0"/>
              <a:t>Cognitive</a:t>
            </a:r>
          </a:p>
        </p:txBody>
      </p:sp>
    </p:spTree>
    <p:extLst>
      <p:ext uri="{BB962C8B-B14F-4D97-AF65-F5344CB8AC3E}">
        <p14:creationId xmlns:p14="http://schemas.microsoft.com/office/powerpoint/2010/main" val="3930815220"/>
      </p:ext>
    </p:extLst>
  </p:cSld>
  <p:clrMapOvr>
    <a:masterClrMapping/>
  </p:clrMapOvr>
  <p:transition>
    <p:fade/>
  </p:transition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and Secrets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4199" y="1435497"/>
            <a:ext cx="10909105" cy="8617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Authentication </a:t>
            </a:r>
            <a:r>
              <a:rPr lang="en-US" b="1" dirty="0"/>
              <a:t>proves ownership of an identity</a:t>
            </a:r>
            <a:r>
              <a:rPr lang="en-US" dirty="0"/>
              <a:t>. Can this be otherwise proven? Yes, platform can attest to identity – </a:t>
            </a:r>
            <a:r>
              <a:rPr lang="en-US" b="1" dirty="0"/>
              <a:t>managed identity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F9854C-2ECD-4E0D-89E5-DD0EF3502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28" y="2721570"/>
            <a:ext cx="10360855" cy="36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4DB0-7FF5-4CF3-B72F-B584885E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zero and other secrets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61A57-CDCC-4873-98D9-4235EB39B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6"/>
            <a:ext cx="5071012" cy="4628960"/>
          </a:xfrm>
        </p:spPr>
        <p:txBody>
          <a:bodyPr/>
          <a:lstStyle/>
          <a:p>
            <a:r>
              <a:rPr lang="en-US" dirty="0"/>
              <a:t>Secret Zero is the hardest, then it can get easier.</a:t>
            </a:r>
          </a:p>
          <a:p>
            <a:r>
              <a:rPr lang="en-US" dirty="0"/>
              <a:t>Options for secret one (and two, three and four…):</a:t>
            </a:r>
          </a:p>
          <a:p>
            <a:pPr lvl="1"/>
            <a:r>
              <a:rPr lang="en-US" dirty="0"/>
              <a:t>Key Vault</a:t>
            </a:r>
          </a:p>
          <a:p>
            <a:pPr lvl="1"/>
            <a:r>
              <a:rPr lang="en-US" dirty="0"/>
              <a:t>Resource Manager</a:t>
            </a:r>
          </a:p>
          <a:p>
            <a:r>
              <a:rPr lang="en-US" dirty="0"/>
              <a:t>Or OAuth and no secrets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What about client-side apps?</a:t>
            </a:r>
          </a:p>
          <a:p>
            <a:pPr lvl="1"/>
            <a:r>
              <a:rPr lang="en-US" dirty="0"/>
              <a:t>OAuth implicit flow: no secrets, but no app identity</a:t>
            </a:r>
          </a:p>
          <a:p>
            <a:pPr lvl="1"/>
            <a:r>
              <a:rPr lang="en-US" dirty="0"/>
              <a:t>Be careful with keys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006D0-C127-4D6C-A7D2-141A605B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1544"/>
            <a:ext cx="5628574" cy="60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019"/>
      </p:ext>
    </p:extLst>
  </p:cSld>
  <p:clrMapOvr>
    <a:masterClrMapping/>
  </p:clrMapOvr>
  <p:transition>
    <p:fade/>
  </p:transition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4DB0-7FF5-4CF3-B72F-B584885E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and Secrets in SDKs and Apps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61A57-CDCC-4873-98D9-4235EB39B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47151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Store secrets in environment</a:t>
            </a:r>
          </a:p>
          <a:p>
            <a:pPr lvl="1"/>
            <a:r>
              <a:rPr lang="en-US" dirty="0"/>
              <a:t>Use `dotnet user-secrets` to store outside of code repo for ASP.NET.</a:t>
            </a:r>
          </a:p>
          <a:p>
            <a:pPr lvl="1"/>
            <a:r>
              <a:rPr lang="en-US" dirty="0"/>
              <a:t>Environment variables and plaintext files work with SDKs but are discouraged.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login tokens from CLI</a:t>
            </a:r>
          </a:p>
          <a:p>
            <a:pPr lvl="1"/>
            <a:r>
              <a:rPr lang="en-US" dirty="0"/>
              <a:t>`</a:t>
            </a:r>
            <a:r>
              <a:rPr lang="en-US" dirty="0" err="1"/>
              <a:t>az</a:t>
            </a:r>
            <a:r>
              <a:rPr lang="en-US" dirty="0"/>
              <a:t> account get-access-token`</a:t>
            </a:r>
          </a:p>
          <a:p>
            <a:pPr lvl="1"/>
            <a:r>
              <a:rPr lang="en-US" dirty="0"/>
              <a:t>Helpers in each SDK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secrets from Key Vault (or </a:t>
            </a:r>
            <a:r>
              <a:rPr lang="en-US" dirty="0" err="1"/>
              <a:t>Hashicorp</a:t>
            </a:r>
            <a:r>
              <a:rPr lang="en-US" dirty="0"/>
              <a:t> Vault).</a:t>
            </a:r>
          </a:p>
          <a:p>
            <a:pPr lvl="1"/>
            <a:r>
              <a:rPr lang="en-US" dirty="0"/>
              <a:t>Still requires local secret zero.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Managed Identity within Azure.</a:t>
            </a:r>
          </a:p>
          <a:p>
            <a:pPr lvl="1"/>
            <a:r>
              <a:rPr lang="en-US" dirty="0"/>
              <a:t>No secret zero needed!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OAuth/AAD whenever possible.</a:t>
            </a:r>
          </a:p>
        </p:txBody>
      </p:sp>
    </p:spTree>
    <p:extLst>
      <p:ext uri="{BB962C8B-B14F-4D97-AF65-F5344CB8AC3E}">
        <p14:creationId xmlns:p14="http://schemas.microsoft.com/office/powerpoint/2010/main" val="36881886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_v03.potx" id="{5E894424-2207-423C-A364-F5291691CAB1}" vid="{DF080804-2077-43CC-975F-A513A0AE6AD8}"/>
    </a:ext>
  </a:extLst>
</a:theme>
</file>

<file path=ppt/theme/theme2.xml><?xml version="1.0" encoding="utf-8"?>
<a:theme xmlns:a="http://schemas.openxmlformats.org/drawingml/2006/main" name="1_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" id="{B2DF8FF9-6BE3-4A4A-BF83-2C5D26ABCE3C}" vid="{DB0B818E-89BE-49B2-867A-70302D3B5BBE}"/>
    </a:ext>
  </a:extLst>
</a:theme>
</file>

<file path=ppt/theme/theme3.xml><?xml version="1.0" encoding="utf-8"?>
<a:theme xmlns:a="http://schemas.openxmlformats.org/drawingml/2006/main" name="2_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_v03" id="{F4E7AC97-C3BC-4DAC-B23A-C0D4DABB7CB5}" vid="{F1FB81AB-2433-4475-9273-C3E09225E3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ernal_x0020_Speaker xmlns="5a4b3278-325d-441a-b38f-6f1926bc734e">Josh Gavant</External_x0020_Speaker>
    <j478fa01fff54a9d85f93cc1f742caa8 xmlns="5a4b3278-325d-441a-b38f-6f1926bc734e">
      <Terms xmlns="http://schemas.microsoft.com/office/infopath/2007/PartnerControls"/>
    </j478fa01fff54a9d85f93cc1f742caa8>
    <Event_x0020_End_x0020_Date xmlns="5a4b3278-325d-441a-b38f-6f1926bc734e">2018-09-29T04:00:00+00:00</Event_x0020_End_x0020_Date>
    <LikesCount xmlns="http://schemas.microsoft.com/sharepoint/v3" xsi:nil="true"/>
    <MS_x0020_Speaker xmlns="5a4b3278-325d-441a-b38f-6f1926bc734e">
      <UserInfo>
        <DisplayName/>
        <AccountId xsi:nil="true"/>
        <AccountType/>
      </UserInfo>
    </MS_x0020_Speaker>
    <o33121adfc264c7dbcad13be7db3ea4b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o33121adfc264c7dbcad13be7db3ea4b>
    <Session_x0020_Code xmlns="5a4b3278-325d-441a-b38f-6f1926bc734e">BRK3342</Session_x0020_Code>
    <Presentation_x0020_Date xmlns="5a4b3278-325d-441a-b38f-6f1926bc734e" xsi:nil="true"/>
    <ba5aa7e3a41a404e868a451481761228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Orange County Convention Center</TermName>
          <TermId xmlns="http://schemas.microsoft.com/office/infopath/2007/PartnerControls">bd993e89-aa48-4695-84e0-3b53e88b1a79</TermId>
        </TermInfo>
      </Terms>
    </ba5aa7e3a41a404e868a451481761228>
    <n26c0b7259a14f82a9880173edc4cb73 xmlns="5a4b3278-325d-441a-b38f-6f1926bc734e">
      <Terms xmlns="http://schemas.microsoft.com/office/infopath/2007/PartnerControls"/>
    </n26c0b7259a14f82a9880173edc4cb73>
    <c4b02e5b2c48420dbed84c0f2f02e9a3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Orlando</TermName>
          <TermId xmlns="http://schemas.microsoft.com/office/infopath/2007/PartnerControls">8cc4ed56-1866-4501-a22c-89aafde6f59b</TermId>
        </TermInfo>
      </Terms>
    </c4b02e5b2c48420dbed84c0f2f02e9a3>
    <Event_x0020_Start_x0020_Date xmlns="5a4b3278-325d-441a-b38f-6f1926bc734e">2018-09-22T04:00:00+00:00</Event_x0020_Start_x0020_Date>
    <MS_x0020_Content_x0020_Owner xmlns="5a4b3278-325d-441a-b38f-6f1926bc734e">
      <UserInfo>
        <DisplayName/>
        <AccountId xsi:nil="true"/>
        <AccountType/>
      </UserInfo>
    </MS_x0020_Content_x0020_Own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TaxKeywordTaxHTField>
    <j129f3114929433a812312450a84994c xmlns="5a4b3278-325d-441a-b38f-6f1926bc734e">
      <Terms xmlns="http://schemas.microsoft.com/office/infopath/2007/PartnerControls"/>
    </j129f3114929433a812312450a84994c>
    <TaxCatchAll xmlns="230e9df3-be65-4c73-a93b-d1236ebd677e">
      <Value>88</Value>
      <Value>87</Value>
      <Value>36</Value>
      <Value>35</Value>
    </TaxCatchAll>
    <e1750f71052543bd8c4d7217e9f56da0 xmlns="5a4b3278-325d-441a-b38f-6f1926bc734e">
      <Terms xmlns="http://schemas.microsoft.com/office/infopath/2007/PartnerControls"/>
    </e1750f71052543bd8c4d7217e9f56da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606EF5350B4AC34299E527B9221D6B5E001A2DF7EB5935C14F830206357EC2322C" ma:contentTypeVersion="28" ma:contentTypeDescription="" ma:contentTypeScope="" ma:versionID="89820f8793a6ca73003c656d7991e932">
  <xsd:schema xmlns:xsd="http://www.w3.org/2001/XMLSchema" xmlns:xs="http://www.w3.org/2001/XMLSchema" xmlns:p="http://schemas.microsoft.com/office/2006/metadata/properties" xmlns:ns1="http://schemas.microsoft.com/sharepoint/v3" xmlns:ns2="5a4b3278-325d-441a-b38f-6f1926bc734e" xmlns:ns3="230e9df3-be65-4c73-a93b-d1236ebd677e" xmlns:ns5="9d1f81f6-e953-47ea-988e-33ed651c58e6" targetNamespace="http://schemas.microsoft.com/office/2006/metadata/properties" ma:root="true" ma:fieldsID="d4fe6f4c1c2f9fef057ecaf6d3d71565" ns1:_="" ns2:_="" ns3:_="" ns5:_="">
    <xsd:import namespace="http://schemas.microsoft.com/sharepoint/v3"/>
    <xsd:import namespace="5a4b3278-325d-441a-b38f-6f1926bc734e"/>
    <xsd:import namespace="230e9df3-be65-4c73-a93b-d1236ebd677e"/>
    <xsd:import namespace="9d1f81f6-e953-47ea-988e-33ed651c58e6"/>
    <xsd:element name="properties">
      <xsd:complexType>
        <xsd:sequence>
          <xsd:element name="documentManagement">
            <xsd:complexType>
              <xsd:all>
                <xsd:element ref="ns2:o33121adfc264c7dbcad13be7db3ea4b" minOccurs="0"/>
                <xsd:element ref="ns3:TaxCatchAll" minOccurs="0"/>
                <xsd:element ref="ns3:TaxCatchAllLabel" minOccurs="0"/>
                <xsd:element ref="ns2:c4b02e5b2c48420dbed84c0f2f02e9a3" minOccurs="0"/>
                <xsd:element ref="ns2:ba5aa7e3a41a404e868a451481761228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j129f3114929433a812312450a84994c" minOccurs="0"/>
                <xsd:element ref="ns2:e1750f71052543bd8c4d7217e9f56da0" minOccurs="0"/>
                <xsd:element ref="ns2:Session_x0020_Code" minOccurs="0"/>
                <xsd:element ref="ns2:MS_x0020_Content_x0020_Owner" minOccurs="0"/>
                <xsd:element ref="ns2:j478fa01fff54a9d85f93cc1f742caa8" minOccurs="0"/>
                <xsd:element ref="ns2:n26c0b7259a14f82a9880173edc4cb73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5:MediaServiceMetadata" minOccurs="0"/>
                <xsd:element ref="ns5:MediaServiceFastMetadata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b3278-325d-441a-b38f-6f1926bc734e" elementFormDefault="qualified">
    <xsd:import namespace="http://schemas.microsoft.com/office/2006/documentManagement/types"/>
    <xsd:import namespace="http://schemas.microsoft.com/office/infopath/2007/PartnerControls"/>
    <xsd:element name="o33121adfc264c7dbcad13be7db3ea4b" ma:index="8" nillable="true" ma:taxonomy="true" ma:internalName="o33121adfc264c7dbcad13be7db3ea4b" ma:taxonomyFieldName="Event_x0020_Name" ma:displayName="Event Name" ma:default="" ma:fieldId="{833121ad-fc26-4c7d-bcad-13be7db3ea4b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c4b02e5b2c48420dbed84c0f2f02e9a3" ma:index="12" nillable="true" ma:taxonomy="true" ma:internalName="c4b02e5b2c48420dbed84c0f2f02e9a3" ma:taxonomyFieldName="Event_x0020_Location" ma:displayName="Event Location" ma:default="" ma:fieldId="{c4b02e5b-2c48-420d-bed8-4c0f2f02e9a3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5aa7e3a41a404e868a451481761228" ma:index="14" nillable="true" ma:taxonomy="true" ma:internalName="ba5aa7e3a41a404e868a451481761228" ma:taxonomyFieldName="Event_x0020_Venue" ma:displayName="Event Venue" ma:default="" ma:fieldId="{ba5aa7e3-a41a-404e-868a-451481761228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j129f3114929433a812312450a84994c" ma:index="21" nillable="true" ma:taxonomy="true" ma:internalName="j129f3114929433a812312450a84994c" ma:taxonomyFieldName="Product" ma:displayName="Product" ma:default="" ma:fieldId="{3129f311-4929-433a-8123-12450a84994c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750f71052543bd8c4d7217e9f56da0" ma:index="23" nillable="true" ma:taxonomy="true" ma:internalName="e1750f71052543bd8c4d7217e9f56da0" ma:taxonomyFieldName="Campaign" ma:displayName="Campaign" ma:default="" ma:fieldId="{e1750f71-0525-43bd-8c4d-7217e9f56da0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478fa01fff54a9d85f93cc1f742caa8" ma:index="27" nillable="true" ma:taxonomy="true" ma:internalName="j478fa01fff54a9d85f93cc1f742caa8" ma:taxonomyFieldName="Track" ma:displayName="Track" ma:default="" ma:fieldId="{3478fa01-fff5-4a9d-85f9-3cc1f742caa8}" ma:sspId="e385fb40-52d4-4fae-9c5b-3e8ff8a5878e" ma:termSetId="3d852f0a-ed69-4ada-86bc-dbe628c826a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26c0b7259a14f82a9880173edc4cb73" ma:index="29" nillable="true" ma:taxonomy="true" ma:internalName="n26c0b7259a14f82a9880173edc4cb73" ma:taxonomyFieldName="Audience1" ma:displayName="Audience" ma:default="" ma:fieldId="{726c0b72-59a1-4f82-a988-0173edc4cb73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0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8a521885-91de-4219-9471-899125a19f6f}" ma:internalName="TaxCatchAll" ma:showField="CatchAllData" ma:web="5a4b3278-325d-441a-b38f-6f1926bc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a521885-91de-4219-9471-899125a19f6f}" ma:internalName="TaxCatchAllLabel" ma:readOnly="true" ma:showField="CatchAllDataLabel" ma:web="5a4b3278-325d-441a-b38f-6f1926bc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f81f6-e953-47ea-988e-33ed651c5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sharepoint/v3"/>
    <ds:schemaRef ds:uri="http://www.w3.org/XML/1998/namespace"/>
    <ds:schemaRef ds:uri="http://purl.org/dc/elements/1.1/"/>
    <ds:schemaRef ds:uri="5a4b3278-325d-441a-b38f-6f1926bc734e"/>
    <ds:schemaRef ds:uri="http://schemas.microsoft.com/office/infopath/2007/PartnerControls"/>
    <ds:schemaRef ds:uri="http://schemas.microsoft.com/office/2006/documentManagement/types"/>
    <ds:schemaRef ds:uri="9d1f81f6-e953-47ea-988e-33ed651c58e6"/>
    <ds:schemaRef ds:uri="230e9df3-be65-4c73-a93b-d1236ebd677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EB5CDC6-D271-4202-99D8-0EE303CAA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4b3278-325d-441a-b38f-6f1926bc734e"/>
    <ds:schemaRef ds:uri="230e9df3-be65-4c73-a93b-d1236ebd677e"/>
    <ds:schemaRef ds:uri="9d1f81f6-e953-47ea-988e-33ed651c5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Microsoft_Ignite_2018_16x9_Breakout_Template_v03</Template>
  <TotalTime>1</TotalTime>
  <Words>766</Words>
  <Application>Microsoft Office PowerPoint</Application>
  <PresentationFormat>Widescreen</PresentationFormat>
  <Paragraphs>107</Paragraphs>
  <Slides>13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Consolas</vt:lpstr>
      <vt:lpstr>Segoe UI</vt:lpstr>
      <vt:lpstr>Segoe UI Light</vt:lpstr>
      <vt:lpstr>Segoe UI Semibold</vt:lpstr>
      <vt:lpstr>Segoe UI Semilight</vt:lpstr>
      <vt:lpstr>Wingdings</vt:lpstr>
      <vt:lpstr>5-50203_Microsoft_Ignite_Template</vt:lpstr>
      <vt:lpstr>1_5-50203_Microsoft_Ignite_Template</vt:lpstr>
      <vt:lpstr>2_5-50203_Microsoft_Ignite_Template</vt:lpstr>
      <vt:lpstr>PowerPoint Presentation</vt:lpstr>
      <vt:lpstr>Speaker communication to Silver Fox (design support) </vt:lpstr>
      <vt:lpstr>SDK Authentication and Secret Management</vt:lpstr>
      <vt:lpstr>Agenda</vt:lpstr>
      <vt:lpstr>Directory, Identity, Authentication</vt:lpstr>
      <vt:lpstr>Others</vt:lpstr>
      <vt:lpstr>Authentication and Secrets</vt:lpstr>
      <vt:lpstr>Secret zero and other secrets</vt:lpstr>
      <vt:lpstr>Authentication and Secrets in SDKs and Apps</vt:lpstr>
      <vt:lpstr>Demo: User Profiles App https://github.com/joshgav/UserProfilesApp</vt:lpstr>
      <vt:lpstr>Recap</vt:lpstr>
      <vt:lpstr>Please evaluate this session Your feedback is important to us!</vt:lpstr>
      <vt:lpstr>PowerPoint Presentation</vt:lpstr>
    </vt:vector>
  </TitlesOfParts>
  <Manager>&lt;Comms manager name here&gt;</Manager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to manage keys and secretes for apps using multi-language Azure SDKs</dc:title>
  <dc:subject>Microsoft Ignite</dc:subject>
  <dc:creator>MS Events 1150</dc:creator>
  <cp:keywords>Microsoft Ignite</cp:keywords>
  <dc:description/>
  <cp:lastModifiedBy>SYSTEM</cp:lastModifiedBy>
  <cp:revision>3</cp:revision>
  <dcterms:created xsi:type="dcterms:W3CDTF">2018-09-27T21:35:46Z</dcterms:created>
  <dcterms:modified xsi:type="dcterms:W3CDTF">2018-09-28T17:05:34Z</dcterms:modified>
  <cp:category>Microsoft Ignite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0x010100606EF5350B4AC34299E527B9221D6B5E001A2DF7EB5935C14F830206357EC2322C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36;#Orange County Convention Center|bd993e89-aa48-4695-84e0-3b53e88b1a79</vt:lpwstr>
  </property>
  <property fmtid="{D5CDD505-2E9C-101B-9397-08002B2CF9AE}" pid="7" name="Track">
    <vt:lpwstr/>
  </property>
  <property fmtid="{D5CDD505-2E9C-101B-9397-08002B2CF9AE}" pid="8" name="Event Location">
    <vt:lpwstr>88;#Orlando|8cc4ed56-1866-4501-a22c-89aafde6f59b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  <property fmtid="{D5CDD505-2E9C-101B-9397-08002B2CF9AE}" pid="20" name="TaxKeyword">
    <vt:lpwstr>87;#Microsoft Ignite|9323c522-fe4b-4922-816b-10a1920d7afb</vt:lpwstr>
  </property>
  <property fmtid="{D5CDD505-2E9C-101B-9397-08002B2CF9AE}" pid="21" name="Event Name">
    <vt:lpwstr>35;#Microsoft Ignite|9323c522-fe4b-4922-816b-10a1920d7afb</vt:lpwstr>
  </property>
  <property fmtid="{D5CDD505-2E9C-101B-9397-08002B2CF9AE}" pid="22" name="Audience1">
    <vt:lpwstr/>
  </property>
</Properties>
</file>