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1" r:id="rId4"/>
    <p:sldMasterId id="2147484729" r:id="rId5"/>
  </p:sldMasterIdLst>
  <p:notesMasterIdLst>
    <p:notesMasterId r:id="rId50"/>
  </p:notesMasterIdLst>
  <p:handoutMasterIdLst>
    <p:handoutMasterId r:id="rId51"/>
  </p:handoutMasterIdLst>
  <p:sldIdLst>
    <p:sldId id="1860" r:id="rId6"/>
    <p:sldId id="1861" r:id="rId7"/>
    <p:sldId id="1881" r:id="rId8"/>
    <p:sldId id="1921" r:id="rId9"/>
    <p:sldId id="1922" r:id="rId10"/>
    <p:sldId id="1882" r:id="rId11"/>
    <p:sldId id="1920" r:id="rId12"/>
    <p:sldId id="1883" r:id="rId13"/>
    <p:sldId id="1885" r:id="rId14"/>
    <p:sldId id="1886" r:id="rId15"/>
    <p:sldId id="1888" r:id="rId16"/>
    <p:sldId id="1887" r:id="rId17"/>
    <p:sldId id="1902" r:id="rId18"/>
    <p:sldId id="1889" r:id="rId19"/>
    <p:sldId id="1890" r:id="rId20"/>
    <p:sldId id="1903" r:id="rId21"/>
    <p:sldId id="1891" r:id="rId22"/>
    <p:sldId id="1893" r:id="rId23"/>
    <p:sldId id="1892" r:id="rId24"/>
    <p:sldId id="1894" r:id="rId25"/>
    <p:sldId id="1895" r:id="rId26"/>
    <p:sldId id="1896" r:id="rId27"/>
    <p:sldId id="1897" r:id="rId28"/>
    <p:sldId id="1898" r:id="rId29"/>
    <p:sldId id="1923" r:id="rId30"/>
    <p:sldId id="1900" r:id="rId31"/>
    <p:sldId id="1901" r:id="rId32"/>
    <p:sldId id="1904" r:id="rId33"/>
    <p:sldId id="1905" r:id="rId34"/>
    <p:sldId id="1906" r:id="rId35"/>
    <p:sldId id="1907" r:id="rId36"/>
    <p:sldId id="1909" r:id="rId37"/>
    <p:sldId id="1908" r:id="rId38"/>
    <p:sldId id="1910" r:id="rId39"/>
    <p:sldId id="1911" r:id="rId40"/>
    <p:sldId id="1914" r:id="rId41"/>
    <p:sldId id="1915" r:id="rId42"/>
    <p:sldId id="1916" r:id="rId43"/>
    <p:sldId id="1912" r:id="rId44"/>
    <p:sldId id="1879" r:id="rId45"/>
    <p:sldId id="1917" r:id="rId46"/>
    <p:sldId id="1878" r:id="rId47"/>
    <p:sldId id="1840" r:id="rId48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Template" id="{888AB95E-1B7E-4E95-8F39-C5D0E8372BC2}">
          <p14:sldIdLst>
            <p14:sldId id="1860"/>
            <p14:sldId id="1861"/>
            <p14:sldId id="1881"/>
            <p14:sldId id="1921"/>
            <p14:sldId id="1922"/>
            <p14:sldId id="1882"/>
            <p14:sldId id="1920"/>
            <p14:sldId id="1883"/>
            <p14:sldId id="1885"/>
            <p14:sldId id="1886"/>
            <p14:sldId id="1888"/>
            <p14:sldId id="1887"/>
            <p14:sldId id="1902"/>
            <p14:sldId id="1889"/>
            <p14:sldId id="1890"/>
            <p14:sldId id="1903"/>
            <p14:sldId id="1891"/>
            <p14:sldId id="1893"/>
            <p14:sldId id="1892"/>
            <p14:sldId id="1894"/>
            <p14:sldId id="1895"/>
            <p14:sldId id="1896"/>
            <p14:sldId id="1897"/>
            <p14:sldId id="1898"/>
            <p14:sldId id="1923"/>
            <p14:sldId id="1900"/>
            <p14:sldId id="1901"/>
            <p14:sldId id="1904"/>
            <p14:sldId id="1905"/>
            <p14:sldId id="1906"/>
            <p14:sldId id="1907"/>
            <p14:sldId id="1909"/>
            <p14:sldId id="1908"/>
            <p14:sldId id="1910"/>
            <p14:sldId id="1911"/>
            <p14:sldId id="1914"/>
            <p14:sldId id="1915"/>
            <p14:sldId id="1916"/>
            <p14:sldId id="1912"/>
            <p14:sldId id="1879"/>
            <p14:sldId id="1917"/>
            <p14:sldId id="1878"/>
            <p14:sldId id="1840"/>
            <p14:sldId id="19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DBDBD"/>
    <a:srgbClr val="D83B01"/>
    <a:srgbClr val="D2D2D2"/>
    <a:srgbClr val="FFB900"/>
    <a:srgbClr val="303030"/>
    <a:srgbClr val="737373"/>
    <a:srgbClr val="F14001"/>
    <a:srgbClr val="E8E8E8"/>
    <a:srgbClr val="2A1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C1EA3-DEF9-4E3B-BB11-1EB1B3CD36AF}" v="8" dt="2018-09-27T17:22:35.949"/>
    <p1510:client id="{873C9F3B-172A-497F-BA5E-350D6FD237FD}" v="109" dt="2018-09-28T15:10:15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6" autoAdjust="0"/>
    <p:restoredTop sz="89300" autoAdjust="0"/>
  </p:normalViewPr>
  <p:slideViewPr>
    <p:cSldViewPr snapToGrid="0">
      <p:cViewPr varScale="1">
        <p:scale>
          <a:sx n="88" d="100"/>
          <a:sy n="88" d="100"/>
        </p:scale>
        <p:origin x="381" y="51"/>
      </p:cViewPr>
      <p:guideLst/>
    </p:cSldViewPr>
  </p:slideViewPr>
  <p:outlineViewPr>
    <p:cViewPr>
      <p:scale>
        <a:sx n="33" d="100"/>
        <a:sy n="33" d="100"/>
      </p:scale>
      <p:origin x="0" y="-65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029"/>
    </p:cViewPr>
  </p:sorterViewPr>
  <p:notesViewPr>
    <p:cSldViewPr snapToGrid="0" showGuides="1"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8.xml" Id="rId13" /><Relationship Type="http://schemas.openxmlformats.org/officeDocument/2006/relationships/slide" Target="slides/slide13.xml" Id="rId18" /><Relationship Type="http://schemas.openxmlformats.org/officeDocument/2006/relationships/slide" Target="slides/slide21.xml" Id="rId26" /><Relationship Type="http://schemas.openxmlformats.org/officeDocument/2006/relationships/slide" Target="slides/slide34.xml" Id="rId39" /><Relationship Type="http://schemas.openxmlformats.org/officeDocument/2006/relationships/slide" Target="slides/slide16.xml" Id="rId21" /><Relationship Type="http://schemas.openxmlformats.org/officeDocument/2006/relationships/slide" Target="slides/slide29.xml" Id="rId34" /><Relationship Type="http://schemas.openxmlformats.org/officeDocument/2006/relationships/slide" Target="slides/slide37.xml" Id="rId42" /><Relationship Type="http://schemas.openxmlformats.org/officeDocument/2006/relationships/slide" Target="slides/slide42.xml" Id="rId47" /><Relationship Type="http://schemas.openxmlformats.org/officeDocument/2006/relationships/notesMaster" Target="notesMasters/notesMaster1.xml" Id="rId50" /><Relationship Type="http://schemas.openxmlformats.org/officeDocument/2006/relationships/theme" Target="theme/theme1.xml" Id="rId55" /><Relationship Type="http://schemas.openxmlformats.org/officeDocument/2006/relationships/slide" Target="slides/slide2.xml" Id="rId7" /><Relationship Type="http://schemas.openxmlformats.org/officeDocument/2006/relationships/customXml" Target="../customXml/item2.xml" Id="rId2" /><Relationship Type="http://schemas.openxmlformats.org/officeDocument/2006/relationships/slide" Target="slides/slide11.xml" Id="rId16" /><Relationship Type="http://schemas.openxmlformats.org/officeDocument/2006/relationships/slide" Target="slides/slide24.xml" Id="rId29" /><Relationship Type="http://schemas.openxmlformats.org/officeDocument/2006/relationships/slide" Target="slides/slide6.xml" Id="rId11" /><Relationship Type="http://schemas.openxmlformats.org/officeDocument/2006/relationships/slide" Target="slides/slide19.xml" Id="rId24" /><Relationship Type="http://schemas.openxmlformats.org/officeDocument/2006/relationships/slide" Target="slides/slide27.xml" Id="rId32" /><Relationship Type="http://schemas.openxmlformats.org/officeDocument/2006/relationships/slide" Target="slides/slide32.xml" Id="rId37" /><Relationship Type="http://schemas.openxmlformats.org/officeDocument/2006/relationships/slide" Target="slides/slide35.xml" Id="rId40" /><Relationship Type="http://schemas.openxmlformats.org/officeDocument/2006/relationships/slide" Target="slides/slide40.xml" Id="rId45" /><Relationship Type="http://schemas.openxmlformats.org/officeDocument/2006/relationships/presProps" Target="presProps.xml" Id="rId53" /><Relationship Type="http://schemas.openxmlformats.org/officeDocument/2006/relationships/slideMaster" Target="slideMasters/slideMaster2.xml" Id="rId5" /><Relationship Type="http://schemas.openxmlformats.org/officeDocument/2006/relationships/slide" Target="slides/slide14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slide" Target="slides/slide17.xml" Id="rId22" /><Relationship Type="http://schemas.openxmlformats.org/officeDocument/2006/relationships/slide" Target="slides/slide22.xml" Id="rId27" /><Relationship Type="http://schemas.openxmlformats.org/officeDocument/2006/relationships/slide" Target="slides/slide25.xml" Id="rId30" /><Relationship Type="http://schemas.openxmlformats.org/officeDocument/2006/relationships/slide" Target="slides/slide30.xml" Id="rId35" /><Relationship Type="http://schemas.openxmlformats.org/officeDocument/2006/relationships/slide" Target="slides/slide38.xml" Id="rId43" /><Relationship Type="http://schemas.openxmlformats.org/officeDocument/2006/relationships/slide" Target="slides/slide43.xml" Id="rId48" /><Relationship Type="http://schemas.openxmlformats.org/officeDocument/2006/relationships/tableStyles" Target="tableStyles.xml" Id="rId56" /><Relationship Type="http://schemas.openxmlformats.org/officeDocument/2006/relationships/slide" Target="slides/slide3.xml" Id="rId8" /><Relationship Type="http://schemas.openxmlformats.org/officeDocument/2006/relationships/handoutMaster" Target="handoutMasters/handoutMaster1.xml" Id="rId51" /><Relationship Type="http://schemas.openxmlformats.org/officeDocument/2006/relationships/customXml" Target="../customXml/item3.xml" Id="rId3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openxmlformats.org/officeDocument/2006/relationships/slide" Target="slides/slide20.xml" Id="rId25" /><Relationship Type="http://schemas.openxmlformats.org/officeDocument/2006/relationships/slide" Target="slides/slide28.xml" Id="rId33" /><Relationship Type="http://schemas.openxmlformats.org/officeDocument/2006/relationships/slide" Target="slides/slide33.xml" Id="rId38" /><Relationship Type="http://schemas.openxmlformats.org/officeDocument/2006/relationships/slide" Target="slides/slide41.xml" Id="rId46" /><Relationship Type="http://schemas.openxmlformats.org/officeDocument/2006/relationships/slide" Target="slides/slide15.xml" Id="rId20" /><Relationship Type="http://schemas.openxmlformats.org/officeDocument/2006/relationships/slide" Target="slides/slide36.xml" Id="rId41" /><Relationship Type="http://schemas.openxmlformats.org/officeDocument/2006/relationships/viewProps" Target="viewProps.xml" Id="rId54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10.xml" Id="rId15" /><Relationship Type="http://schemas.openxmlformats.org/officeDocument/2006/relationships/slide" Target="slides/slide18.xml" Id="rId23" /><Relationship Type="http://schemas.openxmlformats.org/officeDocument/2006/relationships/slide" Target="slides/slide23.xml" Id="rId28" /><Relationship Type="http://schemas.openxmlformats.org/officeDocument/2006/relationships/slide" Target="slides/slide31.xml" Id="rId36" /><Relationship Type="http://schemas.microsoft.com/office/2015/10/relationships/revisionInfo" Target="revisionInfo.xml" Id="rId57" /><Relationship Type="http://schemas.openxmlformats.org/officeDocument/2006/relationships/slide" Target="slides/slide5.xml" Id="rId10" /><Relationship Type="http://schemas.openxmlformats.org/officeDocument/2006/relationships/slide" Target="slides/slide26.xml" Id="rId31" /><Relationship Type="http://schemas.openxmlformats.org/officeDocument/2006/relationships/slide" Target="slides/slide39.xml" Id="rId44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9/28/2018 11:10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9/28/2018 11:10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9/28/2018 11:10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65152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9/28/2018 11:10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08544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9/28/2018 11:10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81096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9/28/2018 11:10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20184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9/28/2018 11:10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80095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9/28/2018 11:10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2234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9/28/2018 11:10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93502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9/28/2018 11:11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177322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CFDC7D-F4BE-4668-920D-08874925A5D7}" type="datetime8">
              <a:rPr lang="en-US" smtClean="0">
                <a:solidFill>
                  <a:prstClr val="black"/>
                </a:solidFill>
              </a:rPr>
              <a:t>9/28/2018 11:10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9942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S logo gray - EMF" descr="Microsoft logo, gray text version">
            <a:extLst>
              <a:ext uri="{FF2B5EF4-FFF2-40B4-BE49-F238E27FC236}">
                <a16:creationId xmlns:a16="http://schemas.microsoft.com/office/drawing/2014/main" id="{8804C2B3-3878-4889-940D-3F3386B9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6080"/>
            <a:ext cx="1366440" cy="29260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B2E4F62-54DC-4435-AA29-18599C177284}"/>
              </a:ext>
            </a:extLst>
          </p:cNvPr>
          <p:cNvSpPr/>
          <p:nvPr userDrawn="1"/>
        </p:nvSpPr>
        <p:spPr bwMode="gray">
          <a:xfrm>
            <a:off x="293044" y="1170431"/>
            <a:ext cx="11604624" cy="5393881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FAD87F-DBF5-4E2F-A61B-3CCEC5C7D0B9}"/>
              </a:ext>
            </a:extLst>
          </p:cNvPr>
          <p:cNvGrpSpPr/>
          <p:nvPr userDrawn="1"/>
        </p:nvGrpSpPr>
        <p:grpSpPr bwMode="ltGray">
          <a:xfrm>
            <a:off x="8710812" y="1771650"/>
            <a:ext cx="3481189" cy="4196081"/>
            <a:chOff x="8710812" y="1771650"/>
            <a:chExt cx="3481189" cy="4196081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6B0365F1-E7DF-4958-962E-9FFD3A39414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6854" y="3720628"/>
              <a:ext cx="531187" cy="974975"/>
            </a:xfrm>
            <a:custGeom>
              <a:avLst/>
              <a:gdLst>
                <a:gd name="T0" fmla="*/ 547 w 547"/>
                <a:gd name="T1" fmla="*/ 704 h 1004"/>
                <a:gd name="T2" fmla="*/ 0 w 547"/>
                <a:gd name="T3" fmla="*/ 1004 h 1004"/>
                <a:gd name="T4" fmla="*/ 0 w 547"/>
                <a:gd name="T5" fmla="*/ 300 h 1004"/>
                <a:gd name="T6" fmla="*/ 547 w 547"/>
                <a:gd name="T7" fmla="*/ 0 h 1004"/>
                <a:gd name="T8" fmla="*/ 547 w 547"/>
                <a:gd name="T9" fmla="*/ 7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4">
                  <a:moveTo>
                    <a:pt x="547" y="704"/>
                  </a:moveTo>
                  <a:lnTo>
                    <a:pt x="0" y="1004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4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9253E4C-431D-4257-8CC7-C1456CD2F32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8040" y="3720628"/>
              <a:ext cx="532157" cy="974975"/>
            </a:xfrm>
            <a:custGeom>
              <a:avLst/>
              <a:gdLst>
                <a:gd name="T0" fmla="*/ 0 w 548"/>
                <a:gd name="T1" fmla="*/ 704 h 1004"/>
                <a:gd name="T2" fmla="*/ 548 w 548"/>
                <a:gd name="T3" fmla="*/ 1004 h 1004"/>
                <a:gd name="T4" fmla="*/ 548 w 548"/>
                <a:gd name="T5" fmla="*/ 300 h 1004"/>
                <a:gd name="T6" fmla="*/ 0 w 548"/>
                <a:gd name="T7" fmla="*/ 0 h 1004"/>
                <a:gd name="T8" fmla="*/ 0 w 548"/>
                <a:gd name="T9" fmla="*/ 7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4">
                  <a:moveTo>
                    <a:pt x="0" y="704"/>
                  </a:moveTo>
                  <a:lnTo>
                    <a:pt x="548" y="1004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E928826C-9C74-4194-A556-98EC9A96F67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6854" y="4404276"/>
              <a:ext cx="1063344" cy="586538"/>
            </a:xfrm>
            <a:custGeom>
              <a:avLst/>
              <a:gdLst>
                <a:gd name="T0" fmla="*/ 547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7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7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7ACB5DE1-DAC6-4C99-B2CC-0EB12CE0D5F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10812" y="2748567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5D630C8B-3A7C-4321-A3EF-B1D0A698F73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2969" y="2748567"/>
              <a:ext cx="531187" cy="976917"/>
            </a:xfrm>
            <a:custGeom>
              <a:avLst/>
              <a:gdLst>
                <a:gd name="T0" fmla="*/ 0 w 547"/>
                <a:gd name="T1" fmla="*/ 706 h 1006"/>
                <a:gd name="T2" fmla="*/ 547 w 547"/>
                <a:gd name="T3" fmla="*/ 1006 h 1006"/>
                <a:gd name="T4" fmla="*/ 547 w 547"/>
                <a:gd name="T5" fmla="*/ 300 h 1006"/>
                <a:gd name="T6" fmla="*/ 0 w 547"/>
                <a:gd name="T7" fmla="*/ 0 h 1006"/>
                <a:gd name="T8" fmla="*/ 0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0" y="706"/>
                  </a:moveTo>
                  <a:lnTo>
                    <a:pt x="547" y="1006"/>
                  </a:lnTo>
                  <a:lnTo>
                    <a:pt x="547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2A590461-2675-4E4A-B9BB-BF5471E8953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10812" y="3434156"/>
              <a:ext cx="1063344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8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48EAECFD-0CA3-492F-BA94-22EF6EB2205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3185" y="2748567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62FFEC32-2F2F-43F4-9C21-7F15A26966A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3185" y="3434157"/>
              <a:ext cx="1063345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  <a:gd name="connsiteX0" fmla="*/ 5005 w 10000"/>
                <a:gd name="connsiteY0" fmla="*/ 0 h 10000"/>
                <a:gd name="connsiteX1" fmla="*/ 0 w 10000"/>
                <a:gd name="connsiteY1" fmla="*/ 4967 h 10000"/>
                <a:gd name="connsiteX2" fmla="*/ 5048 w 10000"/>
                <a:gd name="connsiteY2" fmla="*/ 10000 h 10000"/>
                <a:gd name="connsiteX3" fmla="*/ 10000 w 10000"/>
                <a:gd name="connsiteY3" fmla="*/ 4967 h 10000"/>
                <a:gd name="connsiteX4" fmla="*/ 5005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5005" y="0"/>
                  </a:moveTo>
                  <a:lnTo>
                    <a:pt x="0" y="4967"/>
                  </a:lnTo>
                  <a:lnTo>
                    <a:pt x="5048" y="10000"/>
                  </a:lnTo>
                  <a:lnTo>
                    <a:pt x="10000" y="4967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647709D2-F4CC-4414-B183-427A6D2A22A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1823" y="2748566"/>
              <a:ext cx="534332" cy="982635"/>
            </a:xfrm>
            <a:custGeom>
              <a:avLst/>
              <a:gdLst>
                <a:gd name="T0" fmla="*/ 0 w 548"/>
                <a:gd name="T1" fmla="*/ 706 h 1006"/>
                <a:gd name="T2" fmla="*/ 548 w 548"/>
                <a:gd name="T3" fmla="*/ 1006 h 1006"/>
                <a:gd name="T4" fmla="*/ 548 w 548"/>
                <a:gd name="T5" fmla="*/ 300 h 1006"/>
                <a:gd name="T6" fmla="*/ 0 w 548"/>
                <a:gd name="T7" fmla="*/ 0 h 1006"/>
                <a:gd name="T8" fmla="*/ 0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0" y="706"/>
                  </a:moveTo>
                  <a:lnTo>
                    <a:pt x="548" y="1006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72928ABA-DF2E-4C8E-B194-7FA52822981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33616" y="3434158"/>
              <a:ext cx="1060195" cy="586539"/>
            </a:xfrm>
            <a:custGeom>
              <a:avLst/>
              <a:gdLst>
                <a:gd name="T0" fmla="*/ 548 w 1096"/>
                <a:gd name="T1" fmla="*/ 0 h 604"/>
                <a:gd name="T2" fmla="*/ 0 w 1096"/>
                <a:gd name="T3" fmla="*/ 300 h 604"/>
                <a:gd name="T4" fmla="*/ 560 w 1096"/>
                <a:gd name="T5" fmla="*/ 604 h 604"/>
                <a:gd name="T6" fmla="*/ 1096 w 1096"/>
                <a:gd name="T7" fmla="*/ 300 h 604"/>
                <a:gd name="T8" fmla="*/ 548 w 1096"/>
                <a:gd name="T9" fmla="*/ 0 h 604"/>
                <a:gd name="connsiteX0" fmla="*/ 5000 w 9956"/>
                <a:gd name="connsiteY0" fmla="*/ 0 h 10000"/>
                <a:gd name="connsiteX1" fmla="*/ 0 w 9956"/>
                <a:gd name="connsiteY1" fmla="*/ 4967 h 10000"/>
                <a:gd name="connsiteX2" fmla="*/ 5109 w 9956"/>
                <a:gd name="connsiteY2" fmla="*/ 10000 h 10000"/>
                <a:gd name="connsiteX3" fmla="*/ 9956 w 9956"/>
                <a:gd name="connsiteY3" fmla="*/ 4967 h 10000"/>
                <a:gd name="connsiteX4" fmla="*/ 5000 w 9956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6" h="10000">
                  <a:moveTo>
                    <a:pt x="5000" y="0"/>
                  </a:moveTo>
                  <a:lnTo>
                    <a:pt x="0" y="4967"/>
                  </a:lnTo>
                  <a:lnTo>
                    <a:pt x="5109" y="10000"/>
                  </a:lnTo>
                  <a:lnTo>
                    <a:pt x="9956" y="4967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5A52C6C9-8220-4E26-B41D-1AA4F49DF9B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299515" y="1771650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8548CD94-9B34-4B91-BB2B-8736861E89E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31673" y="1771650"/>
              <a:ext cx="531187" cy="976917"/>
            </a:xfrm>
            <a:custGeom>
              <a:avLst/>
              <a:gdLst>
                <a:gd name="T0" fmla="*/ 0 w 547"/>
                <a:gd name="T1" fmla="*/ 706 h 1006"/>
                <a:gd name="T2" fmla="*/ 547 w 547"/>
                <a:gd name="T3" fmla="*/ 1006 h 1006"/>
                <a:gd name="T4" fmla="*/ 547 w 547"/>
                <a:gd name="T5" fmla="*/ 300 h 1006"/>
                <a:gd name="T6" fmla="*/ 0 w 547"/>
                <a:gd name="T7" fmla="*/ 0 h 1006"/>
                <a:gd name="T8" fmla="*/ 0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0" y="706"/>
                  </a:moveTo>
                  <a:lnTo>
                    <a:pt x="547" y="1006"/>
                  </a:lnTo>
                  <a:lnTo>
                    <a:pt x="547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CFFFDB94-105D-4570-A938-4AD7CE4AE78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299515" y="2457240"/>
              <a:ext cx="1063344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8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AC2A78A9-4071-45DC-BAE8-1C643EDD9B0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4801" y="1771650"/>
              <a:ext cx="531187" cy="976917"/>
            </a:xfrm>
            <a:custGeom>
              <a:avLst/>
              <a:gdLst>
                <a:gd name="T0" fmla="*/ 547 w 547"/>
                <a:gd name="T1" fmla="*/ 706 h 1006"/>
                <a:gd name="T2" fmla="*/ 0 w 547"/>
                <a:gd name="T3" fmla="*/ 1006 h 1006"/>
                <a:gd name="T4" fmla="*/ 0 w 547"/>
                <a:gd name="T5" fmla="*/ 300 h 1006"/>
                <a:gd name="T6" fmla="*/ 547 w 547"/>
                <a:gd name="T7" fmla="*/ 0 h 1006"/>
                <a:gd name="T8" fmla="*/ 547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547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6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0EEF9B-FB8E-409B-A24F-BD7570B8820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895988" y="1771650"/>
              <a:ext cx="296013" cy="847641"/>
            </a:xfrm>
            <a:custGeom>
              <a:avLst/>
              <a:gdLst>
                <a:gd name="connsiteX0" fmla="*/ 0 w 296013"/>
                <a:gd name="connsiteY0" fmla="*/ 0 h 847641"/>
                <a:gd name="connsiteX1" fmla="*/ 296013 w 296013"/>
                <a:gd name="connsiteY1" fmla="*/ 162051 h 847641"/>
                <a:gd name="connsiteX2" fmla="*/ 296013 w 296013"/>
                <a:gd name="connsiteY2" fmla="*/ 847641 h 847641"/>
                <a:gd name="connsiteX3" fmla="*/ 0 w 296013"/>
                <a:gd name="connsiteY3" fmla="*/ 685590 h 84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13" h="847641">
                  <a:moveTo>
                    <a:pt x="0" y="0"/>
                  </a:moveTo>
                  <a:lnTo>
                    <a:pt x="296013" y="162051"/>
                  </a:lnTo>
                  <a:lnTo>
                    <a:pt x="296013" y="847641"/>
                  </a:lnTo>
                  <a:lnTo>
                    <a:pt x="0" y="685590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90FC8DE-C4AD-4BD3-9506-276C17F0C33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4800" y="2457240"/>
              <a:ext cx="827200" cy="593577"/>
            </a:xfrm>
            <a:custGeom>
              <a:avLst/>
              <a:gdLst>
                <a:gd name="connsiteX0" fmla="*/ 531141 w 827200"/>
                <a:gd name="connsiteY0" fmla="*/ 0 h 593577"/>
                <a:gd name="connsiteX1" fmla="*/ 827200 w 827200"/>
                <a:gd name="connsiteY1" fmla="*/ 162066 h 593577"/>
                <a:gd name="connsiteX2" fmla="*/ 827200 w 827200"/>
                <a:gd name="connsiteY2" fmla="*/ 425095 h 593577"/>
                <a:gd name="connsiteX3" fmla="*/ 529758 w 827200"/>
                <a:gd name="connsiteY3" fmla="*/ 593577 h 593577"/>
                <a:gd name="connsiteX4" fmla="*/ 0 w 827200"/>
                <a:gd name="connsiteY4" fmla="*/ 291334 h 59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200" h="593577">
                  <a:moveTo>
                    <a:pt x="531141" y="0"/>
                  </a:moveTo>
                  <a:lnTo>
                    <a:pt x="827200" y="162066"/>
                  </a:lnTo>
                  <a:lnTo>
                    <a:pt x="827200" y="425095"/>
                  </a:lnTo>
                  <a:lnTo>
                    <a:pt x="529758" y="593577"/>
                  </a:lnTo>
                  <a:lnTo>
                    <a:pt x="0" y="291334"/>
                  </a:lnTo>
                  <a:close/>
                </a:path>
              </a:pathLst>
            </a:custGeom>
            <a:solidFill>
              <a:srgbClr val="303030"/>
            </a:solidFill>
            <a:ln w="9525">
              <a:solidFill>
                <a:srgbClr val="30303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77297A5A-69AC-4DF4-95F9-A09D48D814E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316024" y="4400391"/>
              <a:ext cx="531187" cy="976917"/>
            </a:xfrm>
            <a:custGeom>
              <a:avLst/>
              <a:gdLst>
                <a:gd name="T0" fmla="*/ 547 w 547"/>
                <a:gd name="T1" fmla="*/ 707 h 1006"/>
                <a:gd name="T2" fmla="*/ 0 w 547"/>
                <a:gd name="T3" fmla="*/ 1006 h 1006"/>
                <a:gd name="T4" fmla="*/ 0 w 547"/>
                <a:gd name="T5" fmla="*/ 300 h 1006"/>
                <a:gd name="T6" fmla="*/ 547 w 547"/>
                <a:gd name="T7" fmla="*/ 0 h 1006"/>
                <a:gd name="T8" fmla="*/ 547 w 547"/>
                <a:gd name="T9" fmla="*/ 707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547" y="707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7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E65087DC-7AC8-4AA7-9010-A067ADE1CF7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47210" y="4400391"/>
              <a:ext cx="532157" cy="976917"/>
            </a:xfrm>
            <a:custGeom>
              <a:avLst/>
              <a:gdLst>
                <a:gd name="T0" fmla="*/ 0 w 548"/>
                <a:gd name="T1" fmla="*/ 707 h 1006"/>
                <a:gd name="T2" fmla="*/ 548 w 548"/>
                <a:gd name="T3" fmla="*/ 1006 h 1006"/>
                <a:gd name="T4" fmla="*/ 548 w 548"/>
                <a:gd name="T5" fmla="*/ 300 h 1006"/>
                <a:gd name="T6" fmla="*/ 0 w 548"/>
                <a:gd name="T7" fmla="*/ 0 h 1006"/>
                <a:gd name="T8" fmla="*/ 0 w 548"/>
                <a:gd name="T9" fmla="*/ 707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0" y="707"/>
                  </a:moveTo>
                  <a:lnTo>
                    <a:pt x="548" y="1006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7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3B4C2EBB-4C89-4380-A5E7-A7BD40C2B90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316024" y="5086952"/>
              <a:ext cx="1063344" cy="585568"/>
            </a:xfrm>
            <a:custGeom>
              <a:avLst/>
              <a:gdLst>
                <a:gd name="T0" fmla="*/ 547 w 1095"/>
                <a:gd name="T1" fmla="*/ 0 h 603"/>
                <a:gd name="T2" fmla="*/ 0 w 1095"/>
                <a:gd name="T3" fmla="*/ 299 h 603"/>
                <a:gd name="T4" fmla="*/ 560 w 1095"/>
                <a:gd name="T5" fmla="*/ 603 h 603"/>
                <a:gd name="T6" fmla="*/ 1095 w 1095"/>
                <a:gd name="T7" fmla="*/ 299 h 603"/>
                <a:gd name="T8" fmla="*/ 547 w 1095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3">
                  <a:moveTo>
                    <a:pt x="547" y="0"/>
                  </a:moveTo>
                  <a:lnTo>
                    <a:pt x="0" y="299"/>
                  </a:lnTo>
                  <a:lnTo>
                    <a:pt x="560" y="603"/>
                  </a:lnTo>
                  <a:lnTo>
                    <a:pt x="1095" y="29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0D7CD4FA-6D18-4E1F-9C7D-91AA2E32B2B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20523" y="4697545"/>
              <a:ext cx="531187" cy="974975"/>
            </a:xfrm>
            <a:custGeom>
              <a:avLst/>
              <a:gdLst>
                <a:gd name="T0" fmla="*/ 547 w 547"/>
                <a:gd name="T1" fmla="*/ 705 h 1004"/>
                <a:gd name="T2" fmla="*/ 0 w 547"/>
                <a:gd name="T3" fmla="*/ 1004 h 1004"/>
                <a:gd name="T4" fmla="*/ 0 w 547"/>
                <a:gd name="T5" fmla="*/ 298 h 1004"/>
                <a:gd name="T6" fmla="*/ 547 w 547"/>
                <a:gd name="T7" fmla="*/ 0 h 1004"/>
                <a:gd name="T8" fmla="*/ 547 w 547"/>
                <a:gd name="T9" fmla="*/ 70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4">
                  <a:moveTo>
                    <a:pt x="547" y="705"/>
                  </a:moveTo>
                  <a:lnTo>
                    <a:pt x="0" y="1004"/>
                  </a:lnTo>
                  <a:lnTo>
                    <a:pt x="0" y="298"/>
                  </a:lnTo>
                  <a:lnTo>
                    <a:pt x="547" y="0"/>
                  </a:lnTo>
                  <a:lnTo>
                    <a:pt x="547" y="705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5D06D6BE-8F81-4F1F-9E44-429E129C19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51709" y="4697545"/>
              <a:ext cx="532157" cy="974975"/>
            </a:xfrm>
            <a:custGeom>
              <a:avLst/>
              <a:gdLst>
                <a:gd name="T0" fmla="*/ 0 w 548"/>
                <a:gd name="T1" fmla="*/ 705 h 1004"/>
                <a:gd name="T2" fmla="*/ 548 w 548"/>
                <a:gd name="T3" fmla="*/ 1004 h 1004"/>
                <a:gd name="T4" fmla="*/ 548 w 548"/>
                <a:gd name="T5" fmla="*/ 298 h 1004"/>
                <a:gd name="T6" fmla="*/ 0 w 548"/>
                <a:gd name="T7" fmla="*/ 0 h 1004"/>
                <a:gd name="T8" fmla="*/ 0 w 548"/>
                <a:gd name="T9" fmla="*/ 70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4">
                  <a:moveTo>
                    <a:pt x="0" y="705"/>
                  </a:moveTo>
                  <a:lnTo>
                    <a:pt x="548" y="1004"/>
                  </a:lnTo>
                  <a:lnTo>
                    <a:pt x="548" y="298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3F7CF64D-F067-41E4-8D9F-41FF3897282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20523" y="5382163"/>
              <a:ext cx="1063344" cy="585568"/>
            </a:xfrm>
            <a:custGeom>
              <a:avLst/>
              <a:gdLst>
                <a:gd name="T0" fmla="*/ 547 w 1095"/>
                <a:gd name="T1" fmla="*/ 0 h 603"/>
                <a:gd name="T2" fmla="*/ 0 w 1095"/>
                <a:gd name="T3" fmla="*/ 299 h 603"/>
                <a:gd name="T4" fmla="*/ 560 w 1095"/>
                <a:gd name="T5" fmla="*/ 603 h 603"/>
                <a:gd name="T6" fmla="*/ 1095 w 1095"/>
                <a:gd name="T7" fmla="*/ 299 h 603"/>
                <a:gd name="T8" fmla="*/ 547 w 1095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3">
                  <a:moveTo>
                    <a:pt x="547" y="0"/>
                  </a:moveTo>
                  <a:lnTo>
                    <a:pt x="0" y="299"/>
                  </a:lnTo>
                  <a:lnTo>
                    <a:pt x="560" y="603"/>
                  </a:lnTo>
                  <a:lnTo>
                    <a:pt x="1095" y="29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4899085C-4B16-41A5-A2CB-5D4798A0322E}"/>
              </a:ext>
            </a:extLst>
          </p:cNvPr>
          <p:cNvSpPr/>
          <p:nvPr userDrawn="1"/>
        </p:nvSpPr>
        <p:spPr bwMode="white">
          <a:xfrm>
            <a:off x="5791479" y="3074916"/>
            <a:ext cx="2321486" cy="1405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Learn.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Connect.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Explore.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F5E403F-D2DC-4030-8392-9E3E0A38A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1174192" y="3183752"/>
            <a:ext cx="2712307" cy="13672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7346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200F7B6E-608C-4712-A939-BEBE059E295A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DC5E8A2-8275-4F90-BA55-9B66D81C4A9F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C563208-4732-48A3-81E6-533A2E2DD538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D0ADC22-C4D5-4BE8-99A8-91566ADDBF50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1C4D457-0F93-4853-AB02-01C200DE6658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8D605B0-4DEE-4101-AC83-CD1D15D14DB9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EF14ED5-2275-4C01-96DD-1D24FE9FD6EE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31E8C76-6A67-4E1C-BCC4-8D2ABCC0212A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ABDD9FA-82C7-4E69-9895-354AD0BDD19E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A7CD18E-2839-44B2-9BA7-6356529D686A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7E64CE-434E-410A-823C-4872E71DD278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D92AA81-D52A-4877-AE2C-AB5B4D374D19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E84D11A-0DE4-40A8-BB80-889FF30CCE03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80E0B5D-2F12-4C6E-92C5-3765C579ADE8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65DAB00-242D-4D78-B6BF-F678C14B519F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824698C-3D67-4D42-9DE6-531F5A0C7EA3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99246CD-F05A-4044-B7A4-384A7B272509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6930CAB-4305-4191-AD01-9D22AAD264D9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FBC50E9-9F0E-4D62-9AA6-DC145681D1EA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9610B7D-2856-472A-B98F-5684402C6C99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173E078-D753-4C8F-98BB-75D0CBE314FE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AA82456-62CD-4C42-91A4-3FFD8F19BCBD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1ABB687-FC0A-4A48-8466-BF8A1129E230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EEA91BF-1A44-4FB0-92F0-23098E7BBFCD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1C6A8E-CEC6-4129-9FB2-A426C6CE84EB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05B8F1F-9F8A-42BF-8770-AEABCEC35D18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6EE7F2A-0858-47D2-B1D0-D33BCD933ABE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F5D6DE-2629-4577-9B98-7A1666013D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1" y="2579648"/>
            <a:ext cx="3768898" cy="553998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Enter title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1" y="3535541"/>
            <a:ext cx="3769300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96002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993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39AAC9F-C8B8-422E-93FC-08A064104000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09379AA-B540-4886-8794-46BA10F3D91B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5BC201-014B-48F5-BAC0-4FBBACCBF586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72CD027-1ABE-4E4A-BE9E-EF73250F9290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2C85D91-63CC-4FF7-A826-BE886CDB017C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55C67E6-D930-403F-9550-70EC2A102AB5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DB9C074-A5A6-4082-9FCD-D487FD8013E5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E3D79EB-E5E0-4CA3-A7CE-50069CC73F19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2F892FB-2465-40CF-A81F-AC989DC09CE4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8BADF38-50C7-4E4B-AA00-660BF4161C96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51B782C-38CF-4C16-8A55-9C1BEA5AF3F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1A234A0-3B09-4E85-880A-C885FBEE2401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6516D46-39CD-420E-9263-03065B10F8F4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B28F64C-F49A-4F09-A9C2-8502680A64D7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AE00412-2C1C-4CAB-B1D4-B046A4B37C24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1030AB7-3DE7-407A-98DE-751351FCBFB5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074BD83-98DD-4084-9D1E-CDACFD005AFF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7C85498-5D07-457D-BA73-99E2EB50130B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3DF2CE11-90A6-43A8-B2DC-45295F10CB64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65F154A-ABA1-4F9A-97F8-C50108DD1A97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4AC8DFE-7BB0-4D98-AA21-405DB4B06225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39938CF-5CFF-4707-BBDD-DD19FA0A50F1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3332E5E-0308-4370-A841-A20570A69BDF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E46D602-7D42-411E-8BA6-6F74E13FE605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3F344C1-9929-4E86-BB1A-05E12D1570DF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933AFD-19AA-49B8-BCF7-2D0EAA89273D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B75AC2-D122-402F-B448-B0118576BB45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3769475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body text</a:t>
            </a:r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D9BE8EAA-F7ED-46CD-A31F-E4299C08F5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20774799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6400800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64008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B08910-F1C3-47B2-8C69-1B107282064A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FE7A031-B4AB-4071-98FF-24E766F9BB5C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DC7067D-3957-4163-9442-C167A0A62168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9AE235F-4F6C-4565-AADC-752626D64B90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EAADF52-7CC0-4715-8BAC-4186C7CE9B0C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8AC140A-9DFB-45B7-82C2-CF25166A0D41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436FDC7-3DF0-4E6A-B4A8-7EB4FF30AAF0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72FB5AA-3C69-4BB6-9C10-682E95EF1AAE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0321A7F-C5FC-4514-A3AC-41CC16FA85FD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3C4B3CE-95D2-45A5-917E-A5389B118222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270AF0-DA91-4FF8-9B1C-35937E49D882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B4AB4EC-0302-4902-B797-9B84C91FDE1B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941D13F-2DD6-4121-8220-CC08400DD382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98F2381-17CE-4672-96D3-D3E4A8C1115A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6A42BAE-DCEA-4A1A-8779-E499D67DA7B9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D7995E7-6761-41BA-BE88-30DD0DF70D22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4D7B6AA-459B-44CF-9930-A05720C41315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EBE7D0E-F0D6-4EA3-A151-C26BF3138977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118A379-1639-4C1C-9E5B-A39F1CD0A9D9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8DE972F-9FF1-4743-BF7F-15CC5403A6CF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95596FA-D3B2-4953-81FC-9958337AF5DC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D57090A-B887-4CA7-A022-90564F12A9A9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9749B2E-C284-42A2-A061-B635FBBBD461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A74F4CD-889D-4E91-AB27-CCB11E8677AE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CE97AB5-F3D1-4D1A-8F2F-166F6F85A189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5281A29-9018-48AF-8B81-EB9F71FE5ABA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B1B3F07-773E-4FC0-9A04-73F52683190E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07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867548-8B9A-436D-9AB6-D7EA0AC78267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298AA2D-C933-41C0-B3A0-5E1B5429C617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E45CCA4-1611-4A15-8D76-0CD4304233D4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B20432D-F3B6-4212-B616-45AD62D0A8BA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CB285A8-E7EF-4B70-8B71-2D09BE26853D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D552378-B8A4-40F9-8A64-367F9EC304F0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DED4FF8-FEAE-4CC0-8F5B-9FC2B47E5700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4DD2AD2-299E-4049-881B-2BC838B6DB02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30A103C-9EC8-479D-9AEA-2FA30D0B6831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F762A67-8800-4EDC-ACA0-235237807007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C1E21E3-4EFA-46DB-B62D-888B912FEC3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C90FB2C-AED4-45EF-B005-A6F9315E6638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9EFEACE-63D5-4DE9-AE7A-022D10CBBAD4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83FC86B-2504-437F-9155-736D3776FBC0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E281D9-0C46-4685-8A97-79D102C868ED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B982782-C326-41A6-88DF-60D0069AAC11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69C78E5-CDD7-45AD-9FAC-A193057F2551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5E678CA-56AB-4822-8F79-1B384711F464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4D454C8-0C5D-4654-B977-447674D5459E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FD26513-923A-4E4E-88AB-484CF7F390D1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5F3DAB6-E46E-498F-AC8D-245DB12E86FA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FF22795-13BD-4A36-8B98-FAE4B2B95679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6E68192-BBC2-4E66-BC2E-A6F5E839A4EC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74CE4AB-E3EC-4485-A9DB-D3875DE15509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8D9197E-BD70-40A3-872D-2F635C47602A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A35C218-6C8E-4E07-9EA7-15A37B43AD66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47F6A62-B1EC-420D-A385-9A9A03966E95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37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BF7881-8D09-4F22-B10B-0916A242A2CD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5B1D67C-D600-4009-9F96-DBD9F692B67A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89ED409-83AE-42D1-A29E-F5ACE1D5379C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47E83EE-C7AB-4851-AC1F-A2E965DE8A4F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17874BE-F982-46B6-83B3-569DB8A26C11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72B84FE-1FBD-4DB0-A1BB-1D393BABFD96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0612185-AF46-47F9-B984-65C416463817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F4FE628-8992-4D3C-9177-54650A419B37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EB1F0C1-51BC-433D-B643-499296AD9EB3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F95DA3E-A7A9-4898-8537-3057A04A80B1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885F40-F98C-4749-AF50-8D882201C7B2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DF4BDA5-0196-465B-9592-AD537FCE4B9C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C953882-CF21-4072-808A-AFC6C6427081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4ACD3F6-35BF-4463-9A90-5F5B9025D6D9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6E0228F-415B-4662-977D-90C5D263A103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BA85FE8-C6CE-42AD-9924-C426CEBA2C51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0FBB4D3-1D1C-41F7-856E-89287C5609D1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F5EE762-48D4-46D8-8ECD-7595053F7D6E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02528A-0204-4F83-A3CC-B19E5ED41C75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70E694A-2FDE-4ED0-B17A-283BAEEEBC3F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014F876-92BB-450A-A3A6-EB7B6C2CB558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AFE4E51-6693-4C7C-9EE7-633EA9AAA2AC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22550D5-A578-4C33-B405-092D50801565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5C88A0-A89F-42B9-B5E5-623E0E0D7555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4AD7328-AEE6-43BE-8744-DE52D5F8CC2E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0DC1356-0D84-4394-B0FF-A91903B8585E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CA4391C-EE34-4D39-AC03-6D3272F213DC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11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792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7563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C2F26819-B90F-4C18-ACFE-2E5E2127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44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7658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20C272-8E66-429C-A9F7-1C4E612DB65F}"/>
              </a:ext>
            </a:extLst>
          </p:cNvPr>
          <p:cNvCxnSpPr>
            <a:cxnSpLocks/>
          </p:cNvCxnSpPr>
          <p:nvPr userDrawn="1"/>
        </p:nvCxnSpPr>
        <p:spPr>
          <a:xfrm>
            <a:off x="11895763" y="1817370"/>
            <a:ext cx="0" cy="710565"/>
          </a:xfrm>
          <a:prstGeom prst="line">
            <a:avLst/>
          </a:prstGeom>
          <a:ln>
            <a:solidFill>
              <a:srgbClr val="D83B0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MS logo gray - EMF" descr="Microsoft logo, gray text version">
            <a:extLst>
              <a:ext uri="{FF2B5EF4-FFF2-40B4-BE49-F238E27FC236}">
                <a16:creationId xmlns:a16="http://schemas.microsoft.com/office/drawing/2014/main" id="{8804C2B3-3878-4889-940D-3F3386B9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6080"/>
            <a:ext cx="1366440" cy="29260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B2E4F62-54DC-4435-AA29-18599C177284}"/>
              </a:ext>
            </a:extLst>
          </p:cNvPr>
          <p:cNvSpPr/>
          <p:nvPr userDrawn="1"/>
        </p:nvSpPr>
        <p:spPr bwMode="gray">
          <a:xfrm>
            <a:off x="293044" y="1170431"/>
            <a:ext cx="11604624" cy="5393881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899085C-4B16-41A5-A2CB-5D4798A0322E}"/>
              </a:ext>
            </a:extLst>
          </p:cNvPr>
          <p:cNvSpPr/>
          <p:nvPr userDrawn="1"/>
        </p:nvSpPr>
        <p:spPr bwMode="white">
          <a:xfrm>
            <a:off x="5791479" y="3074916"/>
            <a:ext cx="2321486" cy="1405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Learn.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Connect.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Explore.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F5E403F-D2DC-4030-8392-9E3E0A38A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1174192" y="3183752"/>
            <a:ext cx="2712307" cy="1367241"/>
          </a:xfrm>
          <a:prstGeom prst="rect">
            <a:avLst/>
          </a:prstGeom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6210CF-A0F8-409C-A4D3-027E8C0B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6311"/>
          <a:stretch/>
        </p:blipFill>
        <p:spPr>
          <a:xfrm>
            <a:off x="8717519" y="1816159"/>
            <a:ext cx="3474481" cy="41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73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2979539"/>
            <a:ext cx="5943600" cy="553998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3962400"/>
            <a:ext cx="59436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4249-981E-4054-9F37-C6C7DFAB3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7757" y="585788"/>
            <a:ext cx="2691631" cy="276999"/>
          </a:xfrm>
          <a:solidFill>
            <a:srgbClr val="E6E6E6">
              <a:alpha val="75000"/>
            </a:srgbClr>
          </a:solidFill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800" kern="1200" spc="0" baseline="0" dirty="0">
                <a:gradFill>
                  <a:gsLst>
                    <a:gs pos="23466">
                      <a:schemeClr val="bg2">
                        <a:lumMod val="50000"/>
                      </a:schemeClr>
                    </a:gs>
                    <a:gs pos="56000">
                      <a:schemeClr val="bg2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Session code here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CBAFEF-FDA0-4148-B6F8-D1D9029A0218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9BE868E-A240-4959-BD66-6BC44EE5A4AF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DDB4654-32A2-47CE-B324-C597C756E402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18BE353-242E-4429-9D4C-1D50CEEC277C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2B25198-469F-44A8-946B-689A24DC3C72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5460766-0EE4-4C99-BD2E-1BAD7FD9C3AC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FBC909F-DC50-4DDC-91C9-2509E0F5633F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0DC1718-52A4-4705-AE14-45A352ACBC29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51C16AF-F6FA-4CD2-B0A5-3663CD027991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A105041-F999-49D6-BE4B-7630F1204F6C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190B08C-67D4-4DAD-8158-2B4D4A1318F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43F7B37-FD03-4D73-932B-77D49AB6A515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F01A60D-F904-4399-87EA-23E33C45969F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450C50C-26FC-42C5-BA39-AE97627B772A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8924B0-E78A-4770-AF30-C78056E7AAAB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8AB0228-AC44-413D-A029-1BBF7B18CBCC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9C067BE-7550-4D8F-9A42-B78AB594CD54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4D97435-6932-4E2A-A217-DEA06FDA510A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F9C9FB6-79F2-41F1-872D-2184B91C8E00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77AEC4-9502-4D2D-B373-2F1CB4EFF9B8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13EA48F-163A-410A-8C97-A08AA1B2EE50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E1E199B-B230-4884-9F60-9B781B11B8FF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B98E4A3-2599-4DEB-8ECC-F004500FBF6A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B74F55-4583-4B26-A4E0-71C00B14AFF6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C4D1900-D812-4B27-AC50-B2795AD953C3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83ECFC2-9749-4525-973B-EAA0BC0FC62B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A3ABF7E-B2D4-4B7A-9B6E-0EB3223E4EE4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84" userDrawn="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6EA2AC-FEA2-4901-8495-272A5FA7FC20}"/>
              </a:ext>
            </a:extLst>
          </p:cNvPr>
          <p:cNvGrpSpPr/>
          <p:nvPr userDrawn="1"/>
        </p:nvGrpSpPr>
        <p:grpSpPr>
          <a:xfrm>
            <a:off x="6194603" y="-1"/>
            <a:ext cx="5997398" cy="6858001"/>
            <a:chOff x="6194603" y="-1"/>
            <a:chExt cx="5997398" cy="685800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096FE2B-3270-4E2C-AD0E-3AB4FD1B86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73" b="6474"/>
            <a:stretch/>
          </p:blipFill>
          <p:spPr>
            <a:xfrm>
              <a:off x="8502819" y="1461694"/>
              <a:ext cx="3689182" cy="53963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4A5D7CE-1FED-4CEA-810D-4198E99242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821"/>
            <a:stretch/>
          </p:blipFill>
          <p:spPr>
            <a:xfrm>
              <a:off x="7548652" y="-1"/>
              <a:ext cx="1182753" cy="1076699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BF408BE-3FB0-4FA0-B683-0E647B7E04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214"/>
            <a:stretch/>
          </p:blipFill>
          <p:spPr>
            <a:xfrm>
              <a:off x="6194603" y="5896894"/>
              <a:ext cx="1182753" cy="961106"/>
            </a:xfrm>
            <a:prstGeom prst="rect">
              <a:avLst/>
            </a:prstGeom>
          </p:spPr>
        </p:pic>
      </p:grp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2979539"/>
            <a:ext cx="5943600" cy="553998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3962400"/>
            <a:ext cx="59436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4249-981E-4054-9F37-C6C7DFAB3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7757" y="585788"/>
            <a:ext cx="2691631" cy="276999"/>
          </a:xfrm>
          <a:solidFill>
            <a:srgbClr val="E6E6E6">
              <a:alpha val="75000"/>
            </a:srgbClr>
          </a:solidFill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800" kern="1200" spc="0" baseline="0" dirty="0">
                <a:gradFill>
                  <a:gsLst>
                    <a:gs pos="23466">
                      <a:schemeClr val="bg2">
                        <a:lumMod val="50000"/>
                      </a:schemeClr>
                    </a:gs>
                    <a:gs pos="56000">
                      <a:schemeClr val="bg2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84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6450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3125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1938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0020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63906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54134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7255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E07265-7E47-481D-9C2B-6C8BF221FAA5}"/>
              </a:ext>
            </a:extLst>
          </p:cNvPr>
          <p:cNvGrpSpPr/>
          <p:nvPr userDrawn="1"/>
        </p:nvGrpSpPr>
        <p:grpSpPr>
          <a:xfrm>
            <a:off x="6194603" y="-1"/>
            <a:ext cx="5997398" cy="6858001"/>
            <a:chOff x="6194603" y="-1"/>
            <a:chExt cx="5997398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5AE405F-E300-4B3D-9110-B06B758415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73" b="6474"/>
            <a:stretch/>
          </p:blipFill>
          <p:spPr>
            <a:xfrm>
              <a:off x="8502819" y="1461694"/>
              <a:ext cx="3689182" cy="539630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8D0436A-7978-419B-9760-5EFC6747DD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821"/>
            <a:stretch/>
          </p:blipFill>
          <p:spPr>
            <a:xfrm>
              <a:off x="7548652" y="-1"/>
              <a:ext cx="1182753" cy="107669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7C68831-B0BD-42C1-AB2F-BEAC8CFD1F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214"/>
            <a:stretch/>
          </p:blipFill>
          <p:spPr>
            <a:xfrm>
              <a:off x="6194603" y="5896894"/>
              <a:ext cx="1182753" cy="961106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F5D6DE-2629-4577-9B98-7A1666013D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4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1" y="2579648"/>
            <a:ext cx="3768898" cy="553998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Enter title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1" y="3535541"/>
            <a:ext cx="3769300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42750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993">
          <p15:clr>
            <a:srgbClr val="C35E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B071B18-AE3E-4C1A-8C40-38A79DBA86AA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874D211-CD8A-4B0E-B9C0-C2FF7D72BE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1513C0-489E-4E2E-9C12-D1DC6B98AB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84DC410-B12F-4706-B9C8-EBBBA766DA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3769475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body text</a:t>
            </a:r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D9BE8EAA-F7ED-46CD-A31F-E4299C08F5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4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76177227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5939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765DB89-7B31-44F9-9B76-2E06E7805A5E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8E8D605-B082-4C02-839C-9C18EA6541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E9382F8-B3AE-4F98-8782-19AA597713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D3278C9-22EA-4588-8125-8F64C455E5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6400800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64008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28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CE3688-F7FF-4D8A-BE15-6CEE4046B621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DA126B3-3793-49DF-951A-6BEC5934FF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DE8673A-798E-4BFA-88EE-4BCCF0BF21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5970F2A-65AD-4C60-92A1-97326C8B61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0831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8E8A28C-CBDE-4C67-825F-C47808C9BDD6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6ED7E4A-DB81-4ED7-82E1-34B79F3FF4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1E4BCF2-710C-4869-A4C5-C1345D5F2E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B7B7A20-BA31-44FA-9F1C-298649B34C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218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66979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5471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C2F26819-B90F-4C18-ACFE-2E5E2127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89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733727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268" y="291068"/>
            <a:ext cx="6769045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9267" y="4773828"/>
            <a:ext cx="6769045" cy="1793104"/>
          </a:xfrm>
        </p:spPr>
        <p:txBody>
          <a:bodyPr wrap="square">
            <a:noAutofit/>
          </a:bodyPr>
          <a:lstStyle>
            <a:lvl1pPr marL="0" indent="0">
              <a:spcBef>
                <a:spcPts val="1765"/>
              </a:spcBef>
              <a:buNone/>
              <a:defRPr sz="2000">
                <a:latin typeface="+mn-lt"/>
              </a:defRPr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19" r="5881"/>
          <a:stretch/>
        </p:blipFill>
        <p:spPr>
          <a:xfrm>
            <a:off x="0" y="-1"/>
            <a:ext cx="4828867" cy="68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4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0121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81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81828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2355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0923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2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673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717" r:id="rId10"/>
    <p:sldLayoutId id="2147484728" r:id="rId11"/>
    <p:sldLayoutId id="2147484690" r:id="rId12"/>
    <p:sldLayoutId id="2147484692" r:id="rId13"/>
    <p:sldLayoutId id="2147484694" r:id="rId14"/>
    <p:sldLayoutId id="2147484695" r:id="rId15"/>
    <p:sldLayoutId id="2147484697" r:id="rId16"/>
    <p:sldLayoutId id="2147484698" r:id="rId17"/>
    <p:sldLayoutId id="2147484699" r:id="rId1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0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732" r:id="rId3"/>
    <p:sldLayoutId id="2147484733" r:id="rId4"/>
    <p:sldLayoutId id="2147484734" r:id="rId5"/>
    <p:sldLayoutId id="2147484735" r:id="rId6"/>
    <p:sldLayoutId id="2147484736" r:id="rId7"/>
    <p:sldLayoutId id="2147484737" r:id="rId8"/>
    <p:sldLayoutId id="2147484738" r:id="rId9"/>
    <p:sldLayoutId id="2147484739" r:id="rId10"/>
    <p:sldLayoutId id="2147484740" r:id="rId11"/>
    <p:sldLayoutId id="2147484741" r:id="rId12"/>
    <p:sldLayoutId id="2147484742" r:id="rId13"/>
    <p:sldLayoutId id="2147484743" r:id="rId14"/>
    <p:sldLayoutId id="2147484744" r:id="rId15"/>
    <p:sldLayoutId id="2147484745" r:id="rId16"/>
    <p:sldLayoutId id="2147484746" r:id="rId17"/>
    <p:sldLayoutId id="2147484747" r:id="rId18"/>
    <p:sldLayoutId id="2147484748" r:id="rId1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5.emf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5.emf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5.emf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5.emf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ka.ms/admsignup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azure-resource-manager/deployment-manager-over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ka.ms/admfeedback" TargetMode="External"/><Relationship Id="rId4" Type="http://schemas.openxmlformats.org/officeDocument/2006/relationships/hyperlink" Target="https://docs.microsoft.com/en-us/azure/azure-resource-manager/resource-manager-tutorial-use-azure-deployment-manager-ar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ignite.mobileAp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myignite.techcommunity.microsoft.com/evaluations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294868"/>
      </p:ext>
    </p:extLst>
  </p:cSld>
  <p:clrMapOvr>
    <a:masterClrMapping/>
  </p:clrMapOvr>
  <p:transition>
    <p:fade/>
  </p:transition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352D-C241-4F55-8AD7-B07B5B54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Deployment Manager</a:t>
            </a:r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D8CFEC9-FA68-430C-8B30-A0A7F841F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278" y="2548278"/>
            <a:ext cx="1761443" cy="1761443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7E9A209-B42E-4379-A578-9AFEDC4613B3}"/>
              </a:ext>
            </a:extLst>
          </p:cNvPr>
          <p:cNvSpPr/>
          <p:nvPr/>
        </p:nvSpPr>
        <p:spPr bwMode="auto">
          <a:xfrm>
            <a:off x="1892902" y="1171536"/>
            <a:ext cx="2431408" cy="1216403"/>
          </a:xfrm>
          <a:prstGeom prst="cloudCallout">
            <a:avLst>
              <a:gd name="adj1" fmla="val 95074"/>
              <a:gd name="adj2" fmla="val 85700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Staged rollouts 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of ARM resources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519A9-E2D1-4307-8096-116AEBBDFBAA}"/>
              </a:ext>
            </a:extLst>
          </p:cNvPr>
          <p:cNvSpPr txBox="1"/>
          <p:nvPr/>
        </p:nvSpPr>
        <p:spPr>
          <a:xfrm>
            <a:off x="4860083" y="4309721"/>
            <a:ext cx="24718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Deployment Manager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5A771295-ABE3-4C46-BC43-6604211ED114}"/>
              </a:ext>
            </a:extLst>
          </p:cNvPr>
          <p:cNvSpPr/>
          <p:nvPr/>
        </p:nvSpPr>
        <p:spPr bwMode="auto">
          <a:xfrm>
            <a:off x="571021" y="2929882"/>
            <a:ext cx="2431408" cy="1216403"/>
          </a:xfrm>
          <a:prstGeom prst="cloudCallout">
            <a:avLst>
              <a:gd name="adj1" fmla="val 136822"/>
              <a:gd name="adj2" fmla="val 2252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Easy multi-region deployments</a:t>
            </a: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0184F34E-DD13-431A-AB05-8DDC3DBA91D5}"/>
              </a:ext>
            </a:extLst>
          </p:cNvPr>
          <p:cNvSpPr/>
          <p:nvPr/>
        </p:nvSpPr>
        <p:spPr bwMode="auto">
          <a:xfrm>
            <a:off x="9189570" y="2820797"/>
            <a:ext cx="2431408" cy="1216403"/>
          </a:xfrm>
          <a:prstGeom prst="cloudCallout">
            <a:avLst>
              <a:gd name="adj1" fmla="val -137473"/>
              <a:gd name="adj2" fmla="val 13286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Enables safe deployment practices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2A36B832-13A3-49C6-AD0D-547CD4138274}"/>
              </a:ext>
            </a:extLst>
          </p:cNvPr>
          <p:cNvSpPr/>
          <p:nvPr/>
        </p:nvSpPr>
        <p:spPr bwMode="auto">
          <a:xfrm>
            <a:off x="7867690" y="1171535"/>
            <a:ext cx="2431408" cy="1216403"/>
          </a:xfrm>
          <a:prstGeom prst="cloudCallout">
            <a:avLst>
              <a:gd name="adj1" fmla="val -87789"/>
              <a:gd name="adj2" fmla="val 80873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Schematized deployment</a:t>
            </a:r>
            <a:r>
              <a: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 for multiple services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3AB82487-FBA5-4E61-9695-FCE81EA526F6}"/>
              </a:ext>
            </a:extLst>
          </p:cNvPr>
          <p:cNvSpPr/>
          <p:nvPr/>
        </p:nvSpPr>
        <p:spPr bwMode="auto">
          <a:xfrm>
            <a:off x="7867690" y="5206945"/>
            <a:ext cx="2431408" cy="1216403"/>
          </a:xfrm>
          <a:prstGeom prst="cloudCallout">
            <a:avLst>
              <a:gd name="adj1" fmla="val -75369"/>
              <a:gd name="adj2" fmla="val -92920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Stop unhealthy deployments in their tracks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3AAF3DDE-B070-4DDB-8EC4-1BFC5308595C}"/>
              </a:ext>
            </a:extLst>
          </p:cNvPr>
          <p:cNvSpPr/>
          <p:nvPr/>
        </p:nvSpPr>
        <p:spPr bwMode="auto">
          <a:xfrm>
            <a:off x="1892902" y="5206946"/>
            <a:ext cx="2431408" cy="1216403"/>
          </a:xfrm>
          <a:prstGeom prst="cloudCallout">
            <a:avLst>
              <a:gd name="adj1" fmla="val 70923"/>
              <a:gd name="adj2" fmla="val -97058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Highly scalable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52AFFF3D-77B4-423F-A80A-663FB226920A}"/>
              </a:ext>
            </a:extLst>
          </p:cNvPr>
          <p:cNvSpPr/>
          <p:nvPr/>
        </p:nvSpPr>
        <p:spPr bwMode="auto">
          <a:xfrm>
            <a:off x="5071678" y="4953691"/>
            <a:ext cx="2048643" cy="1743403"/>
          </a:xfrm>
          <a:prstGeom prst="irregularSeal1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</a:rPr>
              <a:t>Completely Free!</a:t>
            </a:r>
          </a:p>
        </p:txBody>
      </p:sp>
    </p:spTree>
    <p:extLst>
      <p:ext uri="{BB962C8B-B14F-4D97-AF65-F5344CB8AC3E}">
        <p14:creationId xmlns:p14="http://schemas.microsoft.com/office/powerpoint/2010/main" val="3575239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3" grpId="0" animBg="1"/>
    </p:bldLst>
  </p:timing>
</p:sld>
</file>

<file path=ppt/slides/slide11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A267-27BC-4B12-BEFE-C43BBF1C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Cool! How do I use it?</a:t>
            </a:r>
          </a:p>
        </p:txBody>
      </p:sp>
    </p:spTree>
    <p:extLst>
      <p:ext uri="{BB962C8B-B14F-4D97-AF65-F5344CB8AC3E}">
        <p14:creationId xmlns:p14="http://schemas.microsoft.com/office/powerpoint/2010/main" val="16363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520A-5367-4DBE-B059-3E0B3F6D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need to perform a deployment: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54B30-A095-4A93-A418-C8CCC8BD71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33116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place to store your deployment files </a:t>
            </a:r>
          </a:p>
          <a:p>
            <a:pPr marL="742950" lvl="1" indent="-514350">
              <a:buFont typeface="+mj-lt"/>
              <a:buAutoNum type="alphaLcParenR"/>
            </a:pPr>
            <a:r>
              <a:rPr lang="en-US" dirty="0"/>
              <a:t>ARM Templates/Parameters defining what you want to deploy</a:t>
            </a:r>
          </a:p>
          <a:p>
            <a:pPr marL="742950" lvl="1" indent="-514350">
              <a:buFont typeface="+mj-lt"/>
              <a:buAutoNum type="alphaLcParenR"/>
            </a:pPr>
            <a:r>
              <a:rPr lang="en-US" dirty="0"/>
              <a:t>Binaries or resource files (e.g. </a:t>
            </a:r>
            <a:r>
              <a:rPr lang="en-US" dirty="0" err="1"/>
              <a:t>sfpkg</a:t>
            </a:r>
            <a:r>
              <a:rPr lang="en-US" dirty="0"/>
              <a:t> files)</a:t>
            </a:r>
          </a:p>
          <a:p>
            <a:pPr marL="2286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idea of what the topology of your resources look like</a:t>
            </a:r>
          </a:p>
          <a:p>
            <a:pPr marL="742950" lvl="1" indent="-514350">
              <a:buFont typeface="+mj-lt"/>
              <a:buAutoNum type="alphaLcParenR"/>
            </a:pPr>
            <a:r>
              <a:rPr lang="en-US" dirty="0"/>
              <a:t>May span multiple services, regions, and/or configurations</a:t>
            </a:r>
          </a:p>
          <a:p>
            <a:pPr marL="2286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ordering for how (and when) your resources should be deployed</a:t>
            </a:r>
          </a:p>
        </p:txBody>
      </p:sp>
    </p:spTree>
    <p:extLst>
      <p:ext uri="{BB962C8B-B14F-4D97-AF65-F5344CB8AC3E}">
        <p14:creationId xmlns:p14="http://schemas.microsoft.com/office/powerpoint/2010/main" val="1969129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A267-27BC-4B12-BEFE-C43BBF1CA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035808"/>
            <a:ext cx="6400800" cy="498598"/>
          </a:xfrm>
        </p:spPr>
        <p:txBody>
          <a:bodyPr/>
          <a:lstStyle/>
          <a:p>
            <a:r>
              <a:rPr lang="en-US" dirty="0"/>
              <a:t>1. A place for your files</a:t>
            </a:r>
          </a:p>
        </p:txBody>
      </p:sp>
    </p:spTree>
    <p:extLst>
      <p:ext uri="{BB962C8B-B14F-4D97-AF65-F5344CB8AC3E}">
        <p14:creationId xmlns:p14="http://schemas.microsoft.com/office/powerpoint/2010/main" val="14824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268D-FEC6-4AF7-AFF0-A7C74B29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 place for your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A4C-61DF-4834-96EB-19CC1B635B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4419671"/>
          </a:xfrm>
        </p:spPr>
        <p:txBody>
          <a:bodyPr/>
          <a:lstStyle/>
          <a:p>
            <a:r>
              <a:rPr lang="en-US" dirty="0"/>
              <a:t>Azure Storage to the rescue</a:t>
            </a:r>
          </a:p>
          <a:p>
            <a:pPr lvl="1"/>
            <a:r>
              <a:rPr lang="en-US" dirty="0"/>
              <a:t>Create a Blob storage account</a:t>
            </a:r>
          </a:p>
          <a:p>
            <a:pPr lvl="1"/>
            <a:r>
              <a:rPr lang="en-US" dirty="0"/>
              <a:t>Upload the files</a:t>
            </a:r>
          </a:p>
          <a:p>
            <a:pPr lvl="1"/>
            <a:r>
              <a:rPr lang="en-US" dirty="0"/>
              <a:t>Provide the SAS URI to the files</a:t>
            </a:r>
          </a:p>
          <a:p>
            <a:pPr lvl="1"/>
            <a:r>
              <a:rPr lang="en-US" dirty="0"/>
              <a:t>Done</a:t>
            </a:r>
          </a:p>
          <a:p>
            <a:pPr marL="228600" lvl="1" indent="0">
              <a:buNone/>
            </a:pPr>
            <a:endParaRPr lang="en-US" dirty="0"/>
          </a:p>
          <a:p>
            <a:r>
              <a:rPr lang="en-US" dirty="0"/>
              <a:t>Have a separate storage location for your templates and your binaries?</a:t>
            </a:r>
          </a:p>
          <a:p>
            <a:pPr lvl="1"/>
            <a:r>
              <a:rPr lang="en-US" dirty="0"/>
              <a:t>No problem, natively supported</a:t>
            </a:r>
          </a:p>
          <a:p>
            <a:pPr marL="228600" lvl="1" indent="0">
              <a:buNone/>
            </a:pPr>
            <a:endParaRPr lang="en-US" dirty="0"/>
          </a:p>
          <a:p>
            <a:r>
              <a:rPr lang="en-US" dirty="0"/>
              <a:t>Do your directories change with daily builds or versions?</a:t>
            </a:r>
          </a:p>
          <a:p>
            <a:pPr lvl="1"/>
            <a:r>
              <a:rPr lang="en-US" dirty="0"/>
              <a:t>No problem, natively supported</a:t>
            </a:r>
          </a:p>
        </p:txBody>
      </p:sp>
    </p:spTree>
    <p:extLst>
      <p:ext uri="{BB962C8B-B14F-4D97-AF65-F5344CB8AC3E}">
        <p14:creationId xmlns:p14="http://schemas.microsoft.com/office/powerpoint/2010/main" val="1984610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C417-E642-417B-AF91-2F152431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artifactSource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24A4D-E3D4-40D3-AABE-7F02ECDBEF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559537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{</a:t>
            </a:r>
          </a:p>
          <a:p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"name"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templateArtifactSource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b="1" dirty="0">
                <a:solidFill>
                  <a:schemeClr val="tx1"/>
                </a:solidFill>
              </a:rPr>
              <a:t>,</a:t>
            </a:r>
          </a:p>
          <a:p>
            <a:r>
              <a:rPr lang="en-US" sz="1800" dirty="0">
                <a:solidFill>
                  <a:schemeClr val="tx1"/>
                </a:solidFill>
              </a:rPr>
              <a:t>	"</a:t>
            </a:r>
            <a:r>
              <a:rPr lang="en-US" sz="1800" dirty="0" err="1">
                <a:solidFill>
                  <a:schemeClr val="tx1"/>
                </a:solidFill>
              </a:rPr>
              <a:t>apiVersion</a:t>
            </a:r>
            <a:r>
              <a:rPr lang="en-US" sz="1800" dirty="0">
                <a:solidFill>
                  <a:schemeClr val="tx1"/>
                </a:solidFill>
              </a:rPr>
              <a:t>": "2018-09-01-preview",</a:t>
            </a:r>
          </a:p>
          <a:p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"type"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Microsoft.DeploymentManager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artifactSources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b="1" dirty="0">
                <a:solidFill>
                  <a:schemeClr val="tx1"/>
                </a:solidFill>
              </a:rPr>
              <a:t>,</a:t>
            </a:r>
          </a:p>
          <a:p>
            <a:r>
              <a:rPr lang="en-US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800" dirty="0">
                <a:solidFill>
                  <a:schemeClr val="tx1"/>
                </a:solidFill>
              </a:rPr>
              <a:t>"location": "East US 2",</a:t>
            </a:r>
          </a:p>
          <a:p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"properties</a:t>
            </a:r>
            <a:r>
              <a:rPr lang="en-US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dirty="0">
                <a:solidFill>
                  <a:schemeClr val="tx1"/>
                </a:solidFill>
              </a:rPr>
              <a:t>: {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		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sourceType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AzureStorage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b="1" dirty="0">
                <a:solidFill>
                  <a:schemeClr val="tx1"/>
                </a:solidFill>
              </a:rPr>
              <a:t>,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		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"authentication"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dirty="0">
                <a:solidFill>
                  <a:schemeClr val="tx1"/>
                </a:solidFill>
              </a:rPr>
              <a:t>{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			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"type"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sas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b="1" dirty="0">
                <a:solidFill>
                  <a:schemeClr val="tx1"/>
                </a:solidFill>
              </a:rPr>
              <a:t>,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			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"properties"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dirty="0">
                <a:solidFill>
                  <a:schemeClr val="tx1"/>
                </a:solidFill>
              </a:rPr>
              <a:t>{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				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sasUri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"https://my.blob.core.windows.net/container/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sasToken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</a:p>
          <a:p>
            <a:r>
              <a:rPr lang="en-US" sz="1800" dirty="0">
                <a:solidFill>
                  <a:schemeClr val="tx1"/>
                </a:solidFill>
              </a:rPr>
              <a:t>			},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artifactRoot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daily_builds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/9.28.18"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		}</a:t>
            </a:r>
          </a:p>
          <a:p>
            <a:r>
              <a:rPr lang="en-US" sz="1800" dirty="0">
                <a:solidFill>
                  <a:schemeClr val="tx1"/>
                </a:solidFill>
              </a:rPr>
              <a:t>	}</a:t>
            </a:r>
          </a:p>
          <a:p>
            <a:r>
              <a:rPr lang="en-US" sz="1800" dirty="0">
                <a:solidFill>
                  <a:schemeClr val="tx1"/>
                </a:solidFill>
              </a:rPr>
              <a:t>}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6941204"/>
      </p:ext>
    </p:extLst>
  </p:cSld>
  <p:clrMapOvr>
    <a:masterClrMapping/>
  </p:clrMapOvr>
  <p:transition>
    <p:fade/>
  </p:transition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A267-27BC-4B12-BEFE-C43BBF1CA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2537210"/>
            <a:ext cx="6635980" cy="997196"/>
          </a:xfrm>
        </p:spPr>
        <p:txBody>
          <a:bodyPr/>
          <a:lstStyle/>
          <a:p>
            <a:r>
              <a:rPr lang="en-US" dirty="0"/>
              <a:t>2. A topology for your resources</a:t>
            </a:r>
          </a:p>
        </p:txBody>
      </p:sp>
    </p:spTree>
    <p:extLst>
      <p:ext uri="{BB962C8B-B14F-4D97-AF65-F5344CB8AC3E}">
        <p14:creationId xmlns:p14="http://schemas.microsoft.com/office/powerpoint/2010/main" val="11489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E97E-BF96-464E-AB25-F5EF4C71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 topology for your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F786F-B692-4742-AE24-E267AA2AA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4862870"/>
          </a:xfrm>
        </p:spPr>
        <p:txBody>
          <a:bodyPr/>
          <a:lstStyle/>
          <a:p>
            <a:r>
              <a:rPr lang="en-US" dirty="0"/>
              <a:t>A service topology is just a group of related services</a:t>
            </a:r>
          </a:p>
          <a:p>
            <a:endParaRPr lang="en-US" dirty="0"/>
          </a:p>
          <a:p>
            <a:r>
              <a:rPr lang="en-US" dirty="0"/>
              <a:t>A service itself is typically composed of multiple parts:</a:t>
            </a:r>
          </a:p>
          <a:p>
            <a:pPr lvl="1"/>
            <a:r>
              <a:rPr lang="en-US" dirty="0"/>
              <a:t>Front end (user interactable)</a:t>
            </a:r>
          </a:p>
          <a:p>
            <a:pPr lvl="1"/>
            <a:r>
              <a:rPr lang="en-US" dirty="0"/>
              <a:t>Back end (storage, compute, etc.)</a:t>
            </a:r>
          </a:p>
          <a:p>
            <a:pPr lvl="1"/>
            <a:r>
              <a:rPr lang="en-US" dirty="0"/>
              <a:t>Management</a:t>
            </a:r>
          </a:p>
          <a:p>
            <a:pPr lvl="1"/>
            <a:r>
              <a:rPr lang="en-US" dirty="0"/>
              <a:t>Etc. </a:t>
            </a:r>
          </a:p>
          <a:p>
            <a:pPr lvl="1"/>
            <a:endParaRPr lang="en-US" dirty="0"/>
          </a:p>
          <a:p>
            <a:r>
              <a:rPr lang="en-US" dirty="0"/>
              <a:t>We call these service units</a:t>
            </a:r>
          </a:p>
          <a:p>
            <a:endParaRPr lang="en-US" dirty="0"/>
          </a:p>
          <a:p>
            <a:r>
              <a:rPr lang="en-US" dirty="0"/>
              <a:t>Service units are composed of ARM resources</a:t>
            </a:r>
          </a:p>
        </p:txBody>
      </p:sp>
    </p:spTree>
    <p:extLst>
      <p:ext uri="{BB962C8B-B14F-4D97-AF65-F5344CB8AC3E}">
        <p14:creationId xmlns:p14="http://schemas.microsoft.com/office/powerpoint/2010/main" val="935331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18AB-DE55-40B8-A976-EC7E888E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 topology for your resources - Service Units</a:t>
            </a:r>
          </a:p>
        </p:txBody>
      </p:sp>
      <p:pic>
        <p:nvPicPr>
          <p:cNvPr id="1068" name="Picture 1067">
            <a:extLst>
              <a:ext uri="{FF2B5EF4-FFF2-40B4-BE49-F238E27FC236}">
                <a16:creationId xmlns:a16="http://schemas.microsoft.com/office/drawing/2014/main" id="{4FA58D44-EB9C-476F-8373-130B1BE71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353" y="2513800"/>
            <a:ext cx="3445294" cy="1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98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18AB-DE55-40B8-A976-EC7E888E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 topology for your resources - Service Units</a:t>
            </a:r>
          </a:p>
        </p:txBody>
      </p:sp>
      <p:pic>
        <p:nvPicPr>
          <p:cNvPr id="1068" name="Picture 1067">
            <a:extLst>
              <a:ext uri="{FF2B5EF4-FFF2-40B4-BE49-F238E27FC236}">
                <a16:creationId xmlns:a16="http://schemas.microsoft.com/office/drawing/2014/main" id="{4FA58D44-EB9C-476F-8373-130B1BE71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323" y="1528824"/>
            <a:ext cx="3445294" cy="1830400"/>
          </a:xfrm>
          <a:prstGeom prst="rect">
            <a:avLst/>
          </a:prstGeom>
        </p:spPr>
      </p:pic>
      <p:pic>
        <p:nvPicPr>
          <p:cNvPr id="1074" name="Picture 1073">
            <a:extLst>
              <a:ext uri="{FF2B5EF4-FFF2-40B4-BE49-F238E27FC236}">
                <a16:creationId xmlns:a16="http://schemas.microsoft.com/office/drawing/2014/main" id="{48A22874-C339-46EA-A3DA-1C293BFE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367" y="1395770"/>
            <a:ext cx="668063" cy="2383334"/>
          </a:xfrm>
          <a:prstGeom prst="rect">
            <a:avLst/>
          </a:prstGeom>
        </p:spPr>
      </p:pic>
      <p:sp>
        <p:nvSpPr>
          <p:cNvPr id="1076" name="TextBox 1075">
            <a:extLst>
              <a:ext uri="{FF2B5EF4-FFF2-40B4-BE49-F238E27FC236}">
                <a16:creationId xmlns:a16="http://schemas.microsoft.com/office/drawing/2014/main" id="{1EE94239-9D52-4996-AD07-DDD188AC83B4}"/>
              </a:ext>
            </a:extLst>
          </p:cNvPr>
          <p:cNvSpPr txBox="1"/>
          <p:nvPr/>
        </p:nvSpPr>
        <p:spPr>
          <a:xfrm>
            <a:off x="1677136" y="2444024"/>
            <a:ext cx="2976777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Unit 1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e.g. “Service 1 Front End”</a:t>
            </a:r>
          </a:p>
          <a:p>
            <a:pPr algn="r"/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Resource Group</a:t>
            </a:r>
          </a:p>
          <a:p>
            <a:pPr algn="r"/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Deployment Mode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C4C0D9-5D26-4026-BF06-053657A790F4}"/>
              </a:ext>
            </a:extLst>
          </p:cNvPr>
          <p:cNvSpPr txBox="1"/>
          <p:nvPr/>
        </p:nvSpPr>
        <p:spPr>
          <a:xfrm>
            <a:off x="1677136" y="5211925"/>
            <a:ext cx="2976777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Unit 2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e.g. “Service 1 Back End”</a:t>
            </a:r>
          </a:p>
          <a:p>
            <a:pPr algn="r"/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Resource Group</a:t>
            </a:r>
          </a:p>
          <a:p>
            <a:pPr algn="r"/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Deployment Mode</a:t>
            </a:r>
          </a:p>
        </p:txBody>
      </p: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B3317371-609A-4514-A1FC-755EE57BA126}"/>
              </a:ext>
            </a:extLst>
          </p:cNvPr>
          <p:cNvGrpSpPr/>
          <p:nvPr/>
        </p:nvGrpSpPr>
        <p:grpSpPr>
          <a:xfrm>
            <a:off x="4454367" y="4163676"/>
            <a:ext cx="4199250" cy="2383334"/>
            <a:chOff x="3710883" y="4159815"/>
            <a:chExt cx="4199250" cy="2383334"/>
          </a:xfrm>
        </p:grpSpPr>
        <p:pic>
          <p:nvPicPr>
            <p:cNvPr id="1077" name="Picture 1076">
              <a:extLst>
                <a:ext uri="{FF2B5EF4-FFF2-40B4-BE49-F238E27FC236}">
                  <a16:creationId xmlns:a16="http://schemas.microsoft.com/office/drawing/2014/main" id="{3760AE89-9729-4309-A16E-70503FA4F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0883" y="4159815"/>
              <a:ext cx="4199250" cy="2383334"/>
            </a:xfrm>
            <a:prstGeom prst="rect">
              <a:avLst/>
            </a:prstGeom>
          </p:spPr>
        </p:pic>
        <p:pic>
          <p:nvPicPr>
            <p:cNvPr id="1078" name="Picture 1077">
              <a:extLst>
                <a:ext uri="{FF2B5EF4-FFF2-40B4-BE49-F238E27FC236}">
                  <a16:creationId xmlns:a16="http://schemas.microsoft.com/office/drawing/2014/main" id="{0A3E26DC-D724-46DA-A730-0B85B60F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4045" y="5748743"/>
              <a:ext cx="1546088" cy="676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52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" grpId="0"/>
      <p:bldP spid="86" grpId="0"/>
    </p:bldLst>
  </p:timing>
</p:sld>
</file>

<file path=ppt/slides/slide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BB8B40-F3D1-4331-B430-E127860A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1871544"/>
            <a:ext cx="5943600" cy="1661993"/>
          </a:xfrm>
        </p:spPr>
        <p:txBody>
          <a:bodyPr/>
          <a:lstStyle/>
          <a:p>
            <a:r>
              <a:rPr lang="en-US" b="0" dirty="0"/>
              <a:t>How to reduce DevOps risks with Azure Resource Manager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233F29-D5A5-4DF5-AA87-020831D2E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2041" y="3962400"/>
            <a:ext cx="5943600" cy="923330"/>
          </a:xfrm>
        </p:spPr>
        <p:txBody>
          <a:bodyPr/>
          <a:lstStyle/>
          <a:p>
            <a:r>
              <a:rPr lang="en-US" dirty="0"/>
              <a:t>Gaurav Bhatnagar – Senior Program Manager</a:t>
            </a:r>
          </a:p>
          <a:p>
            <a:endParaRPr lang="en-US" dirty="0"/>
          </a:p>
          <a:p>
            <a:r>
              <a:rPr lang="en-US" dirty="0"/>
              <a:t>David Tepper – Principal Program Manager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8FA8E-80DC-468B-AB33-77C815EA5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BRK3390</a:t>
            </a:r>
          </a:p>
        </p:txBody>
      </p:sp>
    </p:spTree>
    <p:extLst>
      <p:ext uri="{BB962C8B-B14F-4D97-AF65-F5344CB8AC3E}">
        <p14:creationId xmlns:p14="http://schemas.microsoft.com/office/powerpoint/2010/main" val="18699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B3317371-609A-4514-A1FC-755EE57BA126}"/>
              </a:ext>
            </a:extLst>
          </p:cNvPr>
          <p:cNvGrpSpPr/>
          <p:nvPr/>
        </p:nvGrpSpPr>
        <p:grpSpPr>
          <a:xfrm>
            <a:off x="7366474" y="3989432"/>
            <a:ext cx="3321041" cy="1884896"/>
            <a:chOff x="3710883" y="4159815"/>
            <a:chExt cx="4199250" cy="2383334"/>
          </a:xfrm>
        </p:grpSpPr>
        <p:pic>
          <p:nvPicPr>
            <p:cNvPr id="1077" name="Picture 1076">
              <a:extLst>
                <a:ext uri="{FF2B5EF4-FFF2-40B4-BE49-F238E27FC236}">
                  <a16:creationId xmlns:a16="http://schemas.microsoft.com/office/drawing/2014/main" id="{3760AE89-9729-4309-A16E-70503FA4F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0883" y="4159815"/>
              <a:ext cx="4199250" cy="2383334"/>
            </a:xfrm>
            <a:prstGeom prst="rect">
              <a:avLst/>
            </a:prstGeom>
          </p:spPr>
        </p:pic>
        <p:pic>
          <p:nvPicPr>
            <p:cNvPr id="1078" name="Picture 1077">
              <a:extLst>
                <a:ext uri="{FF2B5EF4-FFF2-40B4-BE49-F238E27FC236}">
                  <a16:creationId xmlns:a16="http://schemas.microsoft.com/office/drawing/2014/main" id="{0A3E26DC-D724-46DA-A730-0B85B60F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4045" y="5748743"/>
              <a:ext cx="1546088" cy="67686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8918AB-DE55-40B8-A976-EC7E888E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 topology for your resources - Services</a:t>
            </a:r>
          </a:p>
        </p:txBody>
      </p:sp>
      <p:pic>
        <p:nvPicPr>
          <p:cNvPr id="1068" name="Picture 1067">
            <a:extLst>
              <a:ext uri="{FF2B5EF4-FFF2-40B4-BE49-F238E27FC236}">
                <a16:creationId xmlns:a16="http://schemas.microsoft.com/office/drawing/2014/main" id="{4FA58D44-EB9C-476F-8373-130B1BE71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768" y="2093582"/>
            <a:ext cx="2748747" cy="1460342"/>
          </a:xfrm>
          <a:prstGeom prst="rect">
            <a:avLst/>
          </a:prstGeom>
        </p:spPr>
      </p:pic>
      <p:pic>
        <p:nvPicPr>
          <p:cNvPr id="1074" name="Picture 1073">
            <a:extLst>
              <a:ext uri="{FF2B5EF4-FFF2-40B4-BE49-F238E27FC236}">
                <a16:creationId xmlns:a16="http://schemas.microsoft.com/office/drawing/2014/main" id="{48A22874-C339-46EA-A3DA-1C293BFEF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474" y="1994869"/>
            <a:ext cx="528348" cy="1884896"/>
          </a:xfrm>
          <a:prstGeom prst="rect">
            <a:avLst/>
          </a:prstGeom>
        </p:spPr>
      </p:pic>
      <p:sp>
        <p:nvSpPr>
          <p:cNvPr id="1076" name="TextBox 1075">
            <a:extLst>
              <a:ext uri="{FF2B5EF4-FFF2-40B4-BE49-F238E27FC236}">
                <a16:creationId xmlns:a16="http://schemas.microsoft.com/office/drawing/2014/main" id="{1EE94239-9D52-4996-AD07-DDD188AC83B4}"/>
              </a:ext>
            </a:extLst>
          </p:cNvPr>
          <p:cNvSpPr txBox="1"/>
          <p:nvPr/>
        </p:nvSpPr>
        <p:spPr>
          <a:xfrm>
            <a:off x="5285789" y="2583374"/>
            <a:ext cx="2080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Unit 1</a:t>
            </a:r>
          </a:p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e.g. “Service 1 Front End”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Resource Group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Deployment Mode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C4C0D9-5D26-4026-BF06-053657A790F4}"/>
              </a:ext>
            </a:extLst>
          </p:cNvPr>
          <p:cNvSpPr txBox="1"/>
          <p:nvPr/>
        </p:nvSpPr>
        <p:spPr>
          <a:xfrm>
            <a:off x="5294594" y="4577937"/>
            <a:ext cx="2080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Unit 2</a:t>
            </a:r>
          </a:p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e.g. “Service 1 Back End”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Resource Group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Deployment Mode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97D22-4A88-4033-AC41-97978AAC2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628" y="1497556"/>
            <a:ext cx="1296670" cy="47644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27E40E-BD07-4146-A420-51DAF8EEADD8}"/>
              </a:ext>
            </a:extLst>
          </p:cNvPr>
          <p:cNvSpPr txBox="1"/>
          <p:nvPr/>
        </p:nvSpPr>
        <p:spPr>
          <a:xfrm>
            <a:off x="1036987" y="3387322"/>
            <a:ext cx="323669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1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e.g. “Contoso Search (WUS)”</a:t>
            </a:r>
          </a:p>
          <a:p>
            <a:pPr algn="r"/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Subscription</a:t>
            </a:r>
          </a:p>
          <a:p>
            <a:pPr algn="r"/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Location – West US</a:t>
            </a:r>
            <a:endParaRPr lang="en-US" sz="7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94707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E9A40E-D9A2-45A7-B0B9-60DD6BB6ADE5}"/>
              </a:ext>
            </a:extLst>
          </p:cNvPr>
          <p:cNvGrpSpPr/>
          <p:nvPr/>
        </p:nvGrpSpPr>
        <p:grpSpPr>
          <a:xfrm>
            <a:off x="4317628" y="1497556"/>
            <a:ext cx="6369887" cy="4764418"/>
            <a:chOff x="4317628" y="1497556"/>
            <a:chExt cx="6369887" cy="4764418"/>
          </a:xfrm>
        </p:grpSpPr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B3317371-609A-4514-A1FC-755EE57BA126}"/>
                </a:ext>
              </a:extLst>
            </p:cNvPr>
            <p:cNvGrpSpPr/>
            <p:nvPr/>
          </p:nvGrpSpPr>
          <p:grpSpPr>
            <a:xfrm>
              <a:off x="7366474" y="3989432"/>
              <a:ext cx="3321041" cy="1884896"/>
              <a:chOff x="3710883" y="4159815"/>
              <a:chExt cx="4199250" cy="2383334"/>
            </a:xfrm>
          </p:grpSpPr>
          <p:pic>
            <p:nvPicPr>
              <p:cNvPr id="1077" name="Picture 1076">
                <a:extLst>
                  <a:ext uri="{FF2B5EF4-FFF2-40B4-BE49-F238E27FC236}">
                    <a16:creationId xmlns:a16="http://schemas.microsoft.com/office/drawing/2014/main" id="{3760AE89-9729-4309-A16E-70503FA4F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0883" y="4159815"/>
                <a:ext cx="4199250" cy="2383334"/>
              </a:xfrm>
              <a:prstGeom prst="rect">
                <a:avLst/>
              </a:prstGeom>
            </p:spPr>
          </p:pic>
          <p:pic>
            <p:nvPicPr>
              <p:cNvPr id="1078" name="Picture 1077">
                <a:extLst>
                  <a:ext uri="{FF2B5EF4-FFF2-40B4-BE49-F238E27FC236}">
                    <a16:creationId xmlns:a16="http://schemas.microsoft.com/office/drawing/2014/main" id="{0A3E26DC-D724-46DA-A730-0B85B60FC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4045" y="5748743"/>
                <a:ext cx="1546088" cy="676867"/>
              </a:xfrm>
              <a:prstGeom prst="rect">
                <a:avLst/>
              </a:prstGeom>
            </p:spPr>
          </p:pic>
        </p:grpSp>
        <p:pic>
          <p:nvPicPr>
            <p:cNvPr id="1068" name="Picture 1067">
              <a:extLst>
                <a:ext uri="{FF2B5EF4-FFF2-40B4-BE49-F238E27FC236}">
                  <a16:creationId xmlns:a16="http://schemas.microsoft.com/office/drawing/2014/main" id="{4FA58D44-EB9C-476F-8373-130B1BE71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8768" y="2093582"/>
              <a:ext cx="2748747" cy="1460342"/>
            </a:xfrm>
            <a:prstGeom prst="rect">
              <a:avLst/>
            </a:prstGeom>
          </p:spPr>
        </p:pic>
        <p:pic>
          <p:nvPicPr>
            <p:cNvPr id="1074" name="Picture 1073">
              <a:extLst>
                <a:ext uri="{FF2B5EF4-FFF2-40B4-BE49-F238E27FC236}">
                  <a16:creationId xmlns:a16="http://schemas.microsoft.com/office/drawing/2014/main" id="{48A22874-C339-46EA-A3DA-1C293BFEF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6474" y="1994869"/>
              <a:ext cx="528348" cy="188489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D97D22-4A88-4033-AC41-97978AAC2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7628" y="1497556"/>
              <a:ext cx="1296670" cy="476441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8918AB-DE55-40B8-A976-EC7E888E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 topology for your resources - Services</a:t>
            </a: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1EE94239-9D52-4996-AD07-DDD188AC83B4}"/>
              </a:ext>
            </a:extLst>
          </p:cNvPr>
          <p:cNvSpPr txBox="1"/>
          <p:nvPr/>
        </p:nvSpPr>
        <p:spPr>
          <a:xfrm>
            <a:off x="5285789" y="2583374"/>
            <a:ext cx="2080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Unit 1</a:t>
            </a:r>
          </a:p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e.g. “Service 1 Front End”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Resource Group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Deployment Mode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C4C0D9-5D26-4026-BF06-053657A790F4}"/>
              </a:ext>
            </a:extLst>
          </p:cNvPr>
          <p:cNvSpPr txBox="1"/>
          <p:nvPr/>
        </p:nvSpPr>
        <p:spPr>
          <a:xfrm>
            <a:off x="5294594" y="4577937"/>
            <a:ext cx="2080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Unit 2</a:t>
            </a:r>
          </a:p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e.g. “Service 1 Back End”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Resource Group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Deployment Mode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7E40E-BD07-4146-A420-51DAF8EEADD8}"/>
              </a:ext>
            </a:extLst>
          </p:cNvPr>
          <p:cNvSpPr txBox="1"/>
          <p:nvPr/>
        </p:nvSpPr>
        <p:spPr>
          <a:xfrm>
            <a:off x="1036987" y="3387322"/>
            <a:ext cx="323669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1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e.g. “Contoso Search (WUS)”</a:t>
            </a:r>
          </a:p>
          <a:p>
            <a:pPr algn="r"/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Subscription</a:t>
            </a:r>
          </a:p>
          <a:p>
            <a:pPr algn="r"/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Location – West US</a:t>
            </a:r>
            <a:endParaRPr lang="en-US" sz="7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923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>
      <p:transition advClick="0" advTm="0"/>
    </mc:Fallback>
  </mc:AlternateContent>
</p:sld>
</file>

<file path=ppt/slides/slide22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E9A40E-D9A2-45A7-B0B9-60DD6BB6ADE5}"/>
              </a:ext>
            </a:extLst>
          </p:cNvPr>
          <p:cNvGrpSpPr/>
          <p:nvPr/>
        </p:nvGrpSpPr>
        <p:grpSpPr>
          <a:xfrm>
            <a:off x="4716588" y="1513681"/>
            <a:ext cx="3236695" cy="2420917"/>
            <a:chOff x="4317628" y="1497556"/>
            <a:chExt cx="6369887" cy="4764418"/>
          </a:xfrm>
        </p:grpSpPr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B3317371-609A-4514-A1FC-755EE57BA126}"/>
                </a:ext>
              </a:extLst>
            </p:cNvPr>
            <p:cNvGrpSpPr/>
            <p:nvPr/>
          </p:nvGrpSpPr>
          <p:grpSpPr>
            <a:xfrm>
              <a:off x="7366474" y="3989432"/>
              <a:ext cx="3321041" cy="1884896"/>
              <a:chOff x="3710883" y="4159815"/>
              <a:chExt cx="4199250" cy="2383334"/>
            </a:xfrm>
          </p:grpSpPr>
          <p:pic>
            <p:nvPicPr>
              <p:cNvPr id="1077" name="Picture 1076">
                <a:extLst>
                  <a:ext uri="{FF2B5EF4-FFF2-40B4-BE49-F238E27FC236}">
                    <a16:creationId xmlns:a16="http://schemas.microsoft.com/office/drawing/2014/main" id="{3760AE89-9729-4309-A16E-70503FA4F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0883" y="4159815"/>
                <a:ext cx="4199250" cy="2383334"/>
              </a:xfrm>
              <a:prstGeom prst="rect">
                <a:avLst/>
              </a:prstGeom>
            </p:spPr>
          </p:pic>
          <p:pic>
            <p:nvPicPr>
              <p:cNvPr id="1078" name="Picture 1077">
                <a:extLst>
                  <a:ext uri="{FF2B5EF4-FFF2-40B4-BE49-F238E27FC236}">
                    <a16:creationId xmlns:a16="http://schemas.microsoft.com/office/drawing/2014/main" id="{0A3E26DC-D724-46DA-A730-0B85B60FC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4045" y="5748743"/>
                <a:ext cx="1546088" cy="676867"/>
              </a:xfrm>
              <a:prstGeom prst="rect">
                <a:avLst/>
              </a:prstGeom>
            </p:spPr>
          </p:pic>
        </p:grpSp>
        <p:pic>
          <p:nvPicPr>
            <p:cNvPr id="1068" name="Picture 1067">
              <a:extLst>
                <a:ext uri="{FF2B5EF4-FFF2-40B4-BE49-F238E27FC236}">
                  <a16:creationId xmlns:a16="http://schemas.microsoft.com/office/drawing/2014/main" id="{4FA58D44-EB9C-476F-8373-130B1BE71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8768" y="2093582"/>
              <a:ext cx="2748747" cy="1460342"/>
            </a:xfrm>
            <a:prstGeom prst="rect">
              <a:avLst/>
            </a:prstGeom>
          </p:spPr>
        </p:pic>
        <p:pic>
          <p:nvPicPr>
            <p:cNvPr id="1074" name="Picture 1073">
              <a:extLst>
                <a:ext uri="{FF2B5EF4-FFF2-40B4-BE49-F238E27FC236}">
                  <a16:creationId xmlns:a16="http://schemas.microsoft.com/office/drawing/2014/main" id="{48A22874-C339-46EA-A3DA-1C293BFEF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6474" y="1994869"/>
              <a:ext cx="528348" cy="188489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D97D22-4A88-4033-AC41-97978AAC2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7628" y="1497556"/>
              <a:ext cx="1296670" cy="476441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8918AB-DE55-40B8-A976-EC7E888E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 topology for your resources - Services</a:t>
            </a: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1EE94239-9D52-4996-AD07-DDD188AC83B4}"/>
              </a:ext>
            </a:extLst>
          </p:cNvPr>
          <p:cNvSpPr txBox="1"/>
          <p:nvPr/>
        </p:nvSpPr>
        <p:spPr>
          <a:xfrm>
            <a:off x="5174003" y="2170461"/>
            <a:ext cx="120366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“Service 1 Front End”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7E40E-BD07-4146-A420-51DAF8EEADD8}"/>
              </a:ext>
            </a:extLst>
          </p:cNvPr>
          <p:cNvSpPr txBox="1"/>
          <p:nvPr/>
        </p:nvSpPr>
        <p:spPr>
          <a:xfrm>
            <a:off x="2376535" y="2370196"/>
            <a:ext cx="2253036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1</a:t>
            </a:r>
          </a:p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e.g. “Contoso Search (WUS)”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Subscription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Location – West US</a:t>
            </a:r>
            <a:endParaRPr lang="en-US" sz="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2BFAB9-7654-44A3-B9EF-C42AF83A672F}"/>
              </a:ext>
            </a:extLst>
          </p:cNvPr>
          <p:cNvSpPr txBox="1"/>
          <p:nvPr/>
        </p:nvSpPr>
        <p:spPr>
          <a:xfrm>
            <a:off x="5213443" y="3174465"/>
            <a:ext cx="120366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“Service 1 Back End”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B9C1BD-54A5-4C29-AA47-0BA3D0BE9628}"/>
              </a:ext>
            </a:extLst>
          </p:cNvPr>
          <p:cNvGrpSpPr/>
          <p:nvPr/>
        </p:nvGrpSpPr>
        <p:grpSpPr>
          <a:xfrm>
            <a:off x="4716588" y="4155891"/>
            <a:ext cx="3236695" cy="2420917"/>
            <a:chOff x="4317628" y="1497556"/>
            <a:chExt cx="6369887" cy="476441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6074C8E-4206-45F7-B201-34DB4EF10307}"/>
                </a:ext>
              </a:extLst>
            </p:cNvPr>
            <p:cNvGrpSpPr/>
            <p:nvPr/>
          </p:nvGrpSpPr>
          <p:grpSpPr>
            <a:xfrm>
              <a:off x="7366474" y="3989432"/>
              <a:ext cx="3321041" cy="1884896"/>
              <a:chOff x="3710883" y="4159815"/>
              <a:chExt cx="4199250" cy="238333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A5CFE5A-701D-4F75-8B64-E8BB2E37E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0883" y="4159815"/>
                <a:ext cx="4199250" cy="238333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0872B05-D26B-4284-845C-B8CCDF975B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4045" y="5748743"/>
                <a:ext cx="1546088" cy="676867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78CAA14-AE09-4B65-924A-AA6FE121D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8768" y="2093582"/>
              <a:ext cx="2748747" cy="146034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F02C1D1-3453-48A5-B1AD-9DC061BA9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6474" y="1994869"/>
              <a:ext cx="528348" cy="188489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2A2990B-7014-44E8-AECE-CD53C435A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7628" y="1497556"/>
              <a:ext cx="1296670" cy="476441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D1728D7-07FB-4BBC-932B-10FFE04131B0}"/>
              </a:ext>
            </a:extLst>
          </p:cNvPr>
          <p:cNvSpPr txBox="1"/>
          <p:nvPr/>
        </p:nvSpPr>
        <p:spPr>
          <a:xfrm>
            <a:off x="5174003" y="4812671"/>
            <a:ext cx="120366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“Service 2 Front End”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11B58B-7A85-48D5-A7C4-A681730C5A92}"/>
              </a:ext>
            </a:extLst>
          </p:cNvPr>
          <p:cNvSpPr txBox="1"/>
          <p:nvPr/>
        </p:nvSpPr>
        <p:spPr>
          <a:xfrm>
            <a:off x="2376535" y="5012406"/>
            <a:ext cx="2253036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2</a:t>
            </a:r>
          </a:p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e.g. “Contoso Search (NUS)”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Subscription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Location – North Central US</a:t>
            </a:r>
            <a:endParaRPr lang="en-US" sz="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CF770D-9CF3-4C1A-93F5-7280E2F5A515}"/>
              </a:ext>
            </a:extLst>
          </p:cNvPr>
          <p:cNvSpPr txBox="1"/>
          <p:nvPr/>
        </p:nvSpPr>
        <p:spPr>
          <a:xfrm>
            <a:off x="5213443" y="5816675"/>
            <a:ext cx="120366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“Service 2 Back End”</a:t>
            </a:r>
          </a:p>
        </p:txBody>
      </p:sp>
    </p:spTree>
    <p:extLst>
      <p:ext uri="{BB962C8B-B14F-4D97-AF65-F5344CB8AC3E}">
        <p14:creationId xmlns:p14="http://schemas.microsoft.com/office/powerpoint/2010/main" val="1883411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3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E9A40E-D9A2-45A7-B0B9-60DD6BB6ADE5}"/>
              </a:ext>
            </a:extLst>
          </p:cNvPr>
          <p:cNvGrpSpPr/>
          <p:nvPr/>
        </p:nvGrpSpPr>
        <p:grpSpPr>
          <a:xfrm>
            <a:off x="7562431" y="1462406"/>
            <a:ext cx="2510209" cy="1877535"/>
            <a:chOff x="4317628" y="1497556"/>
            <a:chExt cx="6369887" cy="4764418"/>
          </a:xfrm>
        </p:grpSpPr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B3317371-609A-4514-A1FC-755EE57BA126}"/>
                </a:ext>
              </a:extLst>
            </p:cNvPr>
            <p:cNvGrpSpPr/>
            <p:nvPr/>
          </p:nvGrpSpPr>
          <p:grpSpPr>
            <a:xfrm>
              <a:off x="7366474" y="3989432"/>
              <a:ext cx="3321041" cy="1884896"/>
              <a:chOff x="3710883" y="4159815"/>
              <a:chExt cx="4199250" cy="2383334"/>
            </a:xfrm>
          </p:grpSpPr>
          <p:pic>
            <p:nvPicPr>
              <p:cNvPr id="1077" name="Picture 1076">
                <a:extLst>
                  <a:ext uri="{FF2B5EF4-FFF2-40B4-BE49-F238E27FC236}">
                    <a16:creationId xmlns:a16="http://schemas.microsoft.com/office/drawing/2014/main" id="{3760AE89-9729-4309-A16E-70503FA4F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0883" y="4159815"/>
                <a:ext cx="4199250" cy="2383334"/>
              </a:xfrm>
              <a:prstGeom prst="rect">
                <a:avLst/>
              </a:prstGeom>
            </p:spPr>
          </p:pic>
          <p:pic>
            <p:nvPicPr>
              <p:cNvPr id="1078" name="Picture 1077">
                <a:extLst>
                  <a:ext uri="{FF2B5EF4-FFF2-40B4-BE49-F238E27FC236}">
                    <a16:creationId xmlns:a16="http://schemas.microsoft.com/office/drawing/2014/main" id="{0A3E26DC-D724-46DA-A730-0B85B60FC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4045" y="5748743"/>
                <a:ext cx="1546088" cy="676867"/>
              </a:xfrm>
              <a:prstGeom prst="rect">
                <a:avLst/>
              </a:prstGeom>
            </p:spPr>
          </p:pic>
        </p:grpSp>
        <p:pic>
          <p:nvPicPr>
            <p:cNvPr id="1068" name="Picture 1067">
              <a:extLst>
                <a:ext uri="{FF2B5EF4-FFF2-40B4-BE49-F238E27FC236}">
                  <a16:creationId xmlns:a16="http://schemas.microsoft.com/office/drawing/2014/main" id="{4FA58D44-EB9C-476F-8373-130B1BE71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8768" y="2093582"/>
              <a:ext cx="2748747" cy="1460342"/>
            </a:xfrm>
            <a:prstGeom prst="rect">
              <a:avLst/>
            </a:prstGeom>
          </p:spPr>
        </p:pic>
        <p:pic>
          <p:nvPicPr>
            <p:cNvPr id="1074" name="Picture 1073">
              <a:extLst>
                <a:ext uri="{FF2B5EF4-FFF2-40B4-BE49-F238E27FC236}">
                  <a16:creationId xmlns:a16="http://schemas.microsoft.com/office/drawing/2014/main" id="{48A22874-C339-46EA-A3DA-1C293BFEF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6474" y="1994869"/>
              <a:ext cx="528348" cy="188489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D97D22-4A88-4033-AC41-97978AAC2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7628" y="1497556"/>
              <a:ext cx="1296670" cy="476441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8918AB-DE55-40B8-A976-EC7E888E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 topology for your resources – Service Topologies</a:t>
            </a: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1EE94239-9D52-4996-AD07-DDD188AC83B4}"/>
              </a:ext>
            </a:extLst>
          </p:cNvPr>
          <p:cNvSpPr txBox="1"/>
          <p:nvPr/>
        </p:nvSpPr>
        <p:spPr>
          <a:xfrm>
            <a:off x="7946357" y="1954332"/>
            <a:ext cx="120366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7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“Service 1 Front End”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7E40E-BD07-4146-A420-51DAF8EEADD8}"/>
              </a:ext>
            </a:extLst>
          </p:cNvPr>
          <p:cNvSpPr txBox="1"/>
          <p:nvPr/>
        </p:nvSpPr>
        <p:spPr>
          <a:xfrm>
            <a:off x="5292077" y="2090447"/>
            <a:ext cx="2253036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1</a:t>
            </a:r>
          </a:p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e.g. “Contoso Search (WUS)”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Subscription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Location – West US</a:t>
            </a:r>
            <a:endParaRPr lang="en-US" sz="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2BFAB9-7654-44A3-B9EF-C42AF83A672F}"/>
              </a:ext>
            </a:extLst>
          </p:cNvPr>
          <p:cNvSpPr txBox="1"/>
          <p:nvPr/>
        </p:nvSpPr>
        <p:spPr>
          <a:xfrm>
            <a:off x="7946357" y="2759849"/>
            <a:ext cx="120366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7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“Service 1 Back End”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B9C1BD-54A5-4C29-AA47-0BA3D0BE9628}"/>
              </a:ext>
            </a:extLst>
          </p:cNvPr>
          <p:cNvGrpSpPr/>
          <p:nvPr/>
        </p:nvGrpSpPr>
        <p:grpSpPr>
          <a:xfrm>
            <a:off x="7562431" y="4104616"/>
            <a:ext cx="2510209" cy="1877535"/>
            <a:chOff x="4317628" y="1497556"/>
            <a:chExt cx="6369887" cy="476441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6074C8E-4206-45F7-B201-34DB4EF10307}"/>
                </a:ext>
              </a:extLst>
            </p:cNvPr>
            <p:cNvGrpSpPr/>
            <p:nvPr/>
          </p:nvGrpSpPr>
          <p:grpSpPr>
            <a:xfrm>
              <a:off x="7366474" y="3989432"/>
              <a:ext cx="3321041" cy="1884896"/>
              <a:chOff x="3710883" y="4159815"/>
              <a:chExt cx="4199250" cy="238333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A5CFE5A-701D-4F75-8B64-E8BB2E37E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0883" y="4159815"/>
                <a:ext cx="4199250" cy="238333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0872B05-D26B-4284-845C-B8CCDF975B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4045" y="5748743"/>
                <a:ext cx="1546088" cy="676867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78CAA14-AE09-4B65-924A-AA6FE121D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8768" y="2093582"/>
              <a:ext cx="2748747" cy="146034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F02C1D1-3453-48A5-B1AD-9DC061BA9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6474" y="1994869"/>
              <a:ext cx="528348" cy="188489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2A2990B-7014-44E8-AECE-CD53C435A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7628" y="1497556"/>
              <a:ext cx="1296670" cy="476441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D1728D7-07FB-4BBC-932B-10FFE04131B0}"/>
              </a:ext>
            </a:extLst>
          </p:cNvPr>
          <p:cNvSpPr txBox="1"/>
          <p:nvPr/>
        </p:nvSpPr>
        <p:spPr>
          <a:xfrm>
            <a:off x="7946356" y="4604519"/>
            <a:ext cx="120366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7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“Service 2 Front End”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11B58B-7A85-48D5-A7C4-A681730C5A92}"/>
              </a:ext>
            </a:extLst>
          </p:cNvPr>
          <p:cNvSpPr txBox="1"/>
          <p:nvPr/>
        </p:nvSpPr>
        <p:spPr>
          <a:xfrm>
            <a:off x="5292077" y="4712241"/>
            <a:ext cx="2253036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2</a:t>
            </a:r>
          </a:p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e.g. “Contoso Search (NUS)”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Subscription</a:t>
            </a:r>
          </a:p>
          <a:p>
            <a:pPr algn="r"/>
            <a:r>
              <a:rPr lang="en-US" sz="9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Location – North Central US</a:t>
            </a:r>
            <a:endParaRPr lang="en-US" sz="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CF770D-9CF3-4C1A-93F5-7280E2F5A515}"/>
              </a:ext>
            </a:extLst>
          </p:cNvPr>
          <p:cNvSpPr txBox="1"/>
          <p:nvPr/>
        </p:nvSpPr>
        <p:spPr>
          <a:xfrm>
            <a:off x="7963449" y="5393403"/>
            <a:ext cx="120366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7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“Service 2 Back End”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0807E-78B3-48DA-98E3-959185561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1823" y="1038895"/>
            <a:ext cx="1453625" cy="54052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666C7E9-9F56-4B17-A068-BA4FBD82072F}"/>
              </a:ext>
            </a:extLst>
          </p:cNvPr>
          <p:cNvSpPr txBox="1"/>
          <p:nvPr/>
        </p:nvSpPr>
        <p:spPr>
          <a:xfrm>
            <a:off x="915128" y="3249059"/>
            <a:ext cx="3236695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Topology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e.g. “Contoso Search (US)”</a:t>
            </a:r>
          </a:p>
          <a:p>
            <a:pPr algn="r"/>
            <a:r>
              <a:rPr lang="en-US" sz="11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ArtifactSource</a:t>
            </a: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(Templates)</a:t>
            </a:r>
            <a:endParaRPr lang="en-US" sz="7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456CF-5ADA-4B79-B61A-6C1180C1A40C}"/>
              </a:ext>
            </a:extLst>
          </p:cNvPr>
          <p:cNvSpPr txBox="1"/>
          <p:nvPr/>
        </p:nvSpPr>
        <p:spPr>
          <a:xfrm rot="5400000">
            <a:off x="8023561" y="2969927"/>
            <a:ext cx="18755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B238D0-58A5-4961-8A79-1AC330D6556D}"/>
              </a:ext>
            </a:extLst>
          </p:cNvPr>
          <p:cNvSpPr txBox="1"/>
          <p:nvPr/>
        </p:nvSpPr>
        <p:spPr>
          <a:xfrm rot="5400000">
            <a:off x="8029449" y="5604487"/>
            <a:ext cx="18755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AF92D2-D330-44FD-92D7-C2C4AD942F79}"/>
              </a:ext>
            </a:extLst>
          </p:cNvPr>
          <p:cNvSpPr txBox="1"/>
          <p:nvPr/>
        </p:nvSpPr>
        <p:spPr>
          <a:xfrm rot="5400000">
            <a:off x="5402726" y="5833701"/>
            <a:ext cx="3013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47715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/>
      <p:bldP spid="32" grpId="0"/>
      <p:bldP spid="33" grpId="0"/>
    </p:bld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C417-E642-417B-AF91-2F152431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serviceUnit</a:t>
            </a:r>
            <a:r>
              <a:rPr lang="en-US" dirty="0"/>
              <a:t> – Front 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24A4D-E3D4-40D3-AABE-7F02ECDBEF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5675400"/>
          </a:xfrm>
        </p:spPr>
        <p:txBody>
          <a:bodyPr/>
          <a:lstStyle/>
          <a:p>
            <a:r>
              <a:rPr lang="en-US" sz="1400" dirty="0"/>
              <a:t>{</a:t>
            </a:r>
          </a:p>
          <a:p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"name"</a:t>
            </a:r>
            <a:r>
              <a:rPr lang="en-US" sz="1400" dirty="0"/>
              <a:t>: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“service1FrontEnd"</a:t>
            </a:r>
            <a:r>
              <a:rPr lang="en-US" sz="1400" dirty="0"/>
              <a:t>,</a:t>
            </a:r>
          </a:p>
          <a:p>
            <a:r>
              <a:rPr lang="en-US" sz="1400" dirty="0"/>
              <a:t>	"</a:t>
            </a:r>
            <a:r>
              <a:rPr lang="en-US" sz="1400" dirty="0" err="1"/>
              <a:t>apiVersion</a:t>
            </a:r>
            <a:r>
              <a:rPr lang="en-US" sz="1400" dirty="0"/>
              <a:t>": "2018-09-01-preview",</a:t>
            </a:r>
          </a:p>
          <a:p>
            <a:r>
              <a:rPr lang="en-US" sz="1400" dirty="0"/>
              <a:t>	</a:t>
            </a:r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"type"</a:t>
            </a:r>
            <a:r>
              <a:rPr lang="en-US" sz="1400" dirty="0"/>
              <a:t>: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serviceUnits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400" dirty="0"/>
              <a:t>,</a:t>
            </a:r>
          </a:p>
          <a:p>
            <a:r>
              <a:rPr lang="en-US" sz="1400" dirty="0"/>
              <a:t>	"location": "East US 2",</a:t>
            </a:r>
          </a:p>
          <a:p>
            <a:r>
              <a:rPr lang="en-US" sz="1400" dirty="0"/>
              <a:t>	"tags": {</a:t>
            </a:r>
          </a:p>
          <a:p>
            <a:r>
              <a:rPr lang="en-US" sz="1400" dirty="0"/>
              <a:t>		"</a:t>
            </a:r>
            <a:r>
              <a:rPr lang="en-US" sz="1400" dirty="0" err="1"/>
              <a:t>serviceType</a:t>
            </a:r>
            <a:r>
              <a:rPr lang="en-US" sz="1400" dirty="0"/>
              <a:t>": "Front End"</a:t>
            </a:r>
          </a:p>
          <a:p>
            <a:r>
              <a:rPr lang="en-US" sz="1400" dirty="0"/>
              <a:t>	},</a:t>
            </a:r>
          </a:p>
          <a:p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"properties"</a:t>
            </a:r>
            <a:r>
              <a:rPr lang="en-US" sz="1400" dirty="0"/>
              <a:t>: {</a:t>
            </a:r>
          </a:p>
          <a:p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</a:t>
            </a:r>
            <a:r>
              <a:rPr lang="en-US" sz="14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targetResourceGroup</a:t>
            </a:r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400" dirty="0"/>
              <a:t>: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"service1RG"</a:t>
            </a:r>
            <a:r>
              <a:rPr lang="en-US" sz="1400" dirty="0"/>
              <a:t>,</a:t>
            </a:r>
          </a:p>
          <a:p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</a:t>
            </a:r>
            <a:r>
              <a:rPr lang="en-US" sz="14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deploymentMode</a:t>
            </a:r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400" dirty="0"/>
              <a:t>: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"Complete"</a:t>
            </a:r>
            <a:r>
              <a:rPr lang="en-US" sz="1400" dirty="0"/>
              <a:t>,</a:t>
            </a:r>
          </a:p>
          <a:p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"artifacts"</a:t>
            </a:r>
            <a:r>
              <a:rPr lang="en-US" sz="1400" dirty="0"/>
              <a:t>: {</a:t>
            </a:r>
          </a:p>
          <a:p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	"</a:t>
            </a:r>
            <a:r>
              <a:rPr lang="en-US" sz="14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templateArtifactSourceRelativePath</a:t>
            </a:r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400" dirty="0"/>
              <a:t>:</a:t>
            </a:r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"[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concat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('/templates/', 's1template.json']"</a:t>
            </a:r>
            <a:r>
              <a:rPr lang="en-US" sz="1400" dirty="0"/>
              <a:t>,</a:t>
            </a:r>
          </a:p>
          <a:p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                 		"</a:t>
            </a:r>
            <a:r>
              <a:rPr lang="en-US" sz="14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parametersArtifactSourceRelativePath</a:t>
            </a:r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400" dirty="0"/>
              <a:t>:</a:t>
            </a:r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"[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concat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('/parameters/', 's1params.json']"</a:t>
            </a:r>
          </a:p>
          <a:p>
            <a:r>
              <a:rPr lang="en-US" sz="1400" dirty="0"/>
              <a:t>		},</a:t>
            </a:r>
          </a:p>
          <a:p>
            <a:r>
              <a:rPr lang="en-US" sz="1400" dirty="0"/>
              <a:t>		"</a:t>
            </a:r>
            <a:r>
              <a:rPr lang="en-US" sz="1400" dirty="0" err="1"/>
              <a:t>dependsOn</a:t>
            </a:r>
            <a:r>
              <a:rPr lang="en-US" sz="1400" dirty="0"/>
              <a:t>": [</a:t>
            </a:r>
          </a:p>
          <a:p>
            <a:r>
              <a:rPr lang="en-US" sz="1400" dirty="0"/>
              <a:t>			"[</a:t>
            </a:r>
            <a:r>
              <a:rPr lang="en-US" sz="1400" dirty="0" err="1"/>
              <a:t>resourceId</a:t>
            </a:r>
            <a:r>
              <a:rPr lang="en-US" sz="1400" dirty="0"/>
              <a:t>('</a:t>
            </a:r>
            <a:r>
              <a:rPr lang="en-US" sz="1400" dirty="0" err="1"/>
              <a:t>Microsoft.DeploymentManager</a:t>
            </a:r>
            <a:r>
              <a:rPr lang="en-US" sz="1400" dirty="0"/>
              <a:t>/</a:t>
            </a:r>
            <a:r>
              <a:rPr lang="en-US" sz="1400" dirty="0" err="1"/>
              <a:t>serviceTopologies</a:t>
            </a:r>
            <a:r>
              <a:rPr lang="en-US" sz="1400" dirty="0"/>
              <a:t>', '</a:t>
            </a:r>
            <a:r>
              <a:rPr lang="en-US" sz="1400" dirty="0" err="1"/>
              <a:t>serviceTopology</a:t>
            </a:r>
            <a:r>
              <a:rPr lang="en-US" sz="1400" dirty="0"/>
              <a:t>')]"</a:t>
            </a:r>
          </a:p>
          <a:p>
            <a:r>
              <a:rPr lang="en-US" sz="1400" dirty="0"/>
              <a:t>		]</a:t>
            </a:r>
          </a:p>
          <a:p>
            <a:r>
              <a:rPr lang="en-US" sz="1400" dirty="0"/>
              <a:t>	}</a:t>
            </a:r>
          </a:p>
          <a:p>
            <a:r>
              <a:rPr lang="en-US" sz="1400" dirty="0"/>
              <a:t>}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3699952"/>
      </p:ext>
    </p:extLst>
  </p:cSld>
  <p:clrMapOvr>
    <a:masterClrMapping/>
  </p:clrMapOvr>
  <p:transition>
    <p:fade/>
  </p:transition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C417-E642-417B-AF91-2F152431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serviceUnit</a:t>
            </a:r>
            <a:r>
              <a:rPr lang="en-US" dirty="0"/>
              <a:t> – Back 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24A4D-E3D4-40D3-AABE-7F02ECDBEF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5675400"/>
          </a:xfrm>
        </p:spPr>
        <p:txBody>
          <a:bodyPr/>
          <a:lstStyle/>
          <a:p>
            <a:r>
              <a:rPr lang="en-US" sz="1400" dirty="0"/>
              <a:t>{</a:t>
            </a:r>
          </a:p>
          <a:p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/>
              <a:t>"name": “service1BackEnd",</a:t>
            </a:r>
          </a:p>
          <a:p>
            <a:r>
              <a:rPr lang="en-US" sz="1400" dirty="0"/>
              <a:t>	"</a:t>
            </a:r>
            <a:r>
              <a:rPr lang="en-US" sz="1400" dirty="0" err="1"/>
              <a:t>apiVersion</a:t>
            </a:r>
            <a:r>
              <a:rPr lang="en-US" sz="1400" dirty="0"/>
              <a:t>": "2018-09-01-preview",</a:t>
            </a:r>
          </a:p>
          <a:p>
            <a:r>
              <a:rPr lang="en-US" sz="1400" dirty="0"/>
              <a:t>	"type": "</a:t>
            </a:r>
            <a:r>
              <a:rPr lang="en-US" sz="1400" dirty="0" err="1"/>
              <a:t>serviceUnits</a:t>
            </a:r>
            <a:r>
              <a:rPr lang="en-US" sz="1400" dirty="0"/>
              <a:t>",</a:t>
            </a:r>
          </a:p>
          <a:p>
            <a:r>
              <a:rPr lang="en-US" sz="1400" dirty="0"/>
              <a:t>	"location": "East US 2",</a:t>
            </a:r>
          </a:p>
          <a:p>
            <a:r>
              <a:rPr lang="en-US" sz="1400" dirty="0"/>
              <a:t>	"tags": {</a:t>
            </a:r>
          </a:p>
          <a:p>
            <a:r>
              <a:rPr lang="en-US" sz="1400" dirty="0"/>
              <a:t>		"</a:t>
            </a:r>
            <a:r>
              <a:rPr lang="en-US" sz="1400" dirty="0" err="1"/>
              <a:t>serviceType</a:t>
            </a:r>
            <a:r>
              <a:rPr lang="en-US" sz="1400" dirty="0"/>
              <a:t>": “Back End"</a:t>
            </a:r>
          </a:p>
          <a:p>
            <a:r>
              <a:rPr lang="en-US" sz="1400" dirty="0"/>
              <a:t>	},</a:t>
            </a:r>
          </a:p>
          <a:p>
            <a:r>
              <a:rPr lang="en-US" sz="1400" dirty="0"/>
              <a:t>	"properties": {</a:t>
            </a:r>
          </a:p>
          <a:p>
            <a:r>
              <a:rPr lang="en-US" sz="1400" dirty="0"/>
              <a:t>		"</a:t>
            </a:r>
            <a:r>
              <a:rPr lang="en-US" sz="1400" dirty="0" err="1"/>
              <a:t>targetResourceGroup</a:t>
            </a:r>
            <a:r>
              <a:rPr lang="en-US" sz="1400" dirty="0"/>
              <a:t>": "service1RG",</a:t>
            </a:r>
          </a:p>
          <a:p>
            <a:r>
              <a:rPr lang="en-US" sz="1400" dirty="0"/>
              <a:t>		</a:t>
            </a:r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4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deploymentMode</a:t>
            </a:r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400" dirty="0"/>
              <a:t>: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"Incremental"</a:t>
            </a:r>
            <a:r>
              <a:rPr lang="en-US" sz="1400" dirty="0"/>
              <a:t>,</a:t>
            </a:r>
          </a:p>
          <a:p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"artifacts"</a:t>
            </a:r>
            <a:r>
              <a:rPr lang="en-US" sz="1400" dirty="0"/>
              <a:t>: {</a:t>
            </a:r>
          </a:p>
          <a:p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	"</a:t>
            </a:r>
            <a:r>
              <a:rPr lang="en-US" sz="14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templateUri</a:t>
            </a:r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400" dirty="0"/>
              <a:t>: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"https://my.blob.core.windows.net/container/unit1Template.json"</a:t>
            </a:r>
            <a:r>
              <a:rPr lang="en-US" sz="1400" dirty="0"/>
              <a:t>,</a:t>
            </a:r>
          </a:p>
          <a:p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	"</a:t>
            </a:r>
            <a:r>
              <a:rPr lang="en-US" sz="14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parametersUri</a:t>
            </a:r>
            <a:r>
              <a:rPr lang="en-US" sz="1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400" dirty="0"/>
              <a:t>: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"https://my.blob.core.windows.net/container/unit1Parameters.json"</a:t>
            </a:r>
          </a:p>
          <a:p>
            <a:r>
              <a:rPr lang="en-US" sz="1400" dirty="0"/>
              <a:t>		},</a:t>
            </a:r>
          </a:p>
          <a:p>
            <a:r>
              <a:rPr lang="en-US" sz="1400" dirty="0"/>
              <a:t>		"</a:t>
            </a:r>
            <a:r>
              <a:rPr lang="en-US" sz="1400" dirty="0" err="1"/>
              <a:t>dependsOn</a:t>
            </a:r>
            <a:r>
              <a:rPr lang="en-US" sz="1400" dirty="0"/>
              <a:t>": [</a:t>
            </a:r>
          </a:p>
          <a:p>
            <a:r>
              <a:rPr lang="en-US" sz="1400" dirty="0"/>
              <a:t>			"[</a:t>
            </a:r>
            <a:r>
              <a:rPr lang="en-US" sz="1400" dirty="0" err="1"/>
              <a:t>resourceId</a:t>
            </a:r>
            <a:r>
              <a:rPr lang="en-US" sz="1400" dirty="0"/>
              <a:t>('</a:t>
            </a:r>
            <a:r>
              <a:rPr lang="en-US" sz="1400" dirty="0" err="1"/>
              <a:t>Microsoft.DeploymentManager</a:t>
            </a:r>
            <a:r>
              <a:rPr lang="en-US" sz="1400" dirty="0"/>
              <a:t>/</a:t>
            </a:r>
            <a:r>
              <a:rPr lang="en-US" sz="1400" dirty="0" err="1"/>
              <a:t>serviceTopologies</a:t>
            </a:r>
            <a:r>
              <a:rPr lang="en-US" sz="1400" dirty="0"/>
              <a:t>', '</a:t>
            </a:r>
            <a:r>
              <a:rPr lang="en-US" sz="1400" dirty="0" err="1"/>
              <a:t>serviceTopology</a:t>
            </a:r>
            <a:r>
              <a:rPr lang="en-US" sz="1400" dirty="0"/>
              <a:t>')]"</a:t>
            </a:r>
          </a:p>
          <a:p>
            <a:r>
              <a:rPr lang="en-US" sz="1400" dirty="0"/>
              <a:t>		]</a:t>
            </a:r>
          </a:p>
          <a:p>
            <a:r>
              <a:rPr lang="en-US" sz="1400" dirty="0"/>
              <a:t>	}</a:t>
            </a:r>
          </a:p>
          <a:p>
            <a:r>
              <a:rPr lang="en-US" sz="1400" dirty="0"/>
              <a:t>}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0811548"/>
      </p:ext>
    </p:extLst>
  </p:cSld>
  <p:clrMapOvr>
    <a:masterClrMapping/>
  </p:clrMapOvr>
  <p:transition>
    <p:fade/>
  </p:transition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5939-A197-46CC-9D64-7CBE3DFD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DBC9C-002F-4283-A34E-34DCBA9A7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5078313"/>
          </a:xfrm>
        </p:spPr>
        <p:txBody>
          <a:bodyPr/>
          <a:lstStyle/>
          <a:p>
            <a:r>
              <a:rPr lang="en-US" sz="1800" dirty="0"/>
              <a:t>{</a:t>
            </a:r>
          </a:p>
          <a:p>
            <a:r>
              <a:rPr lang="en-US" sz="1800" dirty="0"/>
              <a:t>	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"name"</a:t>
            </a:r>
            <a:r>
              <a:rPr lang="en-US" sz="1800" dirty="0"/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"service1"</a:t>
            </a:r>
            <a:r>
              <a:rPr lang="en-US" sz="1800" dirty="0"/>
              <a:t>,</a:t>
            </a:r>
          </a:p>
          <a:p>
            <a:r>
              <a:rPr lang="en-US" sz="1800" dirty="0"/>
              <a:t>	"</a:t>
            </a:r>
            <a:r>
              <a:rPr lang="en-US" sz="1800" dirty="0" err="1"/>
              <a:t>apiVersion</a:t>
            </a:r>
            <a:r>
              <a:rPr lang="en-US" sz="1800" dirty="0"/>
              <a:t>": "2018-09-01-preview",</a:t>
            </a:r>
          </a:p>
          <a:p>
            <a:r>
              <a:rPr lang="en-US" sz="1800" dirty="0"/>
              <a:t>	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"type"</a:t>
            </a:r>
            <a:r>
              <a:rPr lang="en-US" sz="1800" dirty="0"/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"services"</a:t>
            </a:r>
            <a:r>
              <a:rPr lang="en-US" sz="1800" dirty="0"/>
              <a:t>,</a:t>
            </a:r>
          </a:p>
          <a:p>
            <a:r>
              <a:rPr lang="en-US" sz="1800" dirty="0"/>
              <a:t>	"location": "East US 2",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"properties"</a:t>
            </a:r>
            <a:r>
              <a:rPr lang="en-US" sz="1800" dirty="0"/>
              <a:t>: {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targetSubscriptionId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dirty="0"/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"123e4567-e89b-12d3-a456-426655440000"</a:t>
            </a:r>
            <a:r>
              <a:rPr lang="en-US" sz="1800" dirty="0"/>
              <a:t>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targetLocation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dirty="0"/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NorthCentralUS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</a:p>
          <a:p>
            <a:r>
              <a:rPr lang="en-US" sz="1800" dirty="0"/>
              <a:t>	},</a:t>
            </a:r>
          </a:p>
          <a:p>
            <a:r>
              <a:rPr lang="en-US" sz="1800" dirty="0"/>
              <a:t>	"</a:t>
            </a:r>
            <a:r>
              <a:rPr lang="en-US" sz="1800" dirty="0" err="1"/>
              <a:t>dependsOn</a:t>
            </a:r>
            <a:r>
              <a:rPr lang="en-US" sz="1800" dirty="0"/>
              <a:t>": [</a:t>
            </a:r>
          </a:p>
          <a:p>
            <a:r>
              <a:rPr lang="en-US" sz="1600" dirty="0"/>
              <a:t>		"[</a:t>
            </a:r>
            <a:r>
              <a:rPr lang="en-US" sz="1600" dirty="0" err="1"/>
              <a:t>resourceId</a:t>
            </a:r>
            <a:r>
              <a:rPr lang="en-US" sz="1600" dirty="0"/>
              <a:t>('</a:t>
            </a:r>
            <a:r>
              <a:rPr lang="en-US" sz="1600" dirty="0" err="1"/>
              <a:t>Microsoft.DeploymentManager</a:t>
            </a:r>
            <a:r>
              <a:rPr lang="en-US" sz="1600" dirty="0"/>
              <a:t>/</a:t>
            </a:r>
            <a:r>
              <a:rPr lang="en-US" sz="1600" dirty="0" err="1"/>
              <a:t>serviceTopologies</a:t>
            </a:r>
            <a:r>
              <a:rPr lang="en-US" sz="1600" dirty="0"/>
              <a:t>', '</a:t>
            </a:r>
            <a:r>
              <a:rPr lang="en-US" sz="1600" dirty="0" err="1"/>
              <a:t>serviceTopology</a:t>
            </a:r>
            <a:r>
              <a:rPr lang="en-US" sz="1600" dirty="0"/>
              <a:t>')]"</a:t>
            </a:r>
          </a:p>
          <a:p>
            <a:r>
              <a:rPr lang="en-US" sz="1800" dirty="0"/>
              <a:t>	],</a:t>
            </a:r>
          </a:p>
          <a:p>
            <a:r>
              <a:rPr lang="en-US" sz="1800" dirty="0"/>
              <a:t>. . .</a:t>
            </a:r>
          </a:p>
          <a:p>
            <a:r>
              <a:rPr lang="en-US" sz="1800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49483"/>
      </p:ext>
    </p:extLst>
  </p:cSld>
  <p:clrMapOvr>
    <a:masterClrMapping/>
  </p:clrMapOvr>
  <p:transition>
    <p:fade/>
  </p:transition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4D8FA-E4E6-4735-9CE9-ED19EA9B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serviceTopology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EFD1F-DC99-4F92-A929-1DA59C7D1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4505849"/>
          </a:xfrm>
        </p:spPr>
        <p:txBody>
          <a:bodyPr/>
          <a:lstStyle/>
          <a:p>
            <a:r>
              <a:rPr lang="en-US" sz="1800" dirty="0"/>
              <a:t>{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"name"</a:t>
            </a:r>
            <a:r>
              <a:rPr lang="en-US" sz="1800" dirty="0"/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serviceTopology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dirty="0"/>
              <a:t>,</a:t>
            </a:r>
          </a:p>
          <a:p>
            <a:r>
              <a:rPr lang="en-US" sz="1800" dirty="0"/>
              <a:t>	"</a:t>
            </a:r>
            <a:r>
              <a:rPr lang="en-US" sz="1800" dirty="0" err="1"/>
              <a:t>apiVersion</a:t>
            </a:r>
            <a:r>
              <a:rPr lang="en-US" sz="1800" dirty="0"/>
              <a:t>": "2018-09-01-preview",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"type"</a:t>
            </a:r>
            <a:r>
              <a:rPr lang="en-US" sz="1800" dirty="0"/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Microsoft.DeploymentManager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serviceTopologies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dirty="0"/>
              <a:t>,</a:t>
            </a:r>
          </a:p>
          <a:p>
            <a:r>
              <a:rPr lang="en-US" sz="1800" dirty="0"/>
              <a:t>	"location": "East US2",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"properties"</a:t>
            </a:r>
            <a:r>
              <a:rPr lang="en-US" sz="1800" dirty="0"/>
              <a:t>: {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artifactSourceId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dirty="0"/>
              <a:t>: </a:t>
            </a: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</a:rPr>
              <a:t>"[</a:t>
            </a:r>
            <a:r>
              <a:rPr lang="en-US" sz="1500" b="1" dirty="0" err="1">
                <a:solidFill>
                  <a:schemeClr val="accent3">
                    <a:lumMod val="50000"/>
                  </a:schemeClr>
                </a:solidFill>
              </a:rPr>
              <a:t>resourceId</a:t>
            </a: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</a:rPr>
              <a:t>('</a:t>
            </a:r>
            <a:r>
              <a:rPr lang="en-US" sz="1500" b="1" dirty="0" err="1">
                <a:solidFill>
                  <a:schemeClr val="accent3">
                    <a:lumMod val="50000"/>
                  </a:schemeClr>
                </a:solidFill>
              </a:rPr>
              <a:t>Microsoft.DeploymentManager</a:t>
            </a: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sz="1500" b="1" dirty="0" err="1">
                <a:solidFill>
                  <a:schemeClr val="accent3">
                    <a:lumMod val="50000"/>
                  </a:schemeClr>
                </a:solidFill>
              </a:rPr>
              <a:t>artifactSources</a:t>
            </a: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</a:rPr>
              <a:t>’, 					'</a:t>
            </a:r>
            <a:r>
              <a:rPr lang="en-US" sz="1500" b="1" dirty="0" err="1">
                <a:solidFill>
                  <a:schemeClr val="accent3">
                    <a:lumMod val="50000"/>
                  </a:schemeClr>
                </a:solidFill>
              </a:rPr>
              <a:t>templateArtifactSource</a:t>
            </a: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</a:rPr>
              <a:t>']"</a:t>
            </a:r>
            <a:r>
              <a:rPr lang="en-US" sz="1800" dirty="0"/>
              <a:t>	</a:t>
            </a:r>
          </a:p>
          <a:p>
            <a:r>
              <a:rPr lang="en-US" sz="1800" dirty="0"/>
              <a:t>	},</a:t>
            </a:r>
          </a:p>
          <a:p>
            <a:r>
              <a:rPr lang="en-US" sz="1800" dirty="0"/>
              <a:t>	"</a:t>
            </a:r>
            <a:r>
              <a:rPr lang="en-US" sz="1800" dirty="0" err="1"/>
              <a:t>dependsOn</a:t>
            </a:r>
            <a:r>
              <a:rPr lang="en-US" sz="1800" dirty="0"/>
              <a:t>": [</a:t>
            </a:r>
          </a:p>
          <a:p>
            <a:r>
              <a:rPr lang="en-US" sz="1600" dirty="0"/>
              <a:t>		"[</a:t>
            </a:r>
            <a:r>
              <a:rPr lang="en-US" sz="1600" dirty="0" err="1"/>
              <a:t>resourceId</a:t>
            </a:r>
            <a:r>
              <a:rPr lang="en-US" sz="1600" dirty="0"/>
              <a:t>('</a:t>
            </a:r>
            <a:r>
              <a:rPr lang="en-US" sz="1600" dirty="0" err="1"/>
              <a:t>Microsoft.DeploymentManager</a:t>
            </a:r>
            <a:r>
              <a:rPr lang="en-US" sz="1600" dirty="0"/>
              <a:t>/</a:t>
            </a:r>
            <a:r>
              <a:rPr lang="en-US" sz="1600" dirty="0" err="1"/>
              <a:t>serviceTopologies</a:t>
            </a:r>
            <a:r>
              <a:rPr lang="en-US" sz="1600" dirty="0"/>
              <a:t>', '</a:t>
            </a:r>
            <a:r>
              <a:rPr lang="en-US" sz="1600" dirty="0" err="1"/>
              <a:t>serviceTopology</a:t>
            </a:r>
            <a:r>
              <a:rPr lang="en-US" sz="1600" dirty="0"/>
              <a:t>')]"</a:t>
            </a:r>
          </a:p>
          <a:p>
            <a:r>
              <a:rPr lang="en-US" sz="1800" dirty="0"/>
              <a:t>	],</a:t>
            </a:r>
          </a:p>
          <a:p>
            <a:r>
              <a:rPr lang="en-US" sz="1800" dirty="0"/>
              <a:t>	...</a:t>
            </a:r>
          </a:p>
          <a:p>
            <a:r>
              <a:rPr lang="en-US" sz="1800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91222"/>
      </p:ext>
    </p:extLst>
  </p:cSld>
  <p:clrMapOvr>
    <a:masterClrMapping/>
  </p:clrMapOvr>
  <p:transition>
    <p:fade/>
  </p:transition>
</p:sld>
</file>

<file path=ppt/slides/slide28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A267-27BC-4B12-BEFE-C43BBF1CA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5" y="3035808"/>
            <a:ext cx="7422194" cy="498598"/>
          </a:xfrm>
        </p:spPr>
        <p:txBody>
          <a:bodyPr/>
          <a:lstStyle/>
          <a:p>
            <a:r>
              <a:rPr lang="en-US" dirty="0"/>
              <a:t>3. Deployment ordering and timing</a:t>
            </a:r>
          </a:p>
        </p:txBody>
      </p:sp>
    </p:spTree>
    <p:extLst>
      <p:ext uri="{BB962C8B-B14F-4D97-AF65-F5344CB8AC3E}">
        <p14:creationId xmlns:p14="http://schemas.microsoft.com/office/powerpoint/2010/main" val="31016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0FF18-6C4D-4D54-8DC1-C55EC606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Deployment ordering and timing - Rollouts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D9BB8-B37D-40BC-A895-6058CE4B89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3607141"/>
          </a:xfrm>
        </p:spPr>
        <p:txBody>
          <a:bodyPr/>
          <a:lstStyle/>
          <a:p>
            <a:r>
              <a:rPr lang="en-US" dirty="0"/>
              <a:t>Deployments are done as part of Rollouts</a:t>
            </a:r>
          </a:p>
          <a:p>
            <a:endParaRPr lang="en-US" dirty="0"/>
          </a:p>
          <a:p>
            <a:r>
              <a:rPr lang="en-US" dirty="0"/>
              <a:t>Rollouts are comprised of Step Groups</a:t>
            </a:r>
          </a:p>
          <a:p>
            <a:endParaRPr lang="en-US" dirty="0"/>
          </a:p>
          <a:p>
            <a:r>
              <a:rPr lang="en-US" dirty="0"/>
              <a:t>Step Groups have 3 sections: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Steps to take before the deployment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A Service Unit deployment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Steps to take after the deployment</a:t>
            </a:r>
          </a:p>
        </p:txBody>
      </p:sp>
    </p:spTree>
    <p:extLst>
      <p:ext uri="{BB962C8B-B14F-4D97-AF65-F5344CB8AC3E}">
        <p14:creationId xmlns:p14="http://schemas.microsoft.com/office/powerpoint/2010/main" val="654228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0BA1-0674-43EA-8F4C-EFCA0226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AEB82-A1BD-45C2-88CF-BC430171F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4567404"/>
          </a:xfrm>
        </p:spPr>
        <p:txBody>
          <a:bodyPr/>
          <a:lstStyle/>
          <a:p>
            <a:r>
              <a:rPr lang="en-US" dirty="0"/>
              <a:t>Intro to Azure Resource Manager</a:t>
            </a:r>
          </a:p>
          <a:p>
            <a:endParaRPr lang="en-US" dirty="0"/>
          </a:p>
          <a:p>
            <a:r>
              <a:rPr lang="en-US" dirty="0"/>
              <a:t>Current challenges with complex deployments</a:t>
            </a:r>
          </a:p>
          <a:p>
            <a:endParaRPr lang="en-US" dirty="0"/>
          </a:p>
          <a:p>
            <a:r>
              <a:rPr lang="en-US" dirty="0"/>
              <a:t>Intro to Azure Deployment Manager</a:t>
            </a:r>
          </a:p>
          <a:p>
            <a:endParaRPr lang="en-US" dirty="0"/>
          </a:p>
          <a:p>
            <a:r>
              <a:rPr lang="en-US" dirty="0"/>
              <a:t>Deep dive on Azure Deployment Manager concepts</a:t>
            </a:r>
          </a:p>
          <a:p>
            <a:endParaRPr lang="en-US" dirty="0"/>
          </a:p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288391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0EAE-60F9-474C-9810-47368FBA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Deployment ordering and timing -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A9B55-5058-4EFA-867D-1EFA0340A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3533275"/>
          </a:xfrm>
        </p:spPr>
        <p:txBody>
          <a:bodyPr/>
          <a:lstStyle/>
          <a:p>
            <a:r>
              <a:rPr lang="en-US" dirty="0"/>
              <a:t>Steps are re-usable actions</a:t>
            </a:r>
          </a:p>
          <a:p>
            <a:endParaRPr lang="en-US" dirty="0"/>
          </a:p>
          <a:p>
            <a:r>
              <a:rPr lang="en-US" dirty="0"/>
              <a:t>Defined by Microsoft, customized by you</a:t>
            </a:r>
          </a:p>
          <a:p>
            <a:endParaRPr lang="en-US" dirty="0"/>
          </a:p>
          <a:p>
            <a:r>
              <a:rPr lang="en-US" dirty="0"/>
              <a:t>Can run before or after any Service Unit deployment</a:t>
            </a:r>
          </a:p>
          <a:p>
            <a:endParaRPr lang="en-US" dirty="0"/>
          </a:p>
          <a:p>
            <a:r>
              <a:rPr lang="en-US" dirty="0"/>
              <a:t>Allow you to control your deployment</a:t>
            </a:r>
          </a:p>
        </p:txBody>
      </p:sp>
    </p:spTree>
    <p:extLst>
      <p:ext uri="{BB962C8B-B14F-4D97-AF65-F5344CB8AC3E}">
        <p14:creationId xmlns:p14="http://schemas.microsoft.com/office/powerpoint/2010/main" val="2067022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0EAE-60F9-474C-9810-47368FBA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Deployment ordering and timing – Step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A9B55-5058-4EFA-867D-1EFA0340A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4862870"/>
          </a:xfrm>
        </p:spPr>
        <p:txBody>
          <a:bodyPr/>
          <a:lstStyle/>
          <a:p>
            <a:r>
              <a:rPr lang="en-US" dirty="0"/>
              <a:t>Wait</a:t>
            </a:r>
          </a:p>
          <a:p>
            <a:pPr lvl="1"/>
            <a:r>
              <a:rPr lang="en-US" dirty="0"/>
              <a:t>Wait a specified time before moving on</a:t>
            </a:r>
          </a:p>
          <a:p>
            <a:r>
              <a:rPr lang="en-US" dirty="0"/>
              <a:t>Health Check*</a:t>
            </a:r>
          </a:p>
          <a:p>
            <a:pPr lvl="1"/>
            <a:r>
              <a:rPr lang="en-US" dirty="0"/>
              <a:t>Monitor service health for a period of time, and only continue if healthy</a:t>
            </a:r>
          </a:p>
          <a:p>
            <a:pPr lvl="1"/>
            <a:r>
              <a:rPr lang="en-US" dirty="0"/>
              <a:t>Integrates with your existing service monitoring providers</a:t>
            </a:r>
          </a:p>
          <a:p>
            <a:r>
              <a:rPr lang="en-US" dirty="0"/>
              <a:t>Web Extension*</a:t>
            </a:r>
          </a:p>
          <a:p>
            <a:pPr lvl="1"/>
            <a:r>
              <a:rPr lang="en-US" dirty="0"/>
              <a:t>Hit a custom web service (hosted by you) and wait for a return before moving on</a:t>
            </a:r>
          </a:p>
          <a:p>
            <a:r>
              <a:rPr lang="en-US" dirty="0"/>
              <a:t>Shell Extension*</a:t>
            </a:r>
          </a:p>
          <a:p>
            <a:pPr lvl="1"/>
            <a:r>
              <a:rPr lang="en-US" dirty="0"/>
              <a:t>Kick off a custom script and wait for a return before moving on</a:t>
            </a:r>
          </a:p>
          <a:p>
            <a:endParaRPr lang="en-US" dirty="0"/>
          </a:p>
          <a:p>
            <a:r>
              <a:rPr lang="en-US" dirty="0"/>
              <a:t>More on the way…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88B36-0EA3-4F96-BF41-BFCA4B9E542E}"/>
              </a:ext>
            </a:extLst>
          </p:cNvPr>
          <p:cNvSpPr txBox="1"/>
          <p:nvPr/>
        </p:nvSpPr>
        <p:spPr>
          <a:xfrm>
            <a:off x="8793622" y="6516039"/>
            <a:ext cx="317939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* - Coming soon after Ignite</a:t>
            </a:r>
          </a:p>
        </p:txBody>
      </p:sp>
    </p:spTree>
    <p:extLst>
      <p:ext uri="{BB962C8B-B14F-4D97-AF65-F5344CB8AC3E}">
        <p14:creationId xmlns:p14="http://schemas.microsoft.com/office/powerpoint/2010/main" val="592256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3ED3-0B51-4977-B1FD-696482D9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Deployment ordering and timing – Steps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60BE3-6CCC-41EE-9850-3E208D7E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884" y="2346966"/>
            <a:ext cx="1250231" cy="21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3ED3-0B51-4977-B1FD-696482D9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Deployment ordering and timing – Step Group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393ED-A788-4551-A453-AC13FE197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626" y="1888169"/>
            <a:ext cx="3330769" cy="3679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2C493-63D6-480A-BB55-3915B32D1592}"/>
              </a:ext>
            </a:extLst>
          </p:cNvPr>
          <p:cNvSpPr txBox="1"/>
          <p:nvPr/>
        </p:nvSpPr>
        <p:spPr>
          <a:xfrm>
            <a:off x="3029832" y="3574213"/>
            <a:ext cx="16827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Step Group 1</a:t>
            </a:r>
            <a:endParaRPr lang="en-US" sz="7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60BE3-6CCC-41EE-9850-3E208D7E6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476" y="880435"/>
            <a:ext cx="1250231" cy="21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28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3ED3-0B51-4977-B1FD-696482D9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Deployment ordering and timing – Step Group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393ED-A788-4551-A453-AC13FE197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364" y="1392513"/>
            <a:ext cx="2228112" cy="24616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2C493-63D6-480A-BB55-3915B32D1592}"/>
              </a:ext>
            </a:extLst>
          </p:cNvPr>
          <p:cNvSpPr txBox="1"/>
          <p:nvPr/>
        </p:nvSpPr>
        <p:spPr>
          <a:xfrm>
            <a:off x="3952778" y="2469444"/>
            <a:ext cx="16827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Step Group 1</a:t>
            </a:r>
            <a:endParaRPr lang="en-US" sz="7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B793F-7FD7-4168-AD3D-00E9EFE8B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088" y="4155917"/>
            <a:ext cx="2226388" cy="2459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BEED37-38DD-4D52-8D05-3E1393D8AEA2}"/>
              </a:ext>
            </a:extLst>
          </p:cNvPr>
          <p:cNvSpPr txBox="1"/>
          <p:nvPr/>
        </p:nvSpPr>
        <p:spPr>
          <a:xfrm>
            <a:off x="3952778" y="5231896"/>
            <a:ext cx="16827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Step Group 2</a:t>
            </a:r>
            <a:endParaRPr lang="en-US" sz="7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74CD09-7C50-4625-8E48-D400181A2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476" y="880435"/>
            <a:ext cx="1250231" cy="2164067"/>
          </a:xfrm>
          <a:prstGeom prst="rect">
            <a:avLst/>
          </a:prstGeom>
        </p:spPr>
      </p:pic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F05387D5-9331-4189-B091-76ADDD990E4C}"/>
              </a:ext>
            </a:extLst>
          </p:cNvPr>
          <p:cNvSpPr/>
          <p:nvPr/>
        </p:nvSpPr>
        <p:spPr bwMode="auto">
          <a:xfrm>
            <a:off x="2956848" y="2572056"/>
            <a:ext cx="880217" cy="3025211"/>
          </a:xfrm>
          <a:prstGeom prst="curvedRightArrow">
            <a:avLst>
              <a:gd name="adj1" fmla="val 15135"/>
              <a:gd name="adj2" fmla="val 44128"/>
              <a:gd name="adj3" fmla="val 22087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2FE75E-FF24-492E-9720-7D7F13864BC2}"/>
              </a:ext>
            </a:extLst>
          </p:cNvPr>
          <p:cNvSpPr txBox="1"/>
          <p:nvPr/>
        </p:nvSpPr>
        <p:spPr>
          <a:xfrm>
            <a:off x="3087541" y="3896836"/>
            <a:ext cx="173047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Deployment Ordering</a:t>
            </a:r>
          </a:p>
        </p:txBody>
      </p:sp>
    </p:spTree>
    <p:extLst>
      <p:ext uri="{BB962C8B-B14F-4D97-AF65-F5344CB8AC3E}">
        <p14:creationId xmlns:p14="http://schemas.microsoft.com/office/powerpoint/2010/main" val="638656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/>
    </p:bldLst>
  </p:timing>
</p:sld>
</file>

<file path=ppt/slides/slide35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3ED3-0B51-4977-B1FD-696482D9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Deployment ordering and timing – Rollout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393ED-A788-4551-A453-AC13FE197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662" y="1962468"/>
            <a:ext cx="1655307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2C493-63D6-480A-BB55-3915B32D1592}"/>
              </a:ext>
            </a:extLst>
          </p:cNvPr>
          <p:cNvSpPr txBox="1"/>
          <p:nvPr/>
        </p:nvSpPr>
        <p:spPr>
          <a:xfrm>
            <a:off x="5676194" y="2774155"/>
            <a:ext cx="11586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Step Group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B793F-7FD7-4168-AD3D-00E9EFE8B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661" y="4126938"/>
            <a:ext cx="1655307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BEED37-38DD-4D52-8D05-3E1393D8AEA2}"/>
              </a:ext>
            </a:extLst>
          </p:cNvPr>
          <p:cNvSpPr txBox="1"/>
          <p:nvPr/>
        </p:nvSpPr>
        <p:spPr>
          <a:xfrm>
            <a:off x="5676194" y="4933616"/>
            <a:ext cx="11586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Step Group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74CD09-7C50-4625-8E48-D400181A2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476" y="880435"/>
            <a:ext cx="1250231" cy="2164067"/>
          </a:xfrm>
          <a:prstGeom prst="rect">
            <a:avLst/>
          </a:prstGeom>
        </p:spPr>
      </p:pic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F05387D5-9331-4189-B091-76ADDD990E4C}"/>
              </a:ext>
            </a:extLst>
          </p:cNvPr>
          <p:cNvSpPr/>
          <p:nvPr/>
        </p:nvSpPr>
        <p:spPr bwMode="auto">
          <a:xfrm>
            <a:off x="4731261" y="2818158"/>
            <a:ext cx="894850" cy="2432574"/>
          </a:xfrm>
          <a:prstGeom prst="curvedRightArrow">
            <a:avLst>
              <a:gd name="adj1" fmla="val 15135"/>
              <a:gd name="adj2" fmla="val 44128"/>
              <a:gd name="adj3" fmla="val 22087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2FE75E-FF24-492E-9720-7D7F13864BC2}"/>
              </a:ext>
            </a:extLst>
          </p:cNvPr>
          <p:cNvSpPr txBox="1"/>
          <p:nvPr/>
        </p:nvSpPr>
        <p:spPr>
          <a:xfrm>
            <a:off x="4832813" y="3876948"/>
            <a:ext cx="136415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Deployment Ordering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0A762B-DD82-4B1A-9F1B-8AD58E9FE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059" y="1373528"/>
            <a:ext cx="1444360" cy="53453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F063D5-6654-423A-AEC0-5E4763CC721F}"/>
              </a:ext>
            </a:extLst>
          </p:cNvPr>
          <p:cNvSpPr txBox="1"/>
          <p:nvPr/>
        </p:nvSpPr>
        <p:spPr>
          <a:xfrm>
            <a:off x="2627721" y="3880716"/>
            <a:ext cx="17477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Rollout</a:t>
            </a:r>
          </a:p>
          <a:p>
            <a:pPr algn="r"/>
            <a:r>
              <a:rPr lang="en-US" sz="12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ArtifactSource</a:t>
            </a: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(Binaries)</a:t>
            </a:r>
          </a:p>
        </p:txBody>
      </p:sp>
    </p:spTree>
    <p:extLst>
      <p:ext uri="{BB962C8B-B14F-4D97-AF65-F5344CB8AC3E}">
        <p14:creationId xmlns:p14="http://schemas.microsoft.com/office/powerpoint/2010/main" val="633748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8EF0-1ACC-4EBD-AEC1-A04E5C2E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473D8-9C6D-4742-A248-32FF58F2C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5761577"/>
          </a:xfrm>
        </p:spPr>
        <p:txBody>
          <a:bodyPr/>
          <a:lstStyle/>
          <a:p>
            <a:r>
              <a:rPr lang="en-US" sz="2400" dirty="0"/>
              <a:t>{</a:t>
            </a:r>
          </a:p>
          <a:p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"name"</a:t>
            </a:r>
            <a:r>
              <a:rPr lang="en-US" sz="2400" dirty="0"/>
              <a:t>: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waitStep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2400" dirty="0"/>
              <a:t>,</a:t>
            </a:r>
          </a:p>
          <a:p>
            <a:r>
              <a:rPr lang="en-US" sz="2400" dirty="0"/>
              <a:t>	"</a:t>
            </a:r>
            <a:r>
              <a:rPr lang="en-US" sz="2400" dirty="0" err="1"/>
              <a:t>apiVersion</a:t>
            </a:r>
            <a:r>
              <a:rPr lang="en-US" sz="2400" dirty="0"/>
              <a:t>": "2018-09-01-preview",</a:t>
            </a:r>
          </a:p>
          <a:p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"type"</a:t>
            </a:r>
            <a:r>
              <a:rPr lang="en-US" sz="2400" dirty="0"/>
              <a:t>: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Microsoft.DeploymentManager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/steps"</a:t>
            </a:r>
            <a:r>
              <a:rPr lang="en-US" sz="2400" dirty="0"/>
              <a:t>,</a:t>
            </a:r>
          </a:p>
          <a:p>
            <a:r>
              <a:rPr lang="en-US" sz="2400" dirty="0"/>
              <a:t>	"location": "East US 2",</a:t>
            </a:r>
          </a:p>
          <a:p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"properties"</a:t>
            </a:r>
            <a:r>
              <a:rPr lang="en-US" sz="2400" dirty="0"/>
              <a:t>: {</a:t>
            </a:r>
          </a:p>
          <a:p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</a:t>
            </a:r>
            <a:r>
              <a:rPr lang="en-US" sz="24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stepType</a:t>
            </a:r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2400" dirty="0"/>
              <a:t>: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"wait"</a:t>
            </a:r>
            <a:r>
              <a:rPr lang="en-US" sz="2400" dirty="0"/>
              <a:t>,</a:t>
            </a:r>
          </a:p>
          <a:p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"attributes"</a:t>
            </a:r>
            <a:r>
              <a:rPr lang="en-US" sz="2400" dirty="0"/>
              <a:t>: {</a:t>
            </a:r>
          </a:p>
          <a:p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	"duration"</a:t>
            </a:r>
            <a:r>
              <a:rPr lang="en-US" sz="2400" dirty="0"/>
              <a:t>: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"PT1M"</a:t>
            </a:r>
          </a:p>
          <a:p>
            <a:r>
              <a:rPr lang="en-US" sz="2400" dirty="0"/>
              <a:t>		}</a:t>
            </a:r>
          </a:p>
          <a:p>
            <a:r>
              <a:rPr lang="en-US" sz="2400" dirty="0"/>
              <a:t>	}</a:t>
            </a:r>
          </a:p>
          <a:p>
            <a:r>
              <a:rPr lang="en-US" sz="2400" dirty="0"/>
              <a:t>}</a:t>
            </a:r>
          </a:p>
          <a:p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B8025D0-2270-4342-A307-A1CFD3BF31AE}"/>
              </a:ext>
            </a:extLst>
          </p:cNvPr>
          <p:cNvSpPr/>
          <p:nvPr/>
        </p:nvSpPr>
        <p:spPr bwMode="auto">
          <a:xfrm>
            <a:off x="7460479" y="4831881"/>
            <a:ext cx="1392964" cy="697247"/>
          </a:xfrm>
          <a:prstGeom prst="wedgeEllipseCallout">
            <a:avLst>
              <a:gd name="adj1" fmla="val -101679"/>
              <a:gd name="adj2" fmla="val -1692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ISO 8601</a:t>
            </a:r>
          </a:p>
        </p:txBody>
      </p:sp>
    </p:spTree>
    <p:extLst>
      <p:ext uri="{BB962C8B-B14F-4D97-AF65-F5344CB8AC3E}">
        <p14:creationId xmlns:p14="http://schemas.microsoft.com/office/powerpoint/2010/main" val="1597446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AD79-A696-468A-8157-84B547DD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rollout –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95CE3-5A18-4948-9471-3733D551B0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5632311"/>
          </a:xfrm>
        </p:spPr>
        <p:txBody>
          <a:bodyPr/>
          <a:lstStyle/>
          <a:p>
            <a:r>
              <a:rPr lang="en-US" sz="1800" dirty="0"/>
              <a:t>{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"name"</a:t>
            </a:r>
            <a:r>
              <a:rPr lang="en-US" sz="1800" dirty="0"/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"rollout"</a:t>
            </a:r>
            <a:r>
              <a:rPr lang="en-US" sz="1800" dirty="0"/>
              <a:t>,</a:t>
            </a:r>
          </a:p>
          <a:p>
            <a:r>
              <a:rPr lang="en-US" sz="1800" dirty="0"/>
              <a:t>	"</a:t>
            </a:r>
            <a:r>
              <a:rPr lang="en-US" sz="1800" dirty="0" err="1"/>
              <a:t>apiVersion</a:t>
            </a:r>
            <a:r>
              <a:rPr lang="en-US" sz="1800" dirty="0"/>
              <a:t>": "2018-09-01-preview",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"type"</a:t>
            </a:r>
            <a:r>
              <a:rPr lang="en-US" sz="1800" dirty="0"/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Microsoft.DeploymentManager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/rollouts"</a:t>
            </a:r>
            <a:r>
              <a:rPr lang="en-US" sz="1800" dirty="0"/>
              <a:t>,</a:t>
            </a:r>
          </a:p>
          <a:p>
            <a:r>
              <a:rPr lang="en-US" sz="1800" dirty="0"/>
              <a:t>	"location": "East US 2",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"identity"</a:t>
            </a:r>
            <a:r>
              <a:rPr lang="en-US" sz="1800" dirty="0"/>
              <a:t>: {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"type"</a:t>
            </a:r>
            <a:r>
              <a:rPr lang="en-US" sz="1800" dirty="0"/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userAssigned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800" dirty="0"/>
              <a:t>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identityIds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dirty="0"/>
              <a:t>: [</a:t>
            </a:r>
          </a:p>
          <a:p>
            <a:r>
              <a:rPr lang="en-US" sz="1800" dirty="0"/>
              <a:t>			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"[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resourceId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('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Microsoft.ManagedIdentity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userAssignedIdentities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/', '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identityName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')]"</a:t>
            </a:r>
          </a:p>
          <a:p>
            <a:r>
              <a:rPr lang="en-US" sz="1800" dirty="0"/>
              <a:t>		]</a:t>
            </a:r>
          </a:p>
          <a:p>
            <a:r>
              <a:rPr lang="en-US" sz="1800" dirty="0"/>
              <a:t>	},</a:t>
            </a:r>
          </a:p>
          <a:p>
            <a:r>
              <a:rPr lang="en-US" sz="1800" dirty="0"/>
              <a:t>	"</a:t>
            </a:r>
            <a:r>
              <a:rPr lang="en-US" sz="1800" dirty="0" err="1"/>
              <a:t>dependsOn</a:t>
            </a:r>
            <a:r>
              <a:rPr lang="en-US" sz="1800" dirty="0"/>
              <a:t>": [</a:t>
            </a:r>
          </a:p>
          <a:p>
            <a:r>
              <a:rPr lang="en-US" sz="1800" dirty="0"/>
              <a:t>		"[</a:t>
            </a:r>
            <a:r>
              <a:rPr lang="en-US" sz="1800" dirty="0" err="1"/>
              <a:t>resourceId</a:t>
            </a:r>
            <a:r>
              <a:rPr lang="en-US" sz="1800" dirty="0"/>
              <a:t>('</a:t>
            </a:r>
            <a:r>
              <a:rPr lang="en-US" sz="1800" dirty="0" err="1"/>
              <a:t>Microsoft.DeploymentManager</a:t>
            </a:r>
            <a:r>
              <a:rPr lang="en-US" sz="1800" dirty="0"/>
              <a:t>/steps/', '</a:t>
            </a:r>
            <a:r>
              <a:rPr lang="en-US" sz="1800" dirty="0" err="1"/>
              <a:t>waitStep</a:t>
            </a:r>
            <a:r>
              <a:rPr lang="en-US" sz="1800" dirty="0"/>
              <a:t>']”</a:t>
            </a:r>
          </a:p>
          <a:p>
            <a:r>
              <a:rPr lang="en-US" sz="1800" dirty="0"/>
              <a:t>	],</a:t>
            </a:r>
          </a:p>
          <a:p>
            <a:r>
              <a:rPr lang="en-US" dirty="0"/>
              <a:t>	...</a:t>
            </a:r>
          </a:p>
          <a:p>
            <a:r>
              <a:rPr lang="en-US" sz="1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86135478"/>
      </p:ext>
    </p:extLst>
  </p:cSld>
  <p:clrMapOvr>
    <a:masterClrMapping/>
  </p:clrMapOvr>
  <p:transition>
    <p:fade/>
  </p:transition>
</p:sld>
</file>

<file path=ppt/slides/slide3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AD79-A696-468A-8157-84B547DD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rollout –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95CE3-5A18-4948-9471-3733D551B0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51928"/>
            <a:ext cx="11018520" cy="5152180"/>
          </a:xfrm>
        </p:spPr>
        <p:txBody>
          <a:bodyPr/>
          <a:lstStyle/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"properties"</a:t>
            </a:r>
            <a:r>
              <a:rPr lang="en-US" sz="1800" dirty="0"/>
              <a:t>: {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buildVersion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dirty="0"/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"1.0.0.0"</a:t>
            </a:r>
            <a:r>
              <a:rPr lang="en-US" sz="1800" dirty="0"/>
              <a:t>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artifactSourceId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dirty="0"/>
              <a:t>: 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"[</a:t>
            </a:r>
            <a:r>
              <a:rPr lang="en-US" sz="1200" b="1" dirty="0" err="1">
                <a:solidFill>
                  <a:schemeClr val="accent3">
                    <a:lumMod val="50000"/>
                  </a:schemeClr>
                </a:solidFill>
              </a:rPr>
              <a:t>resourceId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('</a:t>
            </a:r>
            <a:r>
              <a:rPr lang="en-US" sz="1200" b="1" dirty="0" err="1">
                <a:solidFill>
                  <a:schemeClr val="accent3">
                    <a:lumMod val="50000"/>
                  </a:schemeClr>
                </a:solidFill>
              </a:rPr>
              <a:t>Microsoft.DeploymentManager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sz="1200" b="1" dirty="0" err="1">
                <a:solidFill>
                  <a:schemeClr val="accent3">
                    <a:lumMod val="50000"/>
                  </a:schemeClr>
                </a:solidFill>
              </a:rPr>
              <a:t>artifactSources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/', '</a:t>
            </a:r>
            <a:r>
              <a:rPr lang="en-US" sz="1200" b="1" dirty="0" err="1">
                <a:solidFill>
                  <a:schemeClr val="accent3">
                    <a:lumMod val="50000"/>
                  </a:schemeClr>
                </a:solidFill>
              </a:rPr>
              <a:t>binaryArtifactSource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']"</a:t>
            </a:r>
            <a:r>
              <a:rPr lang="en-US" sz="1600" dirty="0"/>
              <a:t>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targetServiceTopologyId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600" dirty="0"/>
              <a:t>: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"[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resourceId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('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Microsoft.DeploymentManager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serviceTopologies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/’, 					'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serviceTopology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']"</a:t>
            </a:r>
            <a:r>
              <a:rPr lang="en-US" sz="1800" dirty="0"/>
              <a:t>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stepGroups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dirty="0"/>
              <a:t>: [{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"name"</a:t>
            </a:r>
            <a:r>
              <a:rPr lang="en-US" sz="1800" dirty="0"/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"stepGroup2"</a:t>
            </a:r>
            <a:r>
              <a:rPr lang="en-US" sz="1800" dirty="0"/>
              <a:t>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dependsOnStepGroup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dirty="0"/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"stepGroup1"</a:t>
            </a:r>
            <a:r>
              <a:rPr lang="en-US" sz="1800" dirty="0"/>
              <a:t>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preDeploymentSteps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dirty="0"/>
              <a:t>:[],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deploymentTargetId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dirty="0"/>
              <a:t>:</a:t>
            </a:r>
            <a:r>
              <a:rPr lang="en-US" sz="1600" dirty="0"/>
              <a:t>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"[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resourceId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('/services/', 'service1'), '/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serviceUnits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/', 					 'service1BackEnd']"</a:t>
            </a:r>
            <a:r>
              <a:rPr lang="en-US" sz="1800" dirty="0"/>
              <a:t>,</a:t>
            </a:r>
          </a:p>
          <a:p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		"</a:t>
            </a:r>
            <a:r>
              <a:rPr lang="en-US" sz="1800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postDeploymentSteps</a:t>
            </a:r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800" dirty="0"/>
              <a:t>: [{</a:t>
            </a:r>
          </a:p>
          <a:p>
            <a:r>
              <a:rPr lang="en-US" sz="1600" dirty="0"/>
              <a:t>			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stepId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":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"[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resourceId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('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Microsoft.DeploymentManager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/steps/', '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waitStep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')]"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dirty="0"/>
              <a:t>		</a:t>
            </a:r>
            <a:r>
              <a:rPr lang="en-US" sz="1800" dirty="0"/>
              <a:t>}]</a:t>
            </a:r>
          </a:p>
          <a:p>
            <a:r>
              <a:rPr lang="en-US" sz="1800" dirty="0"/>
              <a:t>	}...</a:t>
            </a:r>
          </a:p>
          <a:p>
            <a:r>
              <a:rPr lang="en-US" sz="1800" dirty="0"/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6371480"/>
      </p:ext>
    </p:extLst>
  </p:cSld>
  <p:clrMapOvr>
    <a:masterClrMapping/>
  </p:clrMapOvr>
  <p:transition>
    <p:fade/>
  </p:transition>
</p:sld>
</file>

<file path=ppt/slides/slide39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0EDD-DAEC-4A67-AD42-BEA70C83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77E36-ECFF-43B1-8AAA-54F3D12AA5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Gaurav Bhatnagar</a:t>
            </a:r>
          </a:p>
        </p:txBody>
      </p:sp>
    </p:spTree>
    <p:extLst>
      <p:ext uri="{BB962C8B-B14F-4D97-AF65-F5344CB8AC3E}">
        <p14:creationId xmlns:p14="http://schemas.microsoft.com/office/powerpoint/2010/main" val="9209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185B-E13C-46B6-8143-F12B9085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492443"/>
          </a:xfrm>
        </p:spPr>
        <p:txBody>
          <a:bodyPr/>
          <a:lstStyle/>
          <a:p>
            <a:r>
              <a:rPr lang="en-US" sz="3200" dirty="0"/>
              <a:t>Azure Resource Manager - Basic concepts of deployment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B7627-8E20-4B3A-8AAC-B4363CCC91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740" y="1157288"/>
            <a:ext cx="11018520" cy="5527667"/>
          </a:xfrm>
        </p:spPr>
        <p:txBody>
          <a:bodyPr/>
          <a:lstStyle/>
          <a:p>
            <a:r>
              <a:rPr lang="en-US" dirty="0"/>
              <a:t>Subscriptions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Resource Groups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Regions</a:t>
            </a:r>
          </a:p>
          <a:p>
            <a:endParaRPr lang="en-US" dirty="0"/>
          </a:p>
          <a:p>
            <a:r>
              <a:rPr lang="en-US" dirty="0"/>
              <a:t>Resource Providers/Resource Types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Template/Parameter files</a:t>
            </a:r>
          </a:p>
          <a:p>
            <a:pPr lvl="1"/>
            <a:r>
              <a:rPr lang="en-US" dirty="0"/>
              <a:t>Resources to be deployed – template file</a:t>
            </a:r>
          </a:p>
          <a:p>
            <a:pPr lvl="1"/>
            <a:r>
              <a:rPr lang="en-US" dirty="0"/>
              <a:t>Input needed from user – parameter file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6659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B0CA-F9FD-4DF5-93D4-9357EDDD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Sign-up for access today!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087A5-52C6-4D65-8428-E7E124303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740" y="1678210"/>
            <a:ext cx="11018520" cy="430887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http://aka.ms/admsignup</a:t>
            </a:r>
            <a:r>
              <a:rPr lang="en-US" dirty="0"/>
              <a:t> </a:t>
            </a:r>
          </a:p>
        </p:txBody>
      </p:sp>
      <p:pic>
        <p:nvPicPr>
          <p:cNvPr id="8194" name="Picture 2" descr="Azure Deployment Manager Sign-up Sheet">
            <a:extLst>
              <a:ext uri="{FF2B5EF4-FFF2-40B4-BE49-F238E27FC236}">
                <a16:creationId xmlns:a16="http://schemas.microsoft.com/office/drawing/2014/main" id="{A5195E9A-EE10-46F5-B4E4-84A8F428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71" y="2776109"/>
            <a:ext cx="2775857" cy="27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50321"/>
      </p:ext>
    </p:extLst>
  </p:cSld>
  <p:clrMapOvr>
    <a:masterClrMapping/>
  </p:clrMapOvr>
  <p:transition>
    <p:fade/>
  </p:transition>
</p:sld>
</file>

<file path=ppt/slides/slide4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FF4C-17B6-4A91-98EF-AD10336C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8B87E-EAF3-433B-87F8-BF741BE8E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499146"/>
          </a:xfrm>
        </p:spPr>
        <p:txBody>
          <a:bodyPr/>
          <a:lstStyle/>
          <a:p>
            <a:r>
              <a:rPr lang="en-US" dirty="0">
                <a:hlinkClick r:id="rId3"/>
              </a:rPr>
              <a:t>Full Documentation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Tutorials and Examples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94570"/>
      </p:ext>
    </p:extLst>
  </p:cSld>
  <p:clrMapOvr>
    <a:masterClrMapping/>
  </p:clrMapOvr>
  <p:transition>
    <p:fade/>
  </p:transition>
</p:sld>
</file>

<file path=ppt/slides/slide4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C823DF-EC34-41F2-A2D0-BBC3CA4A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268" y="291068"/>
            <a:ext cx="6769045" cy="861774"/>
          </a:xfrm>
        </p:spPr>
        <p:txBody>
          <a:bodyPr/>
          <a:lstStyle/>
          <a:p>
            <a:r>
              <a:rPr lang="en-US" dirty="0"/>
              <a:t>Please evaluate this session</a:t>
            </a:r>
            <a:br>
              <a:rPr lang="en-US" dirty="0"/>
            </a:br>
            <a:r>
              <a:rPr lang="en-US" sz="2000" spc="0" dirty="0">
                <a:latin typeface="+mn-lt"/>
              </a:rPr>
              <a:t>Your feedback is important to us!</a:t>
            </a:r>
            <a:endParaRPr lang="en-US" spc="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5DC89-AD72-4374-B620-726EF1494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9267" y="1635896"/>
            <a:ext cx="6769045" cy="1793104"/>
          </a:xfrm>
        </p:spPr>
        <p:txBody>
          <a:bodyPr/>
          <a:lstStyle/>
          <a:p>
            <a:r>
              <a:rPr lang="en-US" sz="2800" dirty="0"/>
              <a:t>Please evaluate this session through </a:t>
            </a:r>
            <a:r>
              <a:rPr lang="en-US" sz="2800" dirty="0" err="1"/>
              <a:t>MyEvaluations</a:t>
            </a:r>
            <a:r>
              <a:rPr lang="en-US" sz="2800" dirty="0"/>
              <a:t> on the mobile app</a:t>
            </a:r>
            <a:br>
              <a:rPr lang="en-US" sz="2800" dirty="0"/>
            </a:br>
            <a:r>
              <a:rPr lang="en-US" sz="2800" dirty="0"/>
              <a:t>or website.</a:t>
            </a:r>
          </a:p>
          <a:p>
            <a:r>
              <a:rPr lang="en-US" sz="2400" dirty="0">
                <a:latin typeface="+mj-lt"/>
              </a:rPr>
              <a:t>Download the app:</a:t>
            </a:r>
            <a:br>
              <a:rPr lang="en-US" sz="2400" dirty="0">
                <a:latin typeface="+mj-lt"/>
              </a:rPr>
            </a:br>
            <a:r>
              <a:rPr lang="en-US" dirty="0">
                <a:hlinkClick r:id="rId3"/>
              </a:rPr>
              <a:t>https://aka.ms/ignite.mobileApp</a:t>
            </a:r>
            <a:endParaRPr lang="en-US" dirty="0"/>
          </a:p>
          <a:p>
            <a:r>
              <a:rPr lang="en-US" sz="2400" dirty="0">
                <a:latin typeface="+mj-lt"/>
              </a:rPr>
              <a:t>Go to the website: </a:t>
            </a:r>
            <a:r>
              <a:rPr lang="en-US" dirty="0">
                <a:hlinkClick r:id="rId4"/>
              </a:rPr>
              <a:t>https://myignite.techcommunity.microsoft.com/evaluations</a:t>
            </a:r>
            <a:r>
              <a:rPr lang="en-US" dirty="0"/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0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8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67DA-0759-41FA-B255-269F1A8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Azure Resource Manager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21DD6-5351-410C-866A-41F5B860F0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571233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1800" dirty="0">
                <a:solidFill>
                  <a:srgbClr val="A31515"/>
                </a:solidFill>
                <a:latin typeface="Consolas" panose="020B0609020204030204" pitchFamily="49" charset="0"/>
              </a:rPr>
              <a:t>"$schema": </a:t>
            </a:r>
            <a:r>
              <a:rPr lang="de-DE" sz="1800" dirty="0">
                <a:solidFill>
                  <a:schemeClr val="tx1"/>
                </a:solidFill>
                <a:latin typeface="Consolas" panose="020B0609020204030204" pitchFamily="49" charset="0"/>
              </a:rPr>
              <a:t>"https://schema.management.azure.com/schemas/2015-01-					01/deploymentTemplate.json#"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contentVersion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"",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"parameters"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 {},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"variables"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 {},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"resources"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 [{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80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0451A5"/>
                </a:solidFill>
                <a:latin typeface="Consolas" panose="020B0609020204030204" pitchFamily="49" charset="0"/>
              </a:rPr>
              <a:t>apiVersion</a:t>
            </a:r>
            <a:r>
              <a:rPr lang="en-US" sz="180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"2016-01-01"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800" dirty="0">
                <a:solidFill>
                  <a:srgbClr val="0451A5"/>
                </a:solidFill>
                <a:latin typeface="Consolas" panose="020B0609020204030204" pitchFamily="49" charset="0"/>
              </a:rPr>
              <a:t>"type"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Microsoft.Storage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US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storageAccounts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	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800" dirty="0">
                <a:solidFill>
                  <a:srgbClr val="0451A5"/>
                </a:solidFill>
                <a:latin typeface="Consolas" panose="020B0609020204030204" pitchFamily="49" charset="0"/>
              </a:rPr>
              <a:t>"name"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mystorageaccount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800" dirty="0">
                <a:solidFill>
                  <a:srgbClr val="0451A5"/>
                </a:solidFill>
                <a:latin typeface="Consolas" panose="020B0609020204030204" pitchFamily="49" charset="0"/>
              </a:rPr>
              <a:t>"location"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westus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	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80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0451A5"/>
                </a:solidFill>
                <a:latin typeface="Consolas" panose="020B0609020204030204" pitchFamily="49" charset="0"/>
              </a:rPr>
              <a:t>sku</a:t>
            </a:r>
            <a:r>
              <a:rPr lang="en-US" sz="1800" dirty="0">
                <a:solidFill>
                  <a:srgbClr val="0451A5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 {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0451A5"/>
                </a:solidFill>
                <a:latin typeface="Consolas" panose="020B0609020204030204" pitchFamily="49" charset="0"/>
              </a:rPr>
              <a:t>"name"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Standard_LRS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},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800" dirty="0">
                <a:solidFill>
                  <a:srgbClr val="0451A5"/>
                </a:solidFill>
                <a:latin typeface="Consolas" panose="020B0609020204030204" pitchFamily="49" charset="0"/>
              </a:rPr>
              <a:t>"kind"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"Storage"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800" dirty="0">
                <a:solidFill>
                  <a:srgbClr val="0451A5"/>
                </a:solidFill>
                <a:latin typeface="Consolas" panose="020B0609020204030204" pitchFamily="49" charset="0"/>
              </a:rPr>
              <a:t>"properties"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 { }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}]</a:t>
            </a:r>
            <a:endParaRPr lang="en-US" sz="18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69524"/>
      </p:ext>
    </p:extLst>
  </p:cSld>
  <p:clrMapOvr>
    <a:masterClrMapping/>
  </p:clrMapOvr>
  <p:transition>
    <p:fade/>
  </p:transition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71CC-9842-4A70-B434-29FFAEF4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 dirty="0"/>
              <a:t>Benefits of using ARM - Declarative Deployments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C3965-7205-4515-AED0-0B2B5FC1E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5084469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Infrastructure as Code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Declarative, repeatable, idempotent deployments</a:t>
            </a:r>
          </a:p>
          <a:p>
            <a:endParaRPr lang="en-US" dirty="0"/>
          </a:p>
          <a:p>
            <a:r>
              <a:rPr lang="en-US" dirty="0"/>
              <a:t>Automate deployments to dev, test and prod </a:t>
            </a:r>
          </a:p>
          <a:p>
            <a:endParaRPr lang="en-US" dirty="0"/>
          </a:p>
          <a:p>
            <a:r>
              <a:rPr lang="en-US" dirty="0"/>
              <a:t>Plug into any existing CI-CD pipeline like VSO, Jenkins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1A2DEB-3037-47E4-8F4A-C387DCCBC0B6}"/>
              </a:ext>
            </a:extLst>
          </p:cNvPr>
          <p:cNvGrpSpPr/>
          <p:nvPr/>
        </p:nvGrpSpPr>
        <p:grpSpPr>
          <a:xfrm>
            <a:off x="869642" y="1873054"/>
            <a:ext cx="3716449" cy="1830400"/>
            <a:chOff x="855355" y="1916937"/>
            <a:chExt cx="3716449" cy="1830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FA177F-1BEF-4960-9697-D84E6B43B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355" y="1916937"/>
              <a:ext cx="3445294" cy="18304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4719CB-E411-4811-9855-19BEB5E8D096}"/>
                </a:ext>
              </a:extLst>
            </p:cNvPr>
            <p:cNvSpPr/>
            <p:nvPr/>
          </p:nvSpPr>
          <p:spPr bwMode="auto">
            <a:xfrm>
              <a:off x="2666417" y="2193342"/>
              <a:ext cx="1634232" cy="154959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A4C295-5872-4094-8404-EE94E8F87921}"/>
                </a:ext>
              </a:extLst>
            </p:cNvPr>
            <p:cNvSpPr txBox="1"/>
            <p:nvPr/>
          </p:nvSpPr>
          <p:spPr>
            <a:xfrm>
              <a:off x="2868646" y="1970501"/>
              <a:ext cx="1703158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Resource Group (RG1)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56DB5A-EE32-474B-AF52-B6C9E67E9DB7}"/>
              </a:ext>
            </a:extLst>
          </p:cNvPr>
          <p:cNvGrpSpPr/>
          <p:nvPr/>
        </p:nvGrpSpPr>
        <p:grpSpPr>
          <a:xfrm>
            <a:off x="5646688" y="1873054"/>
            <a:ext cx="3603994" cy="1971454"/>
            <a:chOff x="4370813" y="2372746"/>
            <a:chExt cx="3603994" cy="19714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B4D40F-5B80-43A3-8DE4-B34AE7A7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0813" y="2513800"/>
              <a:ext cx="3445294" cy="18304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1BD2EB-DC3C-40AA-B6AD-AF0946F9E699}"/>
                </a:ext>
              </a:extLst>
            </p:cNvPr>
            <p:cNvSpPr/>
            <p:nvPr/>
          </p:nvSpPr>
          <p:spPr bwMode="auto">
            <a:xfrm>
              <a:off x="6184415" y="2950369"/>
              <a:ext cx="845035" cy="9858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2E2B20-9978-44BE-B0CB-1CFD72CBF9DB}"/>
                </a:ext>
              </a:extLst>
            </p:cNvPr>
            <p:cNvSpPr txBox="1"/>
            <p:nvPr/>
          </p:nvSpPr>
          <p:spPr>
            <a:xfrm>
              <a:off x="6404108" y="2372746"/>
              <a:ext cx="7164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Resource </a:t>
              </a:r>
            </a:p>
            <a:p>
              <a:pPr algn="l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Group (RG1)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D32495-8392-49B3-B1E8-C1729E869A57}"/>
                </a:ext>
              </a:extLst>
            </p:cNvPr>
            <p:cNvSpPr/>
            <p:nvPr/>
          </p:nvSpPr>
          <p:spPr bwMode="auto">
            <a:xfrm>
              <a:off x="7129772" y="2950369"/>
              <a:ext cx="845035" cy="9858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CA27C4-EE38-4567-8880-FA44C95E9E01}"/>
                </a:ext>
              </a:extLst>
            </p:cNvPr>
            <p:cNvSpPr txBox="1"/>
            <p:nvPr/>
          </p:nvSpPr>
          <p:spPr>
            <a:xfrm>
              <a:off x="7258359" y="2374738"/>
              <a:ext cx="7164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Resource </a:t>
              </a:r>
            </a:p>
            <a:p>
              <a:pPr algn="l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Group (RG2)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1318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5EC4-0838-4F14-BCF9-3A6CCDEB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492443"/>
          </a:xfrm>
        </p:spPr>
        <p:txBody>
          <a:bodyPr/>
          <a:lstStyle/>
          <a:p>
            <a:r>
              <a:rPr lang="en-US" sz="3200" dirty="0"/>
              <a:t>Typical scenario: Service segmentation based on region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288E9-04E8-48C7-973F-6F5A64AB94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47438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BD94A5-0D67-4FB4-BE56-F60F3AA45156}"/>
              </a:ext>
            </a:extLst>
          </p:cNvPr>
          <p:cNvSpPr txBox="1">
            <a:spLocks/>
          </p:cNvSpPr>
          <p:nvPr/>
        </p:nvSpPr>
        <p:spPr>
          <a:xfrm>
            <a:off x="584200" y="1435496"/>
            <a:ext cx="11018520" cy="4743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312371-4DCF-4484-83C6-888A24686203}"/>
              </a:ext>
            </a:extLst>
          </p:cNvPr>
          <p:cNvGrpSpPr/>
          <p:nvPr/>
        </p:nvGrpSpPr>
        <p:grpSpPr>
          <a:xfrm>
            <a:off x="859901" y="2371547"/>
            <a:ext cx="4256764" cy="2078787"/>
            <a:chOff x="931813" y="1807413"/>
            <a:chExt cx="4256764" cy="207878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ED96F84-FF6C-444D-9416-A2951EDAA3DA}"/>
                </a:ext>
              </a:extLst>
            </p:cNvPr>
            <p:cNvGrpSpPr/>
            <p:nvPr/>
          </p:nvGrpSpPr>
          <p:grpSpPr>
            <a:xfrm>
              <a:off x="931813" y="1807413"/>
              <a:ext cx="4256764" cy="2078787"/>
              <a:chOff x="931813" y="1807413"/>
              <a:chExt cx="4256764" cy="207878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255E282-5087-4F99-BB55-22CDF5294C87}"/>
                  </a:ext>
                </a:extLst>
              </p:cNvPr>
              <p:cNvGrpSpPr/>
              <p:nvPr/>
            </p:nvGrpSpPr>
            <p:grpSpPr>
              <a:xfrm>
                <a:off x="931813" y="1835966"/>
                <a:ext cx="3603994" cy="1971454"/>
                <a:chOff x="4370813" y="2372746"/>
                <a:chExt cx="3603994" cy="1971454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75D668AF-89FF-483B-9105-EAA300488A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370813" y="2513800"/>
                  <a:ext cx="3445294" cy="1830400"/>
                </a:xfrm>
                <a:prstGeom prst="rect">
                  <a:avLst/>
                </a:prstGeom>
              </p:spPr>
            </p:pic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E0F8C68-C504-4DAB-91EA-459F9F6E8805}"/>
                    </a:ext>
                  </a:extLst>
                </p:cNvPr>
                <p:cNvSpPr/>
                <p:nvPr/>
              </p:nvSpPr>
              <p:spPr bwMode="auto">
                <a:xfrm>
                  <a:off x="6184415" y="2950369"/>
                  <a:ext cx="845035" cy="98583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gradFill>
                      <a:gsLst>
                        <a:gs pos="40075">
                          <a:srgbClr val="FFFFFF"/>
                        </a:gs>
                        <a:gs pos="30000">
                          <a:srgbClr val="FFFFFF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1AFAEC0-3FF1-4125-9DDA-27C098395DF0}"/>
                    </a:ext>
                  </a:extLst>
                </p:cNvPr>
                <p:cNvSpPr txBox="1"/>
                <p:nvPr/>
              </p:nvSpPr>
              <p:spPr>
                <a:xfrm>
                  <a:off x="6404108" y="2372746"/>
                  <a:ext cx="716448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Resource </a:t>
                  </a:r>
                </a:p>
                <a:p>
                  <a:pPr algn="l"/>
                  <a:r>
                    <a:rPr lang="en-US" sz="11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Group (RG1)</a:t>
                  </a: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0E7A7D5-5476-470A-8BA0-9BD63990502D}"/>
                    </a:ext>
                  </a:extLst>
                </p:cNvPr>
                <p:cNvSpPr/>
                <p:nvPr/>
              </p:nvSpPr>
              <p:spPr bwMode="auto">
                <a:xfrm>
                  <a:off x="7129772" y="2950369"/>
                  <a:ext cx="845035" cy="98583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gradFill>
                      <a:gsLst>
                        <a:gs pos="40075">
                          <a:srgbClr val="FFFFFF"/>
                        </a:gs>
                        <a:gs pos="30000">
                          <a:srgbClr val="FFFFFF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8912FB-3812-4270-87D7-0C8B296A691F}"/>
                    </a:ext>
                  </a:extLst>
                </p:cNvPr>
                <p:cNvSpPr txBox="1"/>
                <p:nvPr/>
              </p:nvSpPr>
              <p:spPr>
                <a:xfrm>
                  <a:off x="7258359" y="2374738"/>
                  <a:ext cx="716448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Resource </a:t>
                  </a:r>
                </a:p>
                <a:p>
                  <a:pPr algn="l"/>
                  <a:r>
                    <a:rPr lang="en-US" sz="11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Group (RG2)</a:t>
                  </a:r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6FAEAE-4309-4D7C-9395-3D17DDC341BE}"/>
                  </a:ext>
                </a:extLst>
              </p:cNvPr>
              <p:cNvSpPr/>
              <p:nvPr/>
            </p:nvSpPr>
            <p:spPr bwMode="auto">
              <a:xfrm>
                <a:off x="2678906" y="1807413"/>
                <a:ext cx="2509671" cy="207878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  <a:prstDash val="lgDashDot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gradFill>
                    <a:gsLst>
                      <a:gs pos="40075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6F6C55-3556-495A-AB1C-01C678103033}"/>
                </a:ext>
              </a:extLst>
            </p:cNvPr>
            <p:cNvSpPr txBox="1"/>
            <p:nvPr/>
          </p:nvSpPr>
          <p:spPr>
            <a:xfrm>
              <a:off x="2994256" y="3542210"/>
              <a:ext cx="165020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Region 1</a:t>
              </a:r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32AF89F-30EB-4445-8A22-2F40C2E910D7}"/>
              </a:ext>
            </a:extLst>
          </p:cNvPr>
          <p:cNvSpPr/>
          <p:nvPr/>
        </p:nvSpPr>
        <p:spPr bwMode="auto">
          <a:xfrm>
            <a:off x="5189889" y="3428074"/>
            <a:ext cx="440585" cy="35359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78E72D-4A4C-4F41-B2EC-22F3F90C68A8}"/>
              </a:ext>
            </a:extLst>
          </p:cNvPr>
          <p:cNvGrpSpPr/>
          <p:nvPr/>
        </p:nvGrpSpPr>
        <p:grpSpPr>
          <a:xfrm>
            <a:off x="5702514" y="2356598"/>
            <a:ext cx="2509671" cy="2078787"/>
            <a:chOff x="5638722" y="2356598"/>
            <a:chExt cx="2509671" cy="20787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D888DD-C21C-4DEB-A0D1-6C3A8AB5CAFC}"/>
                </a:ext>
              </a:extLst>
            </p:cNvPr>
            <p:cNvSpPr txBox="1"/>
            <p:nvPr/>
          </p:nvSpPr>
          <p:spPr>
            <a:xfrm>
              <a:off x="5885598" y="4085904"/>
              <a:ext cx="165020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Region 2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1929173-D568-4348-A9EB-BAA5FDF5FFDE}"/>
                </a:ext>
              </a:extLst>
            </p:cNvPr>
            <p:cNvGrpSpPr/>
            <p:nvPr/>
          </p:nvGrpSpPr>
          <p:grpSpPr>
            <a:xfrm>
              <a:off x="5638722" y="2356598"/>
              <a:ext cx="2509671" cy="2078787"/>
              <a:chOff x="6053280" y="1801005"/>
              <a:chExt cx="2509671" cy="207878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5A0DC1C-019C-448F-9EE6-1EDF26CC8D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2320"/>
              <a:stretch/>
            </p:blipFill>
            <p:spPr>
              <a:xfrm>
                <a:off x="6309706" y="1991307"/>
                <a:ext cx="1538738" cy="1703266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B5EC408-5091-484E-A7F2-925A412BFD3C}"/>
                  </a:ext>
                </a:extLst>
              </p:cNvPr>
              <p:cNvGrpSpPr/>
              <p:nvPr/>
            </p:nvGrpSpPr>
            <p:grpSpPr>
              <a:xfrm>
                <a:off x="6053280" y="1801005"/>
                <a:ext cx="2509671" cy="2078787"/>
                <a:chOff x="6053280" y="1801005"/>
                <a:chExt cx="2509671" cy="2078787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B43E8BC-D9D8-42AE-BBFA-C02EE498B1F9}"/>
                    </a:ext>
                  </a:extLst>
                </p:cNvPr>
                <p:cNvGrpSpPr/>
                <p:nvPr/>
              </p:nvGrpSpPr>
              <p:grpSpPr>
                <a:xfrm>
                  <a:off x="6309705" y="1866992"/>
                  <a:ext cx="1824273" cy="1568453"/>
                  <a:chOff x="6309705" y="1866992"/>
                  <a:chExt cx="1824273" cy="1568453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F9119F87-3818-4B61-9D2C-14D37433833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09705" y="2413589"/>
                    <a:ext cx="864703" cy="101541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46637" rIns="0" bIns="46637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3247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dirty="0">
                      <a:gradFill>
                        <a:gsLst>
                          <a:gs pos="40075">
                            <a:srgbClr val="FFFFFF"/>
                          </a:gs>
                          <a:gs pos="30000">
                            <a:srgbClr val="FFFFFF"/>
                          </a:gs>
                        </a:gsLst>
                        <a:lin ang="5400000" scaled="0"/>
                      </a:gradFill>
                    </a:endParaRP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51441859-DDDB-447A-AC4E-7AE66CD5F8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3770" y="2420034"/>
                    <a:ext cx="864703" cy="101541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46637" rIns="0" bIns="46637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3247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dirty="0">
                      <a:gradFill>
                        <a:gsLst>
                          <a:gs pos="40075">
                            <a:srgbClr val="FFFFFF"/>
                          </a:gs>
                          <a:gs pos="30000">
                            <a:srgbClr val="FFFFFF"/>
                          </a:gs>
                        </a:gsLst>
                        <a:lin ang="5400000" scaled="0"/>
                      </a:gradFill>
                    </a:endParaRP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F59071F5-393B-4229-B97C-9DD577C7846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6309705" y="1866992"/>
                    <a:ext cx="753830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Resource Group (RG1)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80188293-3A19-4CCF-83D8-AE1C37DEE8C8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7380148" y="1866992"/>
                    <a:ext cx="753830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Resource Group (RG2)</a:t>
                    </a:r>
                  </a:p>
                </p:txBody>
              </p:sp>
            </p:grp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3E8E013-6BE7-4F68-846B-4116DBC48F0E}"/>
                    </a:ext>
                  </a:extLst>
                </p:cNvPr>
                <p:cNvSpPr/>
                <p:nvPr/>
              </p:nvSpPr>
              <p:spPr bwMode="auto">
                <a:xfrm>
                  <a:off x="6053280" y="1801005"/>
                  <a:ext cx="2509671" cy="2078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lgDashDot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gradFill>
                      <a:gsLst>
                        <a:gs pos="40075">
                          <a:srgbClr val="FFFFFF"/>
                        </a:gs>
                        <a:gs pos="30000">
                          <a:srgbClr val="FFFFFF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8E290E-8F21-44EA-A2A9-9B2E955F63DB}"/>
              </a:ext>
            </a:extLst>
          </p:cNvPr>
          <p:cNvGrpSpPr/>
          <p:nvPr/>
        </p:nvGrpSpPr>
        <p:grpSpPr>
          <a:xfrm>
            <a:off x="8879132" y="2358050"/>
            <a:ext cx="2509671" cy="2078787"/>
            <a:chOff x="8822428" y="2386402"/>
            <a:chExt cx="2509671" cy="207878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F466C5E-DF18-430E-8A6B-B03047732A14}"/>
                </a:ext>
              </a:extLst>
            </p:cNvPr>
            <p:cNvGrpSpPr/>
            <p:nvPr/>
          </p:nvGrpSpPr>
          <p:grpSpPr>
            <a:xfrm>
              <a:off x="8822428" y="2386402"/>
              <a:ext cx="2509671" cy="2078787"/>
              <a:chOff x="6053280" y="1801005"/>
              <a:chExt cx="2509671" cy="2078787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FA5D9EC-C19F-4D4D-99E3-633223E967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2320"/>
              <a:stretch/>
            </p:blipFill>
            <p:spPr>
              <a:xfrm>
                <a:off x="6309705" y="1991307"/>
                <a:ext cx="1653591" cy="1830400"/>
              </a:xfrm>
              <a:prstGeom prst="rect">
                <a:avLst/>
              </a:prstGeom>
            </p:spPr>
          </p:pic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FAE73A5-233B-49C3-A192-750B5DD2EABE}"/>
                  </a:ext>
                </a:extLst>
              </p:cNvPr>
              <p:cNvGrpSpPr/>
              <p:nvPr/>
            </p:nvGrpSpPr>
            <p:grpSpPr>
              <a:xfrm>
                <a:off x="6053280" y="1801005"/>
                <a:ext cx="2509671" cy="2078787"/>
                <a:chOff x="6053280" y="1801005"/>
                <a:chExt cx="2509671" cy="2078787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08FDD1E-9C91-4641-8C47-CCE691D71B5E}"/>
                    </a:ext>
                  </a:extLst>
                </p:cNvPr>
                <p:cNvGrpSpPr/>
                <p:nvPr/>
              </p:nvGrpSpPr>
              <p:grpSpPr>
                <a:xfrm>
                  <a:off x="6309705" y="1866992"/>
                  <a:ext cx="1879710" cy="1562008"/>
                  <a:chOff x="6309705" y="1866992"/>
                  <a:chExt cx="1879710" cy="1562008"/>
                </a:xfrm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B0463947-7089-49D9-AB29-D92321364E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09705" y="2413589"/>
                    <a:ext cx="864703" cy="101541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46637" rIns="0" bIns="46637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3247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dirty="0">
                      <a:gradFill>
                        <a:gsLst>
                          <a:gs pos="40075">
                            <a:srgbClr val="FFFFFF"/>
                          </a:gs>
                          <a:gs pos="30000">
                            <a:srgbClr val="FFFFFF"/>
                          </a:gs>
                        </a:gsLst>
                        <a:lin ang="5400000" scaled="0"/>
                      </a:gradFill>
                    </a:endParaRP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CDE72146-0DEE-4D7E-97F1-F94EB5EAB9F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24712" y="2413589"/>
                    <a:ext cx="864703" cy="101541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46637" rIns="0" bIns="46637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3247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dirty="0">
                      <a:gradFill>
                        <a:gsLst>
                          <a:gs pos="40075">
                            <a:srgbClr val="FFFFFF"/>
                          </a:gs>
                          <a:gs pos="30000">
                            <a:srgbClr val="FFFFFF"/>
                          </a:gs>
                        </a:gsLst>
                        <a:lin ang="5400000" scaled="0"/>
                      </a:gradFill>
                    </a:endParaRP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038EE28-B54C-44FB-8E65-0887D80EFB1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6309705" y="1866992"/>
                    <a:ext cx="753830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Resource Group (RG1)</a:t>
                    </a: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70F91A1-5AD7-4E6B-A34D-833936E4CFA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7380148" y="1866992"/>
                    <a:ext cx="753830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Resource Group (RG2)</a:t>
                    </a:r>
                  </a:p>
                </p:txBody>
              </p:sp>
            </p:grp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9C108D2-244D-4DCD-8DF1-8906594CA3DC}"/>
                    </a:ext>
                  </a:extLst>
                </p:cNvPr>
                <p:cNvSpPr/>
                <p:nvPr/>
              </p:nvSpPr>
              <p:spPr bwMode="auto">
                <a:xfrm>
                  <a:off x="6053280" y="1801005"/>
                  <a:ext cx="2509671" cy="2078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lgDashDot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gradFill>
                      <a:gsLst>
                        <a:gs pos="40075">
                          <a:srgbClr val="FFFFFF"/>
                        </a:gs>
                        <a:gs pos="30000">
                          <a:srgbClr val="FFFFFF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F64F1AC-8010-41E6-8EB1-D8B146B6C5B0}"/>
                </a:ext>
              </a:extLst>
            </p:cNvPr>
            <p:cNvSpPr txBox="1"/>
            <p:nvPr/>
          </p:nvSpPr>
          <p:spPr>
            <a:xfrm>
              <a:off x="9070847" y="4068257"/>
              <a:ext cx="165020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Region 3</a:t>
              </a:r>
            </a:p>
          </p:txBody>
        </p:sp>
      </p:grp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78B6269C-7F45-4F17-9FC4-72634ED0529A}"/>
              </a:ext>
            </a:extLst>
          </p:cNvPr>
          <p:cNvSpPr/>
          <p:nvPr/>
        </p:nvSpPr>
        <p:spPr bwMode="auto">
          <a:xfrm>
            <a:off x="8319962" y="3425795"/>
            <a:ext cx="440585" cy="35359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86772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 animBg="1"/>
    </p:bld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5313-732E-4540-A81B-4279C397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BBD10-69CF-426C-B278-9077646FAA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5084469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Global deployment across regions</a:t>
            </a:r>
          </a:p>
          <a:p>
            <a:endParaRPr lang="en-US" dirty="0">
              <a:latin typeface="Segoe UI Semilight"/>
              <a:cs typeface="Segoe UI Semilight"/>
            </a:endParaRPr>
          </a:p>
          <a:p>
            <a:r>
              <a:rPr lang="en-US" dirty="0">
                <a:latin typeface="Segoe UI Semilight"/>
                <a:cs typeface="Segoe UI Semilight"/>
              </a:rPr>
              <a:t>Detect unhealthy deployments before impacting multiple regions</a:t>
            </a:r>
          </a:p>
          <a:p>
            <a:endParaRPr lang="en-US" dirty="0">
              <a:latin typeface="Segoe UI Semilight"/>
              <a:cs typeface="Segoe UI Semilight"/>
            </a:endParaRPr>
          </a:p>
          <a:p>
            <a:r>
              <a:rPr lang="en-US" dirty="0"/>
              <a:t>Service level view, footprint, and structure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Orchestrating higher level dependencies</a:t>
            </a:r>
          </a:p>
          <a:p>
            <a:endParaRPr lang="en-US" dirty="0"/>
          </a:p>
          <a:p>
            <a:r>
              <a:rPr lang="en-US" dirty="0"/>
              <a:t>Ability to update services without downtime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68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A2B4-D26F-4EFC-B54B-A6D745D7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035808"/>
            <a:ext cx="6400800" cy="498598"/>
          </a:xfrm>
        </p:spPr>
        <p:txBody>
          <a:bodyPr/>
          <a:lstStyle/>
          <a:p>
            <a:r>
              <a:rPr lang="en-US" dirty="0"/>
              <a:t>Azure Deployment Manager</a:t>
            </a:r>
          </a:p>
        </p:txBody>
      </p:sp>
    </p:spTree>
    <p:extLst>
      <p:ext uri="{BB962C8B-B14F-4D97-AF65-F5344CB8AC3E}">
        <p14:creationId xmlns:p14="http://schemas.microsoft.com/office/powerpoint/2010/main" val="36877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203_Microsoft_Ignite_Template">
  <a:themeElements>
    <a:clrScheme name="Microsoft Ignit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D83B01"/>
      </a:accent3>
      <a:accent4>
        <a:srgbClr val="F37521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1600" dirty="0">
            <a:gradFill>
              <a:gsLst>
                <a:gs pos="40075">
                  <a:srgbClr val="FFFFFF"/>
                </a:gs>
                <a:gs pos="3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8_16x9_Breakout_Template.potx" id="{C7000453-3526-4386-9DA2-46B29A4A4A92}" vid="{534B2013-2CEB-4777-BD7E-60DC2D4FD2E8}"/>
    </a:ext>
  </a:extLst>
</a:theme>
</file>

<file path=ppt/theme/theme2.xml><?xml version="1.0" encoding="utf-8"?>
<a:theme xmlns:a="http://schemas.openxmlformats.org/drawingml/2006/main" name="1_5-50203_Microsoft_Ignite_Template">
  <a:themeElements>
    <a:clrScheme name="Microsoft Ignit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D83B01"/>
      </a:accent3>
      <a:accent4>
        <a:srgbClr val="F37521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1600" dirty="0">
            <a:gradFill>
              <a:gsLst>
                <a:gs pos="40075">
                  <a:srgbClr val="FFFFFF"/>
                </a:gs>
                <a:gs pos="3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8_16x9_Breakout_Template_v03.potx" id="{5E894424-2207-423C-A364-F5291691CAB1}" vid="{DF080804-2077-43CC-975F-A513A0AE6A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ernal_x0020_Speaker xmlns="5a4b3278-325d-441a-b38f-6f1926bc734e" xsi:nil="true"/>
    <j478fa01fff54a9d85f93cc1f742caa8 xmlns="5a4b3278-325d-441a-b38f-6f1926bc734e">
      <Terms xmlns="http://schemas.microsoft.com/office/infopath/2007/PartnerControls"/>
    </j478fa01fff54a9d85f93cc1f742caa8>
    <Event_x0020_End_x0020_Date xmlns="5a4b3278-325d-441a-b38f-6f1926bc734e" xsi:nil="true"/>
    <LikesCount xmlns="http://schemas.microsoft.com/sharepoint/v3" xsi:nil="true"/>
    <MS_x0020_Speaker xmlns="5a4b3278-325d-441a-b38f-6f1926bc734e">
      <UserInfo>
        <DisplayName/>
        <AccountId xsi:nil="true"/>
        <AccountType/>
      </UserInfo>
    </MS_x0020_Speaker>
    <o33121adfc264c7dbcad13be7db3ea4b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o33121adfc264c7dbcad13be7db3ea4b>
    <Session_x0020_Code xmlns="5a4b3278-325d-441a-b38f-6f1926bc734e" xsi:nil="true"/>
    <Presentation_x0020_Date xmlns="5a4b3278-325d-441a-b38f-6f1926bc734e" xsi:nil="true"/>
    <ba5aa7e3a41a404e868a451481761228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Orange County Convention Center</TermName>
          <TermId xmlns="http://schemas.microsoft.com/office/infopath/2007/PartnerControls">bd993e89-aa48-4695-84e0-3b53e88b1a79</TermId>
        </TermInfo>
      </Terms>
    </ba5aa7e3a41a404e868a451481761228>
    <n26c0b7259a14f82a9880173edc4cb73 xmlns="5a4b3278-325d-441a-b38f-6f1926bc734e">
      <Terms xmlns="http://schemas.microsoft.com/office/infopath/2007/PartnerControls"/>
    </n26c0b7259a14f82a9880173edc4cb73>
    <c4b02e5b2c48420dbed84c0f2f02e9a3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Orlando</TermName>
          <TermId xmlns="http://schemas.microsoft.com/office/infopath/2007/PartnerControls">8cc4ed56-1866-4501-a22c-89aafde6f59b</TermId>
        </TermInfo>
      </Terms>
    </c4b02e5b2c48420dbed84c0f2f02e9a3>
    <Event_x0020_Start_x0020_Date xmlns="5a4b3278-325d-441a-b38f-6f1926bc734e" xsi:nil="true"/>
    <MS_x0020_Content_x0020_Owner xmlns="5a4b3278-325d-441a-b38f-6f1926bc734e">
      <UserInfo>
        <DisplayName/>
        <AccountId xsi:nil="true"/>
        <AccountType/>
      </UserInfo>
    </MS_x0020_Content_x0020_Own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TaxKeywordTaxHTField>
    <j129f3114929433a812312450a84994c xmlns="5a4b3278-325d-441a-b38f-6f1926bc734e">
      <Terms xmlns="http://schemas.microsoft.com/office/infopath/2007/PartnerControls"/>
    </j129f3114929433a812312450a84994c>
    <TaxCatchAll xmlns="230e9df3-be65-4c73-a93b-d1236ebd677e">
      <Value>88</Value>
      <Value>87</Value>
      <Value>36</Value>
      <Value>35</Value>
    </TaxCatchAll>
    <e1750f71052543bd8c4d7217e9f56da0 xmlns="5a4b3278-325d-441a-b38f-6f1926bc734e">
      <Terms xmlns="http://schemas.microsoft.com/office/infopath/2007/PartnerControls"/>
    </e1750f71052543bd8c4d7217e9f56da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606EF5350B4AC34299E527B9221D6B5E001A2DF7EB5935C14F830206357EC2322C" ma:contentTypeVersion="28" ma:contentTypeDescription="" ma:contentTypeScope="" ma:versionID="89820f8793a6ca73003c656d7991e932">
  <xsd:schema xmlns:xsd="http://www.w3.org/2001/XMLSchema" xmlns:xs="http://www.w3.org/2001/XMLSchema" xmlns:p="http://schemas.microsoft.com/office/2006/metadata/properties" xmlns:ns1="http://schemas.microsoft.com/sharepoint/v3" xmlns:ns2="5a4b3278-325d-441a-b38f-6f1926bc734e" xmlns:ns3="230e9df3-be65-4c73-a93b-d1236ebd677e" xmlns:ns5="9d1f81f6-e953-47ea-988e-33ed651c58e6" targetNamespace="http://schemas.microsoft.com/office/2006/metadata/properties" ma:root="true" ma:fieldsID="d4fe6f4c1c2f9fef057ecaf6d3d71565" ns1:_="" ns2:_="" ns3:_="" ns5:_="">
    <xsd:import namespace="http://schemas.microsoft.com/sharepoint/v3"/>
    <xsd:import namespace="5a4b3278-325d-441a-b38f-6f1926bc734e"/>
    <xsd:import namespace="230e9df3-be65-4c73-a93b-d1236ebd677e"/>
    <xsd:import namespace="9d1f81f6-e953-47ea-988e-33ed651c58e6"/>
    <xsd:element name="properties">
      <xsd:complexType>
        <xsd:sequence>
          <xsd:element name="documentManagement">
            <xsd:complexType>
              <xsd:all>
                <xsd:element ref="ns2:o33121adfc264c7dbcad13be7db3ea4b" minOccurs="0"/>
                <xsd:element ref="ns3:TaxCatchAll" minOccurs="0"/>
                <xsd:element ref="ns3:TaxCatchAllLabel" minOccurs="0"/>
                <xsd:element ref="ns2:c4b02e5b2c48420dbed84c0f2f02e9a3" minOccurs="0"/>
                <xsd:element ref="ns2:ba5aa7e3a41a404e868a451481761228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j129f3114929433a812312450a84994c" minOccurs="0"/>
                <xsd:element ref="ns2:e1750f71052543bd8c4d7217e9f56da0" minOccurs="0"/>
                <xsd:element ref="ns2:Session_x0020_Code" minOccurs="0"/>
                <xsd:element ref="ns2:MS_x0020_Content_x0020_Owner" minOccurs="0"/>
                <xsd:element ref="ns2:j478fa01fff54a9d85f93cc1f742caa8" minOccurs="0"/>
                <xsd:element ref="ns2:n26c0b7259a14f82a9880173edc4cb73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5:MediaServiceMetadata" minOccurs="0"/>
                <xsd:element ref="ns5:MediaServiceFastMetadata" minOccurs="0"/>
                <xsd:element ref="ns5:MediaServiceEventHashCode" minOccurs="0"/>
                <xsd:element ref="ns5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b3278-325d-441a-b38f-6f1926bc734e" elementFormDefault="qualified">
    <xsd:import namespace="http://schemas.microsoft.com/office/2006/documentManagement/types"/>
    <xsd:import namespace="http://schemas.microsoft.com/office/infopath/2007/PartnerControls"/>
    <xsd:element name="o33121adfc264c7dbcad13be7db3ea4b" ma:index="8" nillable="true" ma:taxonomy="true" ma:internalName="o33121adfc264c7dbcad13be7db3ea4b" ma:taxonomyFieldName="Event_x0020_Name" ma:displayName="Event Name" ma:default="" ma:fieldId="{833121ad-fc26-4c7d-bcad-13be7db3ea4b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c4b02e5b2c48420dbed84c0f2f02e9a3" ma:index="12" nillable="true" ma:taxonomy="true" ma:internalName="c4b02e5b2c48420dbed84c0f2f02e9a3" ma:taxonomyFieldName="Event_x0020_Location" ma:displayName="Event Location" ma:default="" ma:fieldId="{c4b02e5b-2c48-420d-bed8-4c0f2f02e9a3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5aa7e3a41a404e868a451481761228" ma:index="14" nillable="true" ma:taxonomy="true" ma:internalName="ba5aa7e3a41a404e868a451481761228" ma:taxonomyFieldName="Event_x0020_Venue" ma:displayName="Event Venue" ma:default="" ma:fieldId="{ba5aa7e3-a41a-404e-868a-451481761228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j129f3114929433a812312450a84994c" ma:index="21" nillable="true" ma:taxonomy="true" ma:internalName="j129f3114929433a812312450a84994c" ma:taxonomyFieldName="Product" ma:displayName="Product" ma:default="" ma:fieldId="{3129f311-4929-433a-8123-12450a84994c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750f71052543bd8c4d7217e9f56da0" ma:index="23" nillable="true" ma:taxonomy="true" ma:internalName="e1750f71052543bd8c4d7217e9f56da0" ma:taxonomyFieldName="Campaign" ma:displayName="Campaign" ma:default="" ma:fieldId="{e1750f71-0525-43bd-8c4d-7217e9f56da0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478fa01fff54a9d85f93cc1f742caa8" ma:index="27" nillable="true" ma:taxonomy="true" ma:internalName="j478fa01fff54a9d85f93cc1f742caa8" ma:taxonomyFieldName="Track" ma:displayName="Track" ma:default="" ma:fieldId="{3478fa01-fff5-4a9d-85f9-3cc1f742caa8}" ma:sspId="e385fb40-52d4-4fae-9c5b-3e8ff8a5878e" ma:termSetId="3d852f0a-ed69-4ada-86bc-dbe628c826a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26c0b7259a14f82a9880173edc4cb73" ma:index="29" nillable="true" ma:taxonomy="true" ma:internalName="n26c0b7259a14f82a9880173edc4cb73" ma:taxonomyFieldName="Audience1" ma:displayName="Audience" ma:default="" ma:fieldId="{726c0b72-59a1-4f82-a988-0173edc4cb73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9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40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8a521885-91de-4219-9471-899125a19f6f}" ma:internalName="TaxCatchAll" ma:showField="CatchAllData" ma:web="5a4b3278-325d-441a-b38f-6f1926bc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8a521885-91de-4219-9471-899125a19f6f}" ma:internalName="TaxCatchAllLabel" ma:readOnly="true" ma:showField="CatchAllDataLabel" ma:web="5a4b3278-325d-441a-b38f-6f1926bc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f81f6-e953-47ea-988e-33ed651c5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4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33e1f81-6a2e-440d-9903-314cde0ad90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8DA0F2-BBF6-410D-8B50-7E9B66F55346}"/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Microsoft_Ignite_2018_16x9_Breakout_Template</Template>
  <TotalTime>2234</TotalTime>
  <Words>1522</Words>
  <Application>Microsoft Office PowerPoint</Application>
  <PresentationFormat>Widescreen</PresentationFormat>
  <Paragraphs>439</Paragraphs>
  <Slides>44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Consolas</vt:lpstr>
      <vt:lpstr>Segoe UI</vt:lpstr>
      <vt:lpstr>Segoe UI Light</vt:lpstr>
      <vt:lpstr>Segoe UI Semibold</vt:lpstr>
      <vt:lpstr>Segoe UI Semilight</vt:lpstr>
      <vt:lpstr>Wingdings</vt:lpstr>
      <vt:lpstr>5-50203_Microsoft_Ignite_Template</vt:lpstr>
      <vt:lpstr>1_5-50203_Microsoft_Ignite_Template</vt:lpstr>
      <vt:lpstr>PowerPoint Presentation</vt:lpstr>
      <vt:lpstr>How to reduce DevOps risks with Azure Resource Manager</vt:lpstr>
      <vt:lpstr>Agenda</vt:lpstr>
      <vt:lpstr>Azure Resource Manager - Basic concepts of deployment</vt:lpstr>
      <vt:lpstr>Sample Azure Resource Manager Template</vt:lpstr>
      <vt:lpstr>Benefits of using ARM - Declarative Deployments</vt:lpstr>
      <vt:lpstr>Typical scenario: Service segmentation based on region</vt:lpstr>
      <vt:lpstr>Current Challenges</vt:lpstr>
      <vt:lpstr>Azure Deployment Manager</vt:lpstr>
      <vt:lpstr>Azure Deployment Manager</vt:lpstr>
      <vt:lpstr>Cool! How do I use it?</vt:lpstr>
      <vt:lpstr>Things you need to perform a deployment:</vt:lpstr>
      <vt:lpstr>1. A place for your files</vt:lpstr>
      <vt:lpstr>1. A place for your files</vt:lpstr>
      <vt:lpstr>artifactSource</vt:lpstr>
      <vt:lpstr>2. A topology for your resources</vt:lpstr>
      <vt:lpstr>2. A topology for your resources</vt:lpstr>
      <vt:lpstr>2. A topology for your resources - Service Units</vt:lpstr>
      <vt:lpstr>2. A topology for your resources - Service Units</vt:lpstr>
      <vt:lpstr>2. A topology for your resources - Services</vt:lpstr>
      <vt:lpstr>2. A topology for your resources - Services</vt:lpstr>
      <vt:lpstr>2. A topology for your resources - Services</vt:lpstr>
      <vt:lpstr>2. A topology for your resources – Service Topologies</vt:lpstr>
      <vt:lpstr>serviceUnit – Front End</vt:lpstr>
      <vt:lpstr>serviceUnit – Back End</vt:lpstr>
      <vt:lpstr>service</vt:lpstr>
      <vt:lpstr>serviceTopology</vt:lpstr>
      <vt:lpstr>3. Deployment ordering and timing</vt:lpstr>
      <vt:lpstr>3. Deployment ordering and timing - Rollouts</vt:lpstr>
      <vt:lpstr>3. Deployment ordering and timing - Steps</vt:lpstr>
      <vt:lpstr>3. Deployment ordering and timing – Step Examples</vt:lpstr>
      <vt:lpstr>3. Deployment ordering and timing – Steps</vt:lpstr>
      <vt:lpstr>3. Deployment ordering and timing – Step Group </vt:lpstr>
      <vt:lpstr>3. Deployment ordering and timing – Step Group </vt:lpstr>
      <vt:lpstr>3. Deployment ordering and timing – Rollout</vt:lpstr>
      <vt:lpstr>step</vt:lpstr>
      <vt:lpstr>rollout – part 1</vt:lpstr>
      <vt:lpstr>rollout – part 2</vt:lpstr>
      <vt:lpstr>DEMO</vt:lpstr>
      <vt:lpstr>Sign-up for access today!</vt:lpstr>
      <vt:lpstr>Resources</vt:lpstr>
      <vt:lpstr>Please evaluate this session Your feedback is important to us!</vt:lpstr>
      <vt:lpstr>PowerPoint Presentation</vt:lpstr>
      <vt:lpstr>Demo flow (this slide to be deleted)</vt:lpstr>
    </vt:vector>
  </TitlesOfParts>
  <Manager>&lt;Comms manager name here&gt;</Manager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Microsoft Ignite</dc:subject>
  <dc:creator>Brieanne Vanderpool</dc:creator>
  <cp:keywords>Microsoft Ignite</cp:keywords>
  <dc:description/>
  <cp:lastModifiedBy>MS Events 1151</cp:lastModifiedBy>
  <cp:revision>59</cp:revision>
  <dcterms:created xsi:type="dcterms:W3CDTF">2018-08-10T17:04:28Z</dcterms:created>
  <dcterms:modified xsi:type="dcterms:W3CDTF">2018-09-28T15:12:56Z</dcterms:modified>
  <cp:category>Microsoft Ignite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0x010100606EF5350B4AC34299E527B9221D6B5E001A2DF7EB5935C14F830206357EC2322C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36;#Orange County Convention Center|bd993e89-aa48-4695-84e0-3b53e88b1a79</vt:lpwstr>
  </property>
  <property fmtid="{D5CDD505-2E9C-101B-9397-08002B2CF9AE}" pid="7" name="Track">
    <vt:lpwstr/>
  </property>
  <property fmtid="{D5CDD505-2E9C-101B-9397-08002B2CF9AE}" pid="8" name="Event Location">
    <vt:lpwstr>88;#Orlando|8cc4ed56-1866-4501-a22c-89aafde6f59b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maryfj@microsoft.com</vt:lpwstr>
  </property>
  <property fmtid="{D5CDD505-2E9C-101B-9397-08002B2CF9AE}" pid="15" name="MSIP_Label_f42aa342-8706-4288-bd11-ebb85995028c_SetDate">
    <vt:lpwstr>2017-08-29T14:27:20.8568347-07:00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  <property fmtid="{D5CDD505-2E9C-101B-9397-08002B2CF9AE}" pid="20" name="TaxKeyword">
    <vt:lpwstr>87;#Microsoft Ignite|9323c522-fe4b-4922-816b-10a1920d7afb</vt:lpwstr>
  </property>
  <property fmtid="{D5CDD505-2E9C-101B-9397-08002B2CF9AE}" pid="21" name="Event Name">
    <vt:lpwstr>35;#Microsoft Ignite|9323c522-fe4b-4922-816b-10a1920d7afb</vt:lpwstr>
  </property>
  <property fmtid="{D5CDD505-2E9C-101B-9397-08002B2CF9AE}" pid="22" name="Audience1">
    <vt:lpwstr/>
  </property>
</Properties>
</file>