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1" r:id="rId4"/>
    <p:sldMasterId id="2147484731" r:id="rId5"/>
  </p:sldMasterIdLst>
  <p:notesMasterIdLst>
    <p:notesMasterId r:id="rId38"/>
  </p:notesMasterIdLst>
  <p:handoutMasterIdLst>
    <p:handoutMasterId r:id="rId39"/>
  </p:handoutMasterIdLst>
  <p:sldIdLst>
    <p:sldId id="1860" r:id="rId6"/>
    <p:sldId id="1861" r:id="rId7"/>
    <p:sldId id="1879" r:id="rId8"/>
    <p:sldId id="1906" r:id="rId9"/>
    <p:sldId id="1880" r:id="rId10"/>
    <p:sldId id="1910" r:id="rId11"/>
    <p:sldId id="1909" r:id="rId12"/>
    <p:sldId id="1902" r:id="rId13"/>
    <p:sldId id="1911" r:id="rId14"/>
    <p:sldId id="340" r:id="rId15"/>
    <p:sldId id="1903" r:id="rId16"/>
    <p:sldId id="1904" r:id="rId17"/>
    <p:sldId id="344" r:id="rId18"/>
    <p:sldId id="1898" r:id="rId19"/>
    <p:sldId id="1885" r:id="rId20"/>
    <p:sldId id="1886" r:id="rId21"/>
    <p:sldId id="1907" r:id="rId22"/>
    <p:sldId id="1908" r:id="rId23"/>
    <p:sldId id="1887" r:id="rId24"/>
    <p:sldId id="342" r:id="rId25"/>
    <p:sldId id="1905" r:id="rId26"/>
    <p:sldId id="1899" r:id="rId27"/>
    <p:sldId id="1890" r:id="rId28"/>
    <p:sldId id="1891" r:id="rId29"/>
    <p:sldId id="1892" r:id="rId30"/>
    <p:sldId id="1900" r:id="rId31"/>
    <p:sldId id="1894" r:id="rId32"/>
    <p:sldId id="1897" r:id="rId33"/>
    <p:sldId id="1912" r:id="rId34"/>
    <p:sldId id="1913" r:id="rId35"/>
    <p:sldId id="1878" r:id="rId36"/>
    <p:sldId id="1840" r:id="rId37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Template" id="{888AB95E-1B7E-4E95-8F39-C5D0E8372BC2}">
          <p14:sldIdLst/>
        </p14:section>
        <p14:section name="Microsoft Ignite Template" id="{CDD97C2E-B2BA-44FD-92DA-5A5C3165D51F}">
          <p14:sldIdLst>
            <p14:sldId id="1860"/>
            <p14:sldId id="1861"/>
            <p14:sldId id="1879"/>
            <p14:sldId id="1906"/>
            <p14:sldId id="1880"/>
            <p14:sldId id="1910"/>
            <p14:sldId id="1909"/>
            <p14:sldId id="1902"/>
            <p14:sldId id="1911"/>
            <p14:sldId id="340"/>
            <p14:sldId id="1903"/>
            <p14:sldId id="1904"/>
            <p14:sldId id="344"/>
            <p14:sldId id="1898"/>
            <p14:sldId id="1885"/>
            <p14:sldId id="1886"/>
            <p14:sldId id="1907"/>
            <p14:sldId id="1908"/>
            <p14:sldId id="1887"/>
            <p14:sldId id="342"/>
            <p14:sldId id="1905"/>
            <p14:sldId id="1899"/>
            <p14:sldId id="1890"/>
            <p14:sldId id="1891"/>
            <p14:sldId id="1892"/>
            <p14:sldId id="1900"/>
            <p14:sldId id="1894"/>
            <p14:sldId id="1897"/>
            <p14:sldId id="1912"/>
            <p14:sldId id="1913"/>
            <p14:sldId id="1878"/>
            <p14:sldId id="18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D"/>
    <a:srgbClr val="D83B01"/>
    <a:srgbClr val="D2D2D2"/>
    <a:srgbClr val="E6E6E6"/>
    <a:srgbClr val="FFB900"/>
    <a:srgbClr val="303030"/>
    <a:srgbClr val="737373"/>
    <a:srgbClr val="F14001"/>
    <a:srgbClr val="E8E8E8"/>
    <a:srgbClr val="2A1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5900" autoAdjust="0"/>
  </p:normalViewPr>
  <p:slideViewPr>
    <p:cSldViewPr snapToGrid="0">
      <p:cViewPr varScale="1">
        <p:scale>
          <a:sx n="99" d="100"/>
          <a:sy n="99" d="100"/>
        </p:scale>
        <p:origin x="72" y="246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29"/>
    </p:cViewPr>
  </p:sorterViewPr>
  <p:notesViewPr>
    <p:cSldViewPr snapToGrid="0" showGuides="1">
      <p:cViewPr varScale="1">
        <p:scale>
          <a:sx n="75" d="100"/>
          <a:sy n="75" d="100"/>
        </p:scale>
        <p:origin x="2766" y="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3.xml" Id="rId8" /><Relationship Type="http://schemas.openxmlformats.org/officeDocument/2006/relationships/slide" Target="slides/slide8.xml" Id="rId13" /><Relationship Type="http://schemas.openxmlformats.org/officeDocument/2006/relationships/slide" Target="slides/slide13.xml" Id="rId18" /><Relationship Type="http://schemas.openxmlformats.org/officeDocument/2006/relationships/slide" Target="slides/slide21.xml" Id="rId26" /><Relationship Type="http://schemas.openxmlformats.org/officeDocument/2006/relationships/handoutMaster" Target="handoutMasters/handoutMaster1.xml" Id="rId39" /><Relationship Type="http://schemas.openxmlformats.org/officeDocument/2006/relationships/customXml" Target="../customXml/item3.xml" Id="rId3" /><Relationship Type="http://schemas.openxmlformats.org/officeDocument/2006/relationships/slide" Target="slides/slide16.xml" Id="rId21" /><Relationship Type="http://schemas.openxmlformats.org/officeDocument/2006/relationships/slide" Target="slides/slide29.xml" Id="rId34" /><Relationship Type="http://schemas.openxmlformats.org/officeDocument/2006/relationships/viewProps" Target="viewProps.xml" Id="rId42" /><Relationship Type="http://schemas.openxmlformats.org/officeDocument/2006/relationships/slide" Target="slides/slide2.xml" Id="rId7" /><Relationship Type="http://schemas.openxmlformats.org/officeDocument/2006/relationships/slide" Target="slides/slide7.xml" Id="rId12" /><Relationship Type="http://schemas.openxmlformats.org/officeDocument/2006/relationships/slide" Target="slides/slide12.xml" Id="rId17" /><Relationship Type="http://schemas.openxmlformats.org/officeDocument/2006/relationships/slide" Target="slides/slide20.xml" Id="rId25" /><Relationship Type="http://schemas.openxmlformats.org/officeDocument/2006/relationships/slide" Target="slides/slide28.xml" Id="rId33" /><Relationship Type="http://schemas.openxmlformats.org/officeDocument/2006/relationships/notesMaster" Target="notesMasters/notesMaster1.xml" Id="rId38" /><Relationship Type="http://schemas.openxmlformats.org/officeDocument/2006/relationships/customXml" Target="../customXml/item2.xml" Id="rId2" /><Relationship Type="http://schemas.openxmlformats.org/officeDocument/2006/relationships/slide" Target="slides/slide11.xml" Id="rId16" /><Relationship Type="http://schemas.openxmlformats.org/officeDocument/2006/relationships/slide" Target="slides/slide15.xml" Id="rId20" /><Relationship Type="http://schemas.openxmlformats.org/officeDocument/2006/relationships/slide" Target="slides/slide24.xml" Id="rId29" /><Relationship Type="http://schemas.openxmlformats.org/officeDocument/2006/relationships/presProps" Target="presProps.xml" Id="rId41" /><Relationship Type="http://schemas.openxmlformats.org/officeDocument/2006/relationships/customXml" Target="../customXml/item1.xml" Id="rId1" /><Relationship Type="http://schemas.openxmlformats.org/officeDocument/2006/relationships/slide" Target="slides/slide1.xml" Id="rId6" /><Relationship Type="http://schemas.openxmlformats.org/officeDocument/2006/relationships/slide" Target="slides/slide6.xml" Id="rId11" /><Relationship Type="http://schemas.openxmlformats.org/officeDocument/2006/relationships/slide" Target="slides/slide19.xml" Id="rId24" /><Relationship Type="http://schemas.openxmlformats.org/officeDocument/2006/relationships/slide" Target="slides/slide27.xml" Id="rId32" /><Relationship Type="http://schemas.openxmlformats.org/officeDocument/2006/relationships/slide" Target="slides/slide32.xml" Id="rId37" /><Relationship Type="http://schemas.openxmlformats.org/officeDocument/2006/relationships/slideMaster" Target="slideMasters/slideMaster2.xml" Id="rId5" /><Relationship Type="http://schemas.openxmlformats.org/officeDocument/2006/relationships/slide" Target="slides/slide10.xml" Id="rId15" /><Relationship Type="http://schemas.openxmlformats.org/officeDocument/2006/relationships/slide" Target="slides/slide18.xml" Id="rId23" /><Relationship Type="http://schemas.openxmlformats.org/officeDocument/2006/relationships/slide" Target="slides/slide23.xml" Id="rId28" /><Relationship Type="http://schemas.openxmlformats.org/officeDocument/2006/relationships/slide" Target="slides/slide31.xml" Id="rId36" /><Relationship Type="http://schemas.openxmlformats.org/officeDocument/2006/relationships/slide" Target="slides/slide5.xml" Id="rId10" /><Relationship Type="http://schemas.openxmlformats.org/officeDocument/2006/relationships/slide" Target="slides/slide14.xml" Id="rId19" /><Relationship Type="http://schemas.openxmlformats.org/officeDocument/2006/relationships/slide" Target="slides/slide26.xml" Id="rId31" /><Relationship Type="http://schemas.openxmlformats.org/officeDocument/2006/relationships/tableStyles" Target="tableStyles.xml" Id="rId44" /><Relationship Type="http://schemas.openxmlformats.org/officeDocument/2006/relationships/slideMaster" Target="slideMasters/slideMaster1.xml" Id="rId4" /><Relationship Type="http://schemas.openxmlformats.org/officeDocument/2006/relationships/slide" Target="slides/slide4.xml" Id="rId9" /><Relationship Type="http://schemas.openxmlformats.org/officeDocument/2006/relationships/slide" Target="slides/slide9.xml" Id="rId14" /><Relationship Type="http://schemas.openxmlformats.org/officeDocument/2006/relationships/slide" Target="slides/slide17.xml" Id="rId22" /><Relationship Type="http://schemas.openxmlformats.org/officeDocument/2006/relationships/slide" Target="slides/slide22.xml" Id="rId27" /><Relationship Type="http://schemas.openxmlformats.org/officeDocument/2006/relationships/slide" Target="slides/slide25.xml" Id="rId30" /><Relationship Type="http://schemas.openxmlformats.org/officeDocument/2006/relationships/slide" Target="slides/slide30.xml" Id="rId35" /><Relationship Type="http://schemas.openxmlformats.org/officeDocument/2006/relationships/theme" Target="theme/theme1.xml" Id="rId43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9/28/2018 12:52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65152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82997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75690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275030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847041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48887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61464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90701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582660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17503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26770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08544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77040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030684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2335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30847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1354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034207"/>
      </p:ext>
    </p:extLst>
  </p:cSld>
  <p:clrMapOvr>
    <a:masterClrMapping/>
  </p:clrMapOvr>
</p:notes>
</file>

<file path=ppt/notesSlides/notesSlide2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508782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252170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38226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2415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862327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36867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2415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754140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9/28/2018 12:52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77322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DC7D-F4BE-4668-920D-08874925A5D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199429241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40770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455895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7960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00073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021329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9/28/2018 12:52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59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0C272-8E66-429C-A9F7-1C4E612DB65F}"/>
              </a:ext>
            </a:extLst>
          </p:cNvPr>
          <p:cNvCxnSpPr>
            <a:cxnSpLocks/>
          </p:cNvCxnSpPr>
          <p:nvPr userDrawn="1"/>
        </p:nvCxnSpPr>
        <p:spPr>
          <a:xfrm>
            <a:off x="11895763" y="1817370"/>
            <a:ext cx="0" cy="710565"/>
          </a:xfrm>
          <a:prstGeom prst="line">
            <a:avLst/>
          </a:prstGeom>
          <a:ln>
            <a:solidFill>
              <a:srgbClr val="D83B0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6210CF-A0F8-409C-A4D3-027E8C0B2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311"/>
          <a:stretch/>
        </p:blipFill>
        <p:spPr>
          <a:xfrm>
            <a:off x="8717519" y="1816159"/>
            <a:ext cx="3474481" cy="41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68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E07265-7E47-481D-9C2B-6C8BF221FAA5}"/>
              </a:ext>
            </a:extLst>
          </p:cNvPr>
          <p:cNvGrpSpPr/>
          <p:nvPr userDrawn="1"/>
        </p:nvGrpSpPr>
        <p:grpSpPr>
          <a:xfrm>
            <a:off x="6194603" y="-1"/>
            <a:ext cx="5997398" cy="6858001"/>
            <a:chOff x="6194603" y="-1"/>
            <a:chExt cx="5997398" cy="68580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AE405F-E300-4B3D-9110-B06B758415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73" b="6474"/>
            <a:stretch/>
          </p:blipFill>
          <p:spPr>
            <a:xfrm>
              <a:off x="8502819" y="1461694"/>
              <a:ext cx="3689182" cy="539630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D0436A-7978-419B-9760-5EFC6747DD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821"/>
            <a:stretch/>
          </p:blipFill>
          <p:spPr>
            <a:xfrm>
              <a:off x="7548652" y="-1"/>
              <a:ext cx="1182753" cy="107669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7C68831-B0BD-42C1-AB2F-BEAC8CFD1F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214"/>
            <a:stretch/>
          </p:blipFill>
          <p:spPr>
            <a:xfrm>
              <a:off x="6194603" y="5896894"/>
              <a:ext cx="1182753" cy="961106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4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600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2B071B18-AE3E-4C1A-8C40-38A79DBA86AA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874D211-CD8A-4B0E-B9C0-C2FF7D72B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71513C0-489E-4E2E-9C12-D1DC6B98AB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4DC410-B12F-4706-B9C8-EBBBA766DA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4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0774799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765DB89-7B31-44F9-9B76-2E06E7805A5E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8E8D605-B082-4C02-839C-9C18EA6541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9382F8-B3AE-4F98-8782-19AA597713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D3278C9-22EA-4588-8125-8F64C455E5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007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ECE3688-F7FF-4D8A-BE15-6CEE4046B621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DA126B3-3793-49DF-951A-6BEC5934F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E8673A-798E-4BFA-88EE-4BCCF0BF2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5970F2A-65AD-4C60-92A1-97326C8B61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637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8E8A28C-CBDE-4C67-825F-C47808C9BDD6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6ED7E4A-DB81-4ED7-82E1-34B79F3FF4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E4BCF2-710C-4869-A4C5-C1345D5F2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7B7A20-BA31-44FA-9F1C-298649B34C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511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792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7563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4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676586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9267" y="4773828"/>
            <a:ext cx="6769045" cy="1793104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2000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-1"/>
            <a:ext cx="4828867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36EA2AC-FEA2-4901-8495-272A5FA7FC20}"/>
              </a:ext>
            </a:extLst>
          </p:cNvPr>
          <p:cNvGrpSpPr/>
          <p:nvPr userDrawn="1"/>
        </p:nvGrpSpPr>
        <p:grpSpPr>
          <a:xfrm>
            <a:off x="6194603" y="-1"/>
            <a:ext cx="5997398" cy="6858001"/>
            <a:chOff x="6194603" y="-1"/>
            <a:chExt cx="5997398" cy="685800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96FE2B-3270-4E2C-AD0E-3AB4FD1B86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73" b="6474"/>
            <a:stretch/>
          </p:blipFill>
          <p:spPr>
            <a:xfrm>
              <a:off x="8502819" y="1461694"/>
              <a:ext cx="3689182" cy="539630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A5D7CE-1FED-4CEA-810D-4198E99242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821"/>
            <a:stretch/>
          </p:blipFill>
          <p:spPr>
            <a:xfrm>
              <a:off x="7548652" y="-1"/>
              <a:ext cx="1182753" cy="107669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BF408BE-3FB0-4FA0-B683-0E647B7E04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214"/>
            <a:stretch/>
          </p:blipFill>
          <p:spPr>
            <a:xfrm>
              <a:off x="6194603" y="5896894"/>
              <a:ext cx="1182753" cy="961106"/>
            </a:xfrm>
            <a:prstGeom prst="rect">
              <a:avLst/>
            </a:prstGeom>
          </p:spPr>
        </p:pic>
      </p:grp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 userDrawn="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49239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Session code here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53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49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5950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9885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3866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54000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14228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452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4048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593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95308163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92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41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39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06163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2143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29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428815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4977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012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81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1828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2355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092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2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673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717" r:id="rId10"/>
    <p:sldLayoutId id="2147484728" r:id="rId11"/>
    <p:sldLayoutId id="2147484690" r:id="rId12"/>
    <p:sldLayoutId id="2147484692" r:id="rId13"/>
    <p:sldLayoutId id="2147484694" r:id="rId14"/>
    <p:sldLayoutId id="2147484695" r:id="rId15"/>
    <p:sldLayoutId id="2147484697" r:id="rId16"/>
    <p:sldLayoutId id="2147484698" r:id="rId17"/>
    <p:sldLayoutId id="2147484699" r:id="rId18"/>
    <p:sldLayoutId id="2147484730" r:id="rId1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89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  <p:sldLayoutId id="2147484745" r:id="rId14"/>
    <p:sldLayoutId id="2147484746" r:id="rId15"/>
    <p:sldLayoutId id="2147484747" r:id="rId16"/>
    <p:sldLayoutId id="2147484748" r:id="rId17"/>
    <p:sldLayoutId id="2147484749" r:id="rId1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justinchronic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yarm-cli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bit.ly/arm-quickstart" TargetMode="External"/><Relationship Id="rId4" Type="http://schemas.openxmlformats.org/officeDocument/2006/relationships/hyperlink" Target="https://bit.ly/arm-templates-in-ya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evkimchi.com/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linkedin.com/in/justinyoo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twitter.com/justinchronicle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ignite.mobileApp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myignite.techcommunity.microsoft.com/evaluation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94868"/>
      </p:ext>
    </p:extLst>
  </p:cSld>
  <p:clrMapOvr>
    <a:masterClrMapping/>
  </p:clrMapOvr>
  <p:transition>
    <p:fade/>
  </p:transition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Forget JSON, Use YAML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93688" y="1181588"/>
            <a:ext cx="1794967" cy="1748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62089" y="1181588"/>
            <a:ext cx="9860673" cy="1748028"/>
          </a:xfrm>
          <a:prstGeom prst="rect">
            <a:avLst/>
          </a:prstGeom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 err="1">
                <a:ln>
                  <a:noFill/>
                </a:ln>
                <a:gradFill>
                  <a:gsLst>
                    <a:gs pos="5417">
                      <a:srgbClr val="353535"/>
                    </a:gs>
                    <a:gs pos="28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yarm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gradFill>
                  <a:gsLst>
                    <a:gs pos="5417">
                      <a:srgbClr val="353535"/>
                    </a:gs>
                    <a:gs pos="28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-cli</a:t>
            </a:r>
          </a:p>
          <a:p>
            <a:pPr marL="0" marR="0" lvl="0" indent="0" algn="l" defTabSz="896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5417">
                    <a:srgbClr val="353535"/>
                  </a:gs>
                  <a:gs pos="28000">
                    <a:srgbClr val="353535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6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17">
                      <a:srgbClr val="353535"/>
                    </a:gs>
                    <a:gs pos="28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Cross-platform command-line application</a:t>
            </a:r>
          </a:p>
          <a:p>
            <a:pPr marL="0" marR="0" lvl="0" indent="0" algn="l" defTabSz="896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17">
                      <a:srgbClr val="353535"/>
                    </a:gs>
                    <a:gs pos="28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Converts ARM templates written in YAML to JSON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3DF4F-8F4B-4BC9-93A3-452510107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5" y="1310677"/>
            <a:ext cx="1445888" cy="14458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1588DD7-CABD-438C-8827-981BE4C36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6" y="2929616"/>
            <a:ext cx="7678669" cy="36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49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1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38814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How to Convert JSON to YAML and Vice-Versa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7CD2-50A7-44FE-99D2-7C64D32C8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Using </a:t>
            </a:r>
            <a:r>
              <a:rPr lang="en-AU" dirty="0" err="1"/>
              <a:t>yarm</a:t>
            </a:r>
            <a:r>
              <a:rPr lang="en-AU" dirty="0"/>
              <a:t>-cli</a:t>
            </a:r>
          </a:p>
        </p:txBody>
      </p:sp>
    </p:spTree>
    <p:extLst>
      <p:ext uri="{BB962C8B-B14F-4D97-AF65-F5344CB8AC3E}">
        <p14:creationId xmlns:p14="http://schemas.microsoft.com/office/powerpoint/2010/main" val="21663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32091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How ARM Templates Converted and Tested</a:t>
            </a:r>
            <a:br>
              <a:rPr lang="en-AU" dirty="0"/>
            </a:br>
            <a:r>
              <a:rPr lang="en-AU" dirty="0"/>
              <a:t>in Build Pipeline</a:t>
            </a:r>
            <a:br>
              <a:rPr lang="en-AU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7CD2-50A7-44FE-99D2-7C64D32C8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Using </a:t>
            </a:r>
            <a:r>
              <a:rPr lang="en-AU" dirty="0" err="1"/>
              <a:t>yarm</a:t>
            </a:r>
            <a:r>
              <a:rPr lang="en-AU" dirty="0"/>
              <a:t>-cli, Azure CLI and Pester</a:t>
            </a:r>
          </a:p>
        </p:txBody>
      </p:sp>
    </p:spTree>
    <p:extLst>
      <p:ext uri="{BB962C8B-B14F-4D97-AF65-F5344CB8AC3E}">
        <p14:creationId xmlns:p14="http://schemas.microsoft.com/office/powerpoint/2010/main" val="21206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strike="sngStrike" dirty="0"/>
              <a:t>`parameters`</a:t>
            </a:r>
            <a:r>
              <a:rPr lang="en-US" dirty="0"/>
              <a:t> `variables` for `resources`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3688" y="1181587"/>
            <a:ext cx="80442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YES: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parameters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 take inputs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8" y="2269868"/>
            <a:ext cx="80442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YES: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parameters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 pass to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variables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293688" y="4446432"/>
            <a:ext cx="8044225" cy="1029600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NO: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parameters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 talk to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resources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293688" y="3358150"/>
            <a:ext cx="80442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YES: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variables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 handle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parameters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93688" y="5534713"/>
            <a:ext cx="80442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YES: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variables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 talk to `</a:t>
            </a:r>
            <a:r>
              <a:rPr kumimoji="0" lang="en-US" sz="3000" b="0" i="0" u="sng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resources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BE439E-E812-4C93-9203-9A1973213E66}"/>
              </a:ext>
            </a:extLst>
          </p:cNvPr>
          <p:cNvSpPr/>
          <p:nvPr/>
        </p:nvSpPr>
        <p:spPr bwMode="auto">
          <a:xfrm>
            <a:off x="8337913" y="1181587"/>
            <a:ext cx="3560400" cy="5382726"/>
          </a:xfrm>
          <a:prstGeom prst="rect">
            <a:avLst/>
          </a:prstGeom>
          <a:solidFill>
            <a:srgbClr val="F8F8F8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EFAF46-121D-4BD3-89B2-446DC6A4C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913" y="1181587"/>
            <a:ext cx="3560400" cy="2882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2A76E-71F7-4865-8893-4E180FFE1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13" y="2015086"/>
            <a:ext cx="3560400" cy="2882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A5DC3-19CC-4F11-9D47-B36B1D317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913" y="2848585"/>
            <a:ext cx="3560400" cy="2882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EF5EDE-FD96-4C54-BF87-F6353A732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913" y="3682084"/>
            <a:ext cx="3560400" cy="2882229"/>
          </a:xfrm>
          <a:prstGeom prst="rect">
            <a:avLst/>
          </a:prstGeom>
        </p:spPr>
      </p:pic>
      <p:pic>
        <p:nvPicPr>
          <p:cNvPr id="1028" name="Picture 4" descr="Thumbs Up on Apple iOS 11.3">
            <a:extLst>
              <a:ext uri="{FF2B5EF4-FFF2-40B4-BE49-F238E27FC236}">
                <a16:creationId xmlns:a16="http://schemas.microsoft.com/office/drawing/2014/main" id="{B2860B2D-6B74-4072-81F0-57CE9C7E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384055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umbs Down on Apple iOS 11.3">
            <a:extLst>
              <a:ext uri="{FF2B5EF4-FFF2-40B4-BE49-F238E27FC236}">
                <a16:creationId xmlns:a16="http://schemas.microsoft.com/office/drawing/2014/main" id="{4B3546B7-5595-47A9-895C-8759EF5F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205422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K Hand on Apple iOS 11.3">
            <a:extLst>
              <a:ext uri="{FF2B5EF4-FFF2-40B4-BE49-F238E27FC236}">
                <a16:creationId xmlns:a16="http://schemas.microsoft.com/office/drawing/2014/main" id="{2CB1C716-ACCF-446A-98A0-E4D1338B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295325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humbs Up on Apple iOS 11.3">
            <a:extLst>
              <a:ext uri="{FF2B5EF4-FFF2-40B4-BE49-F238E27FC236}">
                <a16:creationId xmlns:a16="http://schemas.microsoft.com/office/drawing/2014/main" id="{48581BBF-E5FB-473A-8440-DD7F030F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266486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50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8" grpId="0" animBg="1"/>
      <p:bldP spid="21" grpId="0" animBg="1"/>
      <p:bldP spid="3" grpId="0" animBg="1"/>
    </p:bldLst>
  </p:timing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`functions`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3688" y="1181587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Simplifies complex expressions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8" y="2269868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Reusable within ARM template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9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4AEBF4-978F-40B3-B994-A1ABB111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`functions`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85510-997C-411C-8A0D-8C7E0D51E9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609398"/>
          </a:xfrm>
        </p:spPr>
        <p:txBody>
          <a:bodyPr/>
          <a:lstStyle/>
          <a:p>
            <a:r>
              <a:rPr lang="en-AU" sz="1800" dirty="0"/>
              <a:t>functions:</a:t>
            </a:r>
          </a:p>
          <a:p>
            <a:r>
              <a:rPr lang="en-AU" sz="1800" dirty="0"/>
              <a:t>- namespace: </a:t>
            </a:r>
            <a:r>
              <a:rPr lang="en-AU" sz="1800" dirty="0" err="1">
                <a:solidFill>
                  <a:srgbClr val="0078D4"/>
                </a:solidFill>
              </a:rPr>
              <a:t>fairdincom</a:t>
            </a:r>
            <a:endParaRPr lang="en-AU" sz="1800" dirty="0">
              <a:solidFill>
                <a:srgbClr val="0078D4"/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0DB93EA-E0B5-49FC-BEB3-5198CCF1D32E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127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members: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getResourceName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: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E14F2E1-3A82-4AC6-B21C-EFCAEC9C2830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2936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parameters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: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- type: string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  name: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fullname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- type: string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  name: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suffix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64047E7-47CE-4A6B-B081-76C2CB592772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393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E81123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output: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  type: string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  value: "[replace(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parameters('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fullname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')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, '{0}',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parameters('suffix')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)]"</a:t>
            </a:r>
          </a:p>
        </p:txBody>
      </p:sp>
    </p:spTree>
    <p:extLst>
      <p:ext uri="{BB962C8B-B14F-4D97-AF65-F5344CB8AC3E}">
        <p14:creationId xmlns:p14="http://schemas.microsoft.com/office/powerpoint/2010/main" val="2546330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7494A-9181-4E65-BDFA-29D64725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`functions`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14E32-83F6-451B-976E-5C79E373C6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274195"/>
          </a:xfrm>
        </p:spPr>
        <p:txBody>
          <a:bodyPr/>
          <a:lstStyle/>
          <a:p>
            <a:r>
              <a:rPr lang="en-AU" sz="1800" dirty="0"/>
              <a:t>variables:</a:t>
            </a:r>
          </a:p>
          <a:p>
            <a:r>
              <a:rPr lang="en-AU" sz="1800" dirty="0"/>
              <a:t>  </a:t>
            </a:r>
            <a:r>
              <a:rPr lang="en-AU" sz="1800" dirty="0" err="1"/>
              <a:t>fullname</a:t>
            </a:r>
            <a:r>
              <a:rPr lang="en-AU" sz="1800" dirty="0"/>
              <a:t>: "[</a:t>
            </a:r>
            <a:r>
              <a:rPr lang="en-AU" sz="1800" dirty="0" err="1"/>
              <a:t>concat</a:t>
            </a:r>
            <a:r>
              <a:rPr lang="en-AU" sz="1800" dirty="0"/>
              <a:t>(parameters('prefix'), '-{0}-', parameters('location'))]"</a:t>
            </a:r>
          </a:p>
          <a:p>
            <a:endParaRPr lang="en-AU" sz="1800" dirty="0"/>
          </a:p>
          <a:p>
            <a:r>
              <a:rPr lang="en-AU" sz="1800" dirty="0"/>
              <a:t>  </a:t>
            </a:r>
            <a:r>
              <a:rPr lang="en-AU" sz="1800" dirty="0" err="1"/>
              <a:t>functionApp</a:t>
            </a:r>
            <a:r>
              <a:rPr lang="en-AU" sz="1800" dirty="0"/>
              <a:t>: "[</a:t>
            </a:r>
            <a:r>
              <a:rPr lang="en-AU" sz="1800" dirty="0" err="1">
                <a:solidFill>
                  <a:srgbClr val="0078D4"/>
                </a:solidFill>
              </a:rPr>
              <a:t>fairdincom.getResourceName</a:t>
            </a:r>
            <a:r>
              <a:rPr lang="en-AU" sz="1800" dirty="0"/>
              <a:t>(</a:t>
            </a:r>
            <a:r>
              <a:rPr lang="en-AU" sz="1800" dirty="0">
                <a:solidFill>
                  <a:srgbClr val="E81123"/>
                </a:solidFill>
              </a:rPr>
              <a:t>variables('</a:t>
            </a:r>
            <a:r>
              <a:rPr lang="en-AU" sz="1800" dirty="0" err="1">
                <a:solidFill>
                  <a:srgbClr val="E81123"/>
                </a:solidFill>
              </a:rPr>
              <a:t>fullname</a:t>
            </a:r>
            <a:r>
              <a:rPr lang="en-AU" sz="1800" dirty="0">
                <a:solidFill>
                  <a:srgbClr val="E81123"/>
                </a:solidFill>
              </a:rPr>
              <a:t>')</a:t>
            </a:r>
            <a:r>
              <a:rPr lang="en-AU" sz="1800" dirty="0"/>
              <a:t>, </a:t>
            </a:r>
            <a:r>
              <a:rPr lang="en-AU" sz="1800" dirty="0">
                <a:solidFill>
                  <a:srgbClr val="E81123"/>
                </a:solidFill>
              </a:rPr>
              <a:t>'</a:t>
            </a:r>
            <a:r>
              <a:rPr lang="en-AU" sz="1800" dirty="0" err="1">
                <a:solidFill>
                  <a:srgbClr val="E81123"/>
                </a:solidFill>
              </a:rPr>
              <a:t>fncapp</a:t>
            </a:r>
            <a:r>
              <a:rPr lang="en-AU" sz="1800" dirty="0">
                <a:solidFill>
                  <a:srgbClr val="E81123"/>
                </a:solidFill>
              </a:rPr>
              <a:t>'</a:t>
            </a:r>
            <a:r>
              <a:rPr lang="en-AU" sz="1800" dirty="0"/>
              <a:t>)]"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69C0D9-8FDC-4EE8-AF23-DEA5EA8F8CAE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1606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logicApp: "[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fairdincom.getResourceName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(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variables('fullname')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,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'logapp'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)]"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E8EC957-1EE4-4A88-9D2E-F5CFB54399EC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serviceBus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: "[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fairdincom.getResourceName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(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variables('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fullname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')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,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svcbus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E81123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)]"</a:t>
            </a:r>
          </a:p>
        </p:txBody>
      </p:sp>
    </p:spTree>
    <p:extLst>
      <p:ext uri="{BB962C8B-B14F-4D97-AF65-F5344CB8AC3E}">
        <p14:creationId xmlns:p14="http://schemas.microsoft.com/office/powerpoint/2010/main" val="1347951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`outputs`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3688" y="1181587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Visualize results from the deployment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8" y="2269868"/>
            <a:ext cx="11604625" cy="1029600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Very handy in the release pipeline for references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23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E8EC957-1EE4-4A88-9D2E-F5CFB54399EC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127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outputs: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applicationInsightsInstrumentationKey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: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type: "string"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value: "[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reference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('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resourceName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').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instrumentationKey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]"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7494A-9181-4E65-BDFA-29D64725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`outputs`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94E73C5-A1F0-4236-886C-BB96C5395D75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3268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storageAccountKey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: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type: "string"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value: "[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listKeys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('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resourceId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', '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apiVersion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').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keys[0].value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]"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E7C2659-BCB7-41B4-841B-10A289A34C3B}"/>
              </a:ext>
            </a:extLst>
          </p:cNvPr>
          <p:cNvSpPr txBox="1">
            <a:spLocks/>
          </p:cNvSpPr>
          <p:nvPr/>
        </p:nvSpPr>
        <p:spPr>
          <a:xfrm>
            <a:off x="588263" y="1436688"/>
            <a:ext cx="11018520" cy="2271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61049">
                    <a:srgbClr val="1A1A1A"/>
                  </a:gs>
                  <a:gs pos="43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eventGridTopicEndpointUrl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: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type: "string"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value: "[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reference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('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resourceName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').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endpoint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49">
                      <a:srgbClr val="1A1A1A"/>
                    </a:gs>
                    <a:gs pos="43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]"</a:t>
            </a:r>
          </a:p>
        </p:txBody>
      </p:sp>
    </p:spTree>
    <p:extLst>
      <p:ext uri="{BB962C8B-B14F-4D97-AF65-F5344CB8AC3E}">
        <p14:creationId xmlns:p14="http://schemas.microsoft.com/office/powerpoint/2010/main" val="3367931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FE5387-1E7D-44D5-BFB6-411CD55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025650"/>
            <a:ext cx="3768898" cy="1107996"/>
          </a:xfrm>
        </p:spPr>
        <p:txBody>
          <a:bodyPr/>
          <a:lstStyle/>
          <a:p>
            <a:r>
              <a:rPr lang="en-AU" dirty="0"/>
              <a:t>Testing</a:t>
            </a:r>
            <a:br>
              <a:rPr lang="en-AU" dirty="0"/>
            </a:br>
            <a:r>
              <a:rPr lang="en-AU" dirty="0"/>
              <a:t>ARM Template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5369C-4969-4B59-876E-F2F0C00C4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8FB1698-69BD-4555-9E9E-CF705A17BF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427" r="134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7411521"/>
      </p:ext>
    </p:extLst>
  </p:cSld>
  <p:clrMapOvr>
    <a:masterClrMapping/>
  </p:clrMapOvr>
  <p:transition>
    <p:fade/>
  </p:transition>
</p:sld>
</file>

<file path=ppt/slides/slide2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BB8B40-F3D1-4331-B430-E127860A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2425541"/>
            <a:ext cx="7928127" cy="1107996"/>
          </a:xfrm>
        </p:spPr>
        <p:txBody>
          <a:bodyPr/>
          <a:lstStyle/>
          <a:p>
            <a:r>
              <a:rPr lang="en-US" dirty="0"/>
              <a:t>Lessons Learned:</a:t>
            </a:r>
            <a:br>
              <a:rPr lang="en-US" dirty="0"/>
            </a:br>
            <a:r>
              <a:rPr lang="en-US" dirty="0"/>
              <a:t>ARM Template Best Practices – Part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233F29-D5A5-4DF5-AA87-020831D2E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1" y="3962400"/>
            <a:ext cx="5943600" cy="923330"/>
          </a:xfrm>
        </p:spPr>
        <p:txBody>
          <a:bodyPr/>
          <a:lstStyle/>
          <a:p>
            <a:r>
              <a:rPr lang="en-US" dirty="0"/>
              <a:t>Justin Yoo </a:t>
            </a:r>
            <a:r>
              <a:rPr lang="en-US" dirty="0">
                <a:hlinkClick r:id="rId3"/>
              </a:rPr>
              <a:t>@</a:t>
            </a:r>
            <a:r>
              <a:rPr lang="en-US" dirty="0" err="1">
                <a:hlinkClick r:id="rId3"/>
              </a:rPr>
              <a:t>justinchronicle</a:t>
            </a:r>
            <a:endParaRPr lang="en-US" dirty="0"/>
          </a:p>
          <a:p>
            <a:r>
              <a:rPr lang="en-US" dirty="0"/>
              <a:t>Microsoft MVP – Azure | Developer </a:t>
            </a:r>
            <a:r>
              <a:rPr lang="en-US" dirty="0" err="1"/>
              <a:t>Technlogies</a:t>
            </a:r>
            <a:endParaRPr lang="en-US" dirty="0"/>
          </a:p>
          <a:p>
            <a:r>
              <a:rPr lang="en-US" dirty="0"/>
              <a:t>Senior Consultant | Mexia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8FA8E-80DC-468B-AB33-77C815EA5E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THR2387</a:t>
            </a:r>
          </a:p>
        </p:txBody>
      </p:sp>
    </p:spTree>
    <p:extLst>
      <p:ext uri="{BB962C8B-B14F-4D97-AF65-F5344CB8AC3E}">
        <p14:creationId xmlns:p14="http://schemas.microsoft.com/office/powerpoint/2010/main" val="18699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B360AA-7F81-445C-A6AF-9D8F62BE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6225"/>
            <a:ext cx="12192000" cy="2369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B79EE-62DB-4142-BDE8-1470FE0C9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41002"/>
            <a:ext cx="12192000" cy="9978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Use PowerShell Cmdlet for Testing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Test-</a:t>
            </a:r>
            <a:r>
              <a:rPr kumimoji="0" lang="en-US" sz="3000" b="0" i="0" u="none" strike="noStrike" kern="1200" cap="none" spc="-6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AzureRmResourceGroupDeployment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Bad for deployment behaviors over validation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E81123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Bad for error handling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23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Azure CLI as Testing Tool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</a:t>
            </a: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group deployment validate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Good for deployment behavior and error handling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ECF41-27F8-4D9D-A1C8-3BEC76049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0862"/>
            <a:ext cx="12192000" cy="2740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D02CD-2E26-4EE8-8418-0EB695F4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0862"/>
            <a:ext cx="12192000" cy="6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74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Pester as Testing Framework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PowerShell testing framework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BDD style testing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E6713-5962-4C52-835D-75254D472598}"/>
              </a:ext>
            </a:extLst>
          </p:cNvPr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Windows out-of-the-box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32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85370F-C1A3-4E37-880F-311A9D42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AU" dirty="0"/>
              <a:t>Use Pester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270A0-9CA3-41A9-80CD-D734D051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00" y="1426918"/>
            <a:ext cx="9468000" cy="293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E04B8-87CB-4767-918F-B2703D6CA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00" y="1426918"/>
            <a:ext cx="9468000" cy="527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FB0DCB-5208-4AE4-ACE6-DC221478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00" y="1426918"/>
            <a:ext cx="9468000" cy="1828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2FC60-25E2-412C-9716-DB70FBCC2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00" y="1426918"/>
            <a:ext cx="9468000" cy="2844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A00CE-84F1-4FAF-8C52-750B6E02B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000" y="1426918"/>
            <a:ext cx="9468000" cy="4142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49788A-2AB5-45DC-A8DD-BEDA1EE33F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000" y="1426918"/>
            <a:ext cx="9468000" cy="54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79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FAB4-849F-4B1C-A1A4-2B588AE4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Pester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BC385-8D51-4D93-B705-DBD397E9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750"/>
            <a:ext cx="12192000" cy="3674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6E4F9-A0B5-4FB1-8027-43A60669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50"/>
            <a:ext cx="12192000" cy="6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14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5720-E804-409B-8250-27AA253F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Pester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332C4-DC85-4744-A3F0-1B79AC4BE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55" y="1428750"/>
            <a:ext cx="7703090" cy="542925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35CB2E8-7D67-4F11-92B0-943D7EAD88A4}"/>
              </a:ext>
            </a:extLst>
          </p:cNvPr>
          <p:cNvSpPr/>
          <p:nvPr/>
        </p:nvSpPr>
        <p:spPr bwMode="auto">
          <a:xfrm>
            <a:off x="2244455" y="1428750"/>
            <a:ext cx="7703090" cy="5429250"/>
          </a:xfrm>
          <a:custGeom>
            <a:avLst/>
            <a:gdLst>
              <a:gd name="connsiteX0" fmla="*/ 484959 w 7703090"/>
              <a:gd name="connsiteY0" fmla="*/ 2596448 h 5429250"/>
              <a:gd name="connsiteX1" fmla="*/ 484959 w 7703090"/>
              <a:gd name="connsiteY1" fmla="*/ 3951966 h 5429250"/>
              <a:gd name="connsiteX2" fmla="*/ 7051178 w 7703090"/>
              <a:gd name="connsiteY2" fmla="*/ 3951966 h 5429250"/>
              <a:gd name="connsiteX3" fmla="*/ 7051178 w 7703090"/>
              <a:gd name="connsiteY3" fmla="*/ 2596448 h 5429250"/>
              <a:gd name="connsiteX4" fmla="*/ 0 w 7703090"/>
              <a:gd name="connsiteY4" fmla="*/ 0 h 5429250"/>
              <a:gd name="connsiteX5" fmla="*/ 7703090 w 7703090"/>
              <a:gd name="connsiteY5" fmla="*/ 0 h 5429250"/>
              <a:gd name="connsiteX6" fmla="*/ 7703090 w 7703090"/>
              <a:gd name="connsiteY6" fmla="*/ 5429250 h 5429250"/>
              <a:gd name="connsiteX7" fmla="*/ 0 w 7703090"/>
              <a:gd name="connsiteY7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03090" h="5429250">
                <a:moveTo>
                  <a:pt x="484959" y="2596448"/>
                </a:moveTo>
                <a:lnTo>
                  <a:pt x="484959" y="3951966"/>
                </a:lnTo>
                <a:lnTo>
                  <a:pt x="7051178" y="3951966"/>
                </a:lnTo>
                <a:lnTo>
                  <a:pt x="7051178" y="2596448"/>
                </a:lnTo>
                <a:close/>
                <a:moveTo>
                  <a:pt x="0" y="0"/>
                </a:moveTo>
                <a:lnTo>
                  <a:pt x="7703090" y="0"/>
                </a:lnTo>
                <a:lnTo>
                  <a:pt x="7703090" y="5429250"/>
                </a:lnTo>
                <a:lnTo>
                  <a:pt x="0" y="5429250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64443"/>
      </p:ext>
    </p:extLst>
  </p:cSld>
  <p:clrMapOvr>
    <a:masterClrMapping/>
  </p:clrMapOvr>
  <p:transition>
    <p:fade/>
  </p:transition>
</p:sld>
</file>

<file path=ppt/slides/slide26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30266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Test Results from the Previous Demo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77CD2-50A7-44FE-99D2-7C64D32C8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Using </a:t>
            </a:r>
            <a:r>
              <a:rPr lang="en-AU" dirty="0" err="1"/>
              <a:t>yarm</a:t>
            </a:r>
            <a:r>
              <a:rPr lang="en-AU" dirty="0"/>
              <a:t>-cli, Azure CLI and Pester</a:t>
            </a:r>
          </a:p>
        </p:txBody>
      </p:sp>
    </p:spTree>
    <p:extLst>
      <p:ext uri="{BB962C8B-B14F-4D97-AF65-F5344CB8AC3E}">
        <p14:creationId xmlns:p14="http://schemas.microsoft.com/office/powerpoint/2010/main" val="14169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Covered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7E2B90-6F00-41D0-9848-BF9A5930206C}"/>
              </a:ext>
            </a:extLst>
          </p:cNvPr>
          <p:cNvGrpSpPr/>
          <p:nvPr/>
        </p:nvGrpSpPr>
        <p:grpSpPr>
          <a:xfrm>
            <a:off x="380999" y="1181587"/>
            <a:ext cx="7956063" cy="5219213"/>
            <a:chOff x="380999" y="1181587"/>
            <a:chExt cx="7956063" cy="5378549"/>
          </a:xfrm>
        </p:grpSpPr>
        <p:sp>
          <p:nvSpPr>
            <p:cNvPr id="3" name="Text Placeholder 4"/>
            <p:cNvSpPr txBox="1">
              <a:spLocks/>
            </p:cNvSpPr>
            <p:nvPr/>
          </p:nvSpPr>
          <p:spPr>
            <a:xfrm>
              <a:off x="380999" y="1181587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Writing ARM Template</a:t>
              </a:r>
            </a:p>
          </p:txBody>
        </p:sp>
        <p:sp>
          <p:nvSpPr>
            <p:cNvPr id="4" name="Text Placeholder 4"/>
            <p:cNvSpPr txBox="1">
              <a:spLocks/>
            </p:cNvSpPr>
            <p:nvPr/>
          </p:nvSpPr>
          <p:spPr>
            <a:xfrm>
              <a:off x="380999" y="2526225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Testing ARM Template</a:t>
              </a:r>
            </a:p>
          </p:txBody>
        </p:sp>
        <p:sp>
          <p:nvSpPr>
            <p:cNvPr id="5" name="Text Placeholder 4"/>
            <p:cNvSpPr txBox="1">
              <a:spLocks/>
            </p:cNvSpPr>
            <p:nvPr/>
          </p:nvSpPr>
          <p:spPr>
            <a:xfrm>
              <a:off x="380999" y="3870862"/>
              <a:ext cx="7956063" cy="1299816"/>
            </a:xfrm>
            <a:prstGeom prst="rect">
              <a:avLst/>
            </a:prstGeom>
            <a:solidFill>
              <a:schemeClr val="tx1">
                <a:alpha val="13000"/>
              </a:schemeClr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gradFill>
                    <a:gsLst>
                      <a:gs pos="5417">
                        <a:srgbClr val="353535"/>
                      </a:gs>
                      <a:gs pos="28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Deploying ARM Template</a:t>
              </a:r>
            </a:p>
          </p:txBody>
        </p:sp>
        <p:sp>
          <p:nvSpPr>
            <p:cNvPr id="6" name="Text Placeholder 4"/>
            <p:cNvSpPr txBox="1">
              <a:spLocks/>
            </p:cNvSpPr>
            <p:nvPr/>
          </p:nvSpPr>
          <p:spPr>
            <a:xfrm>
              <a:off x="380999" y="5215499"/>
              <a:ext cx="7956063" cy="1344637"/>
            </a:xfrm>
            <a:prstGeom prst="rect">
              <a:avLst/>
            </a:prstGeom>
            <a:solidFill>
              <a:schemeClr val="tx1">
                <a:alpha val="13000"/>
              </a:schemeClr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gradFill>
                    <a:gsLst>
                      <a:gs pos="5417">
                        <a:srgbClr val="353535"/>
                      </a:gs>
                      <a:gs pos="28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Managing ARM Template Deployment Histories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17">
                      <a:srgbClr val="353535"/>
                    </a:gs>
                    <a:gs pos="28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57FA17-2BB2-44CC-BCC4-AC218BF1C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9"/>
          <a:stretch/>
        </p:blipFill>
        <p:spPr>
          <a:xfrm>
            <a:off x="8338015" y="1181587"/>
            <a:ext cx="3585699" cy="52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04189"/>
      </p:ext>
    </p:extLst>
  </p:cSld>
  <p:clrMapOvr>
    <a:masterClrMapping/>
  </p:clrMapOvr>
  <p:transition>
    <p:fade/>
  </p:transition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FE5387-1E7D-44D5-BFB6-411CD55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579648"/>
            <a:ext cx="3768898" cy="553998"/>
          </a:xfrm>
        </p:spPr>
        <p:txBody>
          <a:bodyPr/>
          <a:lstStyle/>
          <a:p>
            <a:r>
              <a:rPr lang="en-AU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5369C-4969-4B59-876E-F2F0C00C4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A2833B2-EE7E-4153-95AE-41BACB45CF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792" r="16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965921"/>
      </p:ext>
    </p:extLst>
  </p:cSld>
  <p:clrMapOvr>
    <a:masterClrMapping/>
  </p:clrMapOvr>
  <p:transition>
    <p:fade/>
  </p:transition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52A0E4-956A-4252-89F3-B278C0CCE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0E3B89-2A6B-43E1-A5E5-985757F05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499146"/>
          </a:xfrm>
        </p:spPr>
        <p:txBody>
          <a:bodyPr/>
          <a:lstStyle/>
          <a:p>
            <a:r>
              <a:rPr lang="en-AU" dirty="0"/>
              <a:t>YARM CLI: </a:t>
            </a:r>
            <a:r>
              <a:rPr lang="en-AU" dirty="0">
                <a:hlinkClick r:id="rId3"/>
              </a:rPr>
              <a:t>bit.ly/</a:t>
            </a:r>
            <a:r>
              <a:rPr lang="en-AU" dirty="0" err="1">
                <a:hlinkClick r:id="rId3"/>
              </a:rPr>
              <a:t>yarm</a:t>
            </a:r>
            <a:r>
              <a:rPr lang="en-AU" dirty="0">
                <a:hlinkClick r:id="rId3"/>
              </a:rPr>
              <a:t>-cli</a:t>
            </a:r>
            <a:endParaRPr lang="en-AU" dirty="0"/>
          </a:p>
          <a:p>
            <a:r>
              <a:rPr lang="en-AU" dirty="0"/>
              <a:t>ARM Templates in YAML: </a:t>
            </a:r>
            <a:r>
              <a:rPr lang="en-AU" dirty="0">
                <a:hlinkClick r:id="rId4"/>
              </a:rPr>
              <a:t>bit.ly/arm-templates-in-</a:t>
            </a:r>
            <a:r>
              <a:rPr lang="en-AU" dirty="0" err="1">
                <a:hlinkClick r:id="rId4"/>
              </a:rPr>
              <a:t>yaml</a:t>
            </a:r>
            <a:endParaRPr lang="en-AU" dirty="0"/>
          </a:p>
          <a:p>
            <a:endParaRPr lang="en-AU" dirty="0"/>
          </a:p>
          <a:p>
            <a:r>
              <a:rPr lang="en-AU" dirty="0"/>
              <a:t>Azure </a:t>
            </a:r>
            <a:r>
              <a:rPr lang="en-AU" dirty="0" err="1"/>
              <a:t>Quickstart</a:t>
            </a:r>
            <a:r>
              <a:rPr lang="en-AU" dirty="0"/>
              <a:t> Templates: </a:t>
            </a:r>
            <a:r>
              <a:rPr lang="en-AU" dirty="0">
                <a:hlinkClick r:id="rId5"/>
              </a:rPr>
              <a:t>bit.ly/arm-</a:t>
            </a:r>
            <a:r>
              <a:rPr lang="en-AU" dirty="0" err="1">
                <a:hlinkClick r:id="rId5"/>
              </a:rPr>
              <a:t>quickstart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9444189"/>
      </p:ext>
    </p:extLst>
  </p:cSld>
  <p:clrMapOvr>
    <a:masterClrMapping/>
  </p:clrMapOvr>
  <p:transition>
    <p:fade/>
  </p:transition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Cover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7E2B90-6F00-41D0-9848-BF9A5930206C}"/>
              </a:ext>
            </a:extLst>
          </p:cNvPr>
          <p:cNvGrpSpPr/>
          <p:nvPr/>
        </p:nvGrpSpPr>
        <p:grpSpPr>
          <a:xfrm>
            <a:off x="380999" y="1181587"/>
            <a:ext cx="7956063" cy="5219213"/>
            <a:chOff x="380999" y="1181587"/>
            <a:chExt cx="7956063" cy="5378549"/>
          </a:xfrm>
        </p:grpSpPr>
        <p:sp>
          <p:nvSpPr>
            <p:cNvPr id="3" name="Text Placeholder 4"/>
            <p:cNvSpPr txBox="1">
              <a:spLocks/>
            </p:cNvSpPr>
            <p:nvPr/>
          </p:nvSpPr>
          <p:spPr>
            <a:xfrm>
              <a:off x="380999" y="1181587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Writing ARM Template</a:t>
              </a:r>
            </a:p>
          </p:txBody>
        </p:sp>
        <p:sp>
          <p:nvSpPr>
            <p:cNvPr id="4" name="Text Placeholder 4"/>
            <p:cNvSpPr txBox="1">
              <a:spLocks/>
            </p:cNvSpPr>
            <p:nvPr/>
          </p:nvSpPr>
          <p:spPr>
            <a:xfrm>
              <a:off x="380999" y="2526225"/>
              <a:ext cx="7956063" cy="1299816"/>
            </a:xfrm>
            <a:prstGeom prst="rect">
              <a:avLst/>
            </a:prstGeom>
            <a:solidFill>
              <a:srgbClr val="008272"/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Testing ARM Template</a:t>
              </a:r>
            </a:p>
          </p:txBody>
        </p:sp>
        <p:sp>
          <p:nvSpPr>
            <p:cNvPr id="5" name="Text Placeholder 4"/>
            <p:cNvSpPr txBox="1">
              <a:spLocks/>
            </p:cNvSpPr>
            <p:nvPr/>
          </p:nvSpPr>
          <p:spPr>
            <a:xfrm>
              <a:off x="380999" y="3870862"/>
              <a:ext cx="7956063" cy="1299816"/>
            </a:xfrm>
            <a:prstGeom prst="rect">
              <a:avLst/>
            </a:prstGeom>
            <a:solidFill>
              <a:schemeClr val="tx1">
                <a:alpha val="13000"/>
              </a:schemeClr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gradFill>
                    <a:gsLst>
                      <a:gs pos="5417">
                        <a:srgbClr val="353535"/>
                      </a:gs>
                      <a:gs pos="28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Deploying ARM Template</a:t>
              </a:r>
            </a:p>
          </p:txBody>
        </p:sp>
        <p:sp>
          <p:nvSpPr>
            <p:cNvPr id="6" name="Text Placeholder 4"/>
            <p:cNvSpPr txBox="1">
              <a:spLocks/>
            </p:cNvSpPr>
            <p:nvPr/>
          </p:nvSpPr>
          <p:spPr>
            <a:xfrm>
              <a:off x="380999" y="5215499"/>
              <a:ext cx="7956063" cy="1344637"/>
            </a:xfrm>
            <a:prstGeom prst="rect">
              <a:avLst/>
            </a:prstGeom>
            <a:solidFill>
              <a:schemeClr val="tx1">
                <a:alpha val="13000"/>
              </a:schemeClr>
            </a:solidFill>
          </p:spPr>
          <p:txBody>
            <a:bodyPr wrap="none" lIns="179285" tIns="143428" rIns="179285" bIns="143428" anchor="t"/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Semibold" pitchFamily="34" charset="0"/>
                  <a:ea typeface="+mn-ea"/>
                  <a:cs typeface="+mn-cs"/>
                </a:defRPr>
              </a:lvl1pPr>
              <a:lvl2pPr marL="460375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None/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2pPr>
              <a:lvl3pPr marL="1204913" indent="-3492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3pPr>
              <a:lvl4pPr marL="1538288" indent="-27940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4pPr>
              <a:lvl5pPr marL="1887538" indent="-2825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Wingdings" pitchFamily="2" charset="2"/>
                <a:buChar char="§"/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Segoe UI Light" pitchFamily="34" charset="0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9635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-69" normalizeH="0" baseline="0" noProof="0" dirty="0">
                  <a:ln>
                    <a:noFill/>
                  </a:ln>
                  <a:gradFill>
                    <a:gsLst>
                      <a:gs pos="5417">
                        <a:srgbClr val="353535"/>
                      </a:gs>
                      <a:gs pos="28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Managing ARM Template Deployment Histories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17">
                      <a:srgbClr val="353535"/>
                    </a:gs>
                    <a:gs pos="28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" name="Picture 8" descr="A lady writing notes on her tablet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8" b="3110"/>
          <a:stretch/>
        </p:blipFill>
        <p:spPr>
          <a:xfrm>
            <a:off x="8337062" y="1181587"/>
            <a:ext cx="3561251" cy="52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0899"/>
      </p:ext>
    </p:extLst>
  </p:cSld>
  <p:clrMapOvr>
    <a:masterClrMapping/>
  </p:clrMapOvr>
  <p:transition>
    <p:fade/>
  </p:transition>
</p:sld>
</file>

<file path=ppt/slides/slide3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CB2F9B-EFEC-471B-8E74-A23AB348681E}"/>
              </a:ext>
            </a:extLst>
          </p:cNvPr>
          <p:cNvSpPr txBox="1">
            <a:spLocks/>
          </p:cNvSpPr>
          <p:nvPr/>
        </p:nvSpPr>
        <p:spPr>
          <a:xfrm>
            <a:off x="274638" y="2849190"/>
            <a:ext cx="11887200" cy="1181862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-50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BB783-B0DA-4F41-AAFA-B4ABEEF04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3" y="5112940"/>
            <a:ext cx="432000" cy="43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DAABA-BCA0-476D-99D6-F5E5A7E77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3" y="6114064"/>
            <a:ext cx="432000" cy="4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8ED67-C874-4C47-B80A-075E29BFFE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3" y="5613502"/>
            <a:ext cx="432000" cy="432000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72243557-4BB9-40B2-8E4F-AB83645B2371}"/>
              </a:ext>
            </a:extLst>
          </p:cNvPr>
          <p:cNvSpPr txBox="1"/>
          <p:nvPr/>
        </p:nvSpPr>
        <p:spPr>
          <a:xfrm>
            <a:off x="1098873" y="5015008"/>
            <a:ext cx="3096344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@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justinchronicle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3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9" name="TextBox 8">
            <a:hlinkClick r:id="rId7"/>
            <a:extLst>
              <a:ext uri="{FF2B5EF4-FFF2-40B4-BE49-F238E27FC236}">
                <a16:creationId xmlns:a16="http://schemas.microsoft.com/office/drawing/2014/main" id="{7A056239-6CB0-41B4-9782-D109CF0650AD}"/>
              </a:ext>
            </a:extLst>
          </p:cNvPr>
          <p:cNvSpPr txBox="1"/>
          <p:nvPr/>
        </p:nvSpPr>
        <p:spPr>
          <a:xfrm>
            <a:off x="1105669" y="6011865"/>
            <a:ext cx="3096344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/in/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justinyoo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3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0" name="TextBox 9">
            <a:hlinkClick r:id="rId8"/>
            <a:extLst>
              <a:ext uri="{FF2B5EF4-FFF2-40B4-BE49-F238E27FC236}">
                <a16:creationId xmlns:a16="http://schemas.microsoft.com/office/drawing/2014/main" id="{2C10BB4E-C215-4C7B-832F-0757367D03E8}"/>
              </a:ext>
            </a:extLst>
          </p:cNvPr>
          <p:cNvSpPr txBox="1"/>
          <p:nvPr/>
        </p:nvSpPr>
        <p:spPr>
          <a:xfrm>
            <a:off x="1094048" y="5519199"/>
            <a:ext cx="3096344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devkimchi.com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F718B-0BCB-449D-AB86-C87E9395F2E6}"/>
              </a:ext>
            </a:extLst>
          </p:cNvPr>
          <p:cNvSpPr txBox="1"/>
          <p:nvPr/>
        </p:nvSpPr>
        <p:spPr>
          <a:xfrm>
            <a:off x="274637" y="3929310"/>
            <a:ext cx="7063582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Justin Yoo</a:t>
            </a:r>
            <a:br>
              <a:rPr kumimoji="0" lang="en-AU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Microsoft MVP – 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Azure |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Developer Technologies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F3EBC8-C624-49DB-8B24-6ABA25418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413" y="104919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10868"/>
      </p:ext>
    </p:extLst>
  </p:cSld>
  <p:clrMapOvr>
    <a:masterClrMapping/>
  </p:clrMapOvr>
  <p:transition>
    <p:fade/>
  </p:transition>
</p:sld>
</file>

<file path=ppt/slides/slide31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C823DF-EC34-41F2-A2D0-BBC3CA4A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861774"/>
          </a:xfrm>
        </p:spPr>
        <p:txBody>
          <a:bodyPr/>
          <a:lstStyle/>
          <a:p>
            <a:r>
              <a:rPr lang="en-US" dirty="0"/>
              <a:t>Please evaluate this session</a:t>
            </a:r>
            <a:br>
              <a:rPr lang="en-US" dirty="0"/>
            </a:br>
            <a:r>
              <a:rPr lang="en-US" sz="2000" spc="0" dirty="0">
                <a:latin typeface="+mn-lt"/>
              </a:rPr>
              <a:t>Your feedback is important to us!</a:t>
            </a:r>
            <a:endParaRPr lang="en-US" spc="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5DC89-AD72-4374-B620-726EF1494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9267" y="1635896"/>
            <a:ext cx="6769045" cy="1793104"/>
          </a:xfrm>
        </p:spPr>
        <p:txBody>
          <a:bodyPr/>
          <a:lstStyle/>
          <a:p>
            <a:r>
              <a:rPr lang="en-US" sz="2800" dirty="0"/>
              <a:t>Please evaluate this session through </a:t>
            </a:r>
            <a:r>
              <a:rPr lang="en-US" sz="2800" dirty="0" err="1"/>
              <a:t>MyEvaluations</a:t>
            </a:r>
            <a:r>
              <a:rPr lang="en-US" sz="2800" dirty="0"/>
              <a:t> on the mobile app</a:t>
            </a:r>
            <a:br>
              <a:rPr lang="en-US" sz="2800" dirty="0"/>
            </a:br>
            <a:r>
              <a:rPr lang="en-US" sz="2800" dirty="0"/>
              <a:t>or website.</a:t>
            </a:r>
          </a:p>
          <a:p>
            <a:r>
              <a:rPr lang="en-US" sz="2400" dirty="0">
                <a:latin typeface="+mj-lt"/>
              </a:rPr>
              <a:t>Download the app:</a:t>
            </a:r>
            <a:br>
              <a:rPr lang="en-US" sz="2400" dirty="0">
                <a:latin typeface="+mj-lt"/>
              </a:rPr>
            </a:br>
            <a:r>
              <a:rPr lang="en-US" dirty="0">
                <a:hlinkClick r:id="rId3"/>
              </a:rPr>
              <a:t>https://aka.ms/ignite.mobileApp</a:t>
            </a:r>
            <a:endParaRPr lang="en-US" dirty="0"/>
          </a:p>
          <a:p>
            <a:r>
              <a:rPr lang="en-US" sz="2400" dirty="0">
                <a:latin typeface="+mj-lt"/>
              </a:rPr>
              <a:t>Go to the website: </a:t>
            </a:r>
            <a:r>
              <a:rPr lang="en-US" dirty="0">
                <a:hlinkClick r:id="rId4"/>
              </a:rPr>
              <a:t>https://myignite.techcommunity.microsoft.com/evaluations</a:t>
            </a:r>
            <a:r>
              <a:rPr lang="en-US" dirty="0"/>
              <a:t>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0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01C1E-5DC1-4C52-8ACD-BE60C10D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537429"/>
            <a:ext cx="10132091" cy="1994392"/>
          </a:xfrm>
        </p:spPr>
        <p:txBody>
          <a:bodyPr/>
          <a:lstStyle/>
          <a:p>
            <a:r>
              <a:rPr lang="en-AU" dirty="0"/>
              <a:t>Demo:</a:t>
            </a:r>
            <a:br>
              <a:rPr lang="en-AU" dirty="0"/>
            </a:br>
            <a:r>
              <a:rPr lang="en-AU" dirty="0"/>
              <a:t>Invoke ARM Template Build Pipeline</a:t>
            </a:r>
            <a:br>
              <a:rPr lang="en-AU" dirty="0"/>
            </a:br>
            <a:r>
              <a:rPr lang="en-AU" dirty="0"/>
              <a:t>on Azure DevOps</a:t>
            </a:r>
            <a:br>
              <a:rPr lang="en-AU" dirty="0"/>
            </a:b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8F27A-D127-465E-9E91-D9788B319B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8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FE5387-1E7D-44D5-BFB6-411CD55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025650"/>
            <a:ext cx="3768898" cy="1107996"/>
          </a:xfrm>
        </p:spPr>
        <p:txBody>
          <a:bodyPr/>
          <a:lstStyle/>
          <a:p>
            <a:r>
              <a:rPr lang="en-AU" dirty="0"/>
              <a:t>What Is</a:t>
            </a:r>
            <a:br>
              <a:rPr lang="en-AU" dirty="0"/>
            </a:br>
            <a:r>
              <a:rPr lang="en-AU" dirty="0"/>
              <a:t>ARM Template?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5369C-4969-4B59-876E-F2F0C00C4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A540C4E-CD8C-42C0-92A0-183E6E44D3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9619" b="196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92906"/>
      </p:ext>
    </p:extLst>
  </p:cSld>
  <p:clrMapOvr>
    <a:masterClrMapping/>
  </p:clrMapOvr>
  <p:transition>
    <p:fade/>
  </p:transition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ARM Template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JSON format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resource definitions in a resource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Reusability and declarativity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93687" y="5215499"/>
            <a:ext cx="11604625" cy="1344637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Lifecycle management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78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Girls drawing something on a notebook">
            <a:extLst>
              <a:ext uri="{FF2B5EF4-FFF2-40B4-BE49-F238E27FC236}">
                <a16:creationId xmlns:a16="http://schemas.microsoft.com/office/drawing/2014/main" id="{23B2E635-5487-4494-B7A0-CDA99DF034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427" r="13427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FE5387-1E7D-44D5-BFB6-411CD55C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025650"/>
            <a:ext cx="3768898" cy="1107996"/>
          </a:xfrm>
        </p:spPr>
        <p:txBody>
          <a:bodyPr/>
          <a:lstStyle/>
          <a:p>
            <a:r>
              <a:rPr lang="en-AU" dirty="0"/>
              <a:t>Writing</a:t>
            </a:r>
            <a:br>
              <a:rPr lang="en-AU" dirty="0"/>
            </a:br>
            <a:r>
              <a:rPr lang="en-AU" dirty="0"/>
              <a:t>ARM Template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5369C-4969-4B59-876E-F2F0C00C4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457810"/>
      </p:ext>
    </p:extLst>
  </p:cSld>
  <p:clrMapOvr>
    <a:masterClrMapping/>
  </p:clrMapOvr>
  <p:transition>
    <p:fade/>
  </p:transition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Forget JSON, Use YAML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93687" y="1181587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Superset of JSON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93687" y="2526225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Better readability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293687" y="3870862"/>
            <a:ext cx="11604625" cy="1299816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 more opening/closing braces &amp; brackets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93687" y="5215499"/>
            <a:ext cx="11604625" cy="1344637"/>
          </a:xfrm>
          <a:prstGeom prst="rect">
            <a:avLst/>
          </a:prstGeom>
          <a:solidFill>
            <a:srgbClr val="008272"/>
          </a:solidFill>
        </p:spPr>
        <p:txBody>
          <a:bodyPr wrap="none" lIns="179285" tIns="143428" rIns="179285" bIns="143428" anchor="t"/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Semibold" pitchFamily="34" charset="0"/>
                <a:ea typeface="+mn-ea"/>
                <a:cs typeface="+mn-cs"/>
              </a:defRPr>
            </a:lvl1pPr>
            <a:lvl2pPr marL="460375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2pPr>
            <a:lvl3pPr marL="1204913" indent="-3492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3pPr>
            <a:lvl4pPr marL="1538288" indent="-2794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4pPr>
            <a:lvl5pPr marL="1887538" indent="-2825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Char char="§"/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1200" cap="none" spc="-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Comments!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55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8E5CC6-CA5C-4F08-8377-0F317AFA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Forget JSON, Use YAML</a:t>
            </a:r>
          </a:p>
        </p:txBody>
      </p:sp>
      <p:pic>
        <p:nvPicPr>
          <p:cNvPr id="5" name="Picture 4" descr="ARM template sample written in JSON">
            <a:extLst>
              <a:ext uri="{FF2B5EF4-FFF2-40B4-BE49-F238E27FC236}">
                <a16:creationId xmlns:a16="http://schemas.microsoft.com/office/drawing/2014/main" id="{5A2F5301-2175-4985-B8EC-B6284DD03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5" y="1443584"/>
            <a:ext cx="5940000" cy="4107356"/>
          </a:xfrm>
          <a:prstGeom prst="rect">
            <a:avLst/>
          </a:prstGeom>
        </p:spPr>
      </p:pic>
      <p:pic>
        <p:nvPicPr>
          <p:cNvPr id="6" name="Picture 5" descr="ARM template sample written in YAML">
            <a:extLst>
              <a:ext uri="{FF2B5EF4-FFF2-40B4-BE49-F238E27FC236}">
                <a16:creationId xmlns:a16="http://schemas.microsoft.com/office/drawing/2014/main" id="{E74662FC-9B0C-4026-8662-FD3D86253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456" y="1443584"/>
            <a:ext cx="5940000" cy="4107356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365D3373-D715-421F-BE35-666C41EDFBFB}"/>
              </a:ext>
            </a:extLst>
          </p:cNvPr>
          <p:cNvSpPr/>
          <p:nvPr/>
        </p:nvSpPr>
        <p:spPr bwMode="auto">
          <a:xfrm rot="1579045">
            <a:off x="1764353" y="4335086"/>
            <a:ext cx="1064029" cy="440575"/>
          </a:xfrm>
          <a:prstGeom prst="leftArrow">
            <a:avLst/>
          </a:prstGeom>
          <a:solidFill>
            <a:srgbClr val="FFF1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99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_v03.potx" id="{5E894424-2207-423C-A364-F5291691CAB1}" vid="{DF080804-2077-43CC-975F-A513A0AE6AD8}"/>
    </a:ext>
  </a:extLst>
</a:theme>
</file>

<file path=ppt/theme/theme2.xml><?xml version="1.0" encoding="utf-8"?>
<a:theme xmlns:a="http://schemas.openxmlformats.org/drawingml/2006/main" name="1_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ernal_x0020_Speaker xmlns="5a4b3278-325d-441a-b38f-6f1926bc734e">Justin Yoo</External_x0020_Speaker>
    <j478fa01fff54a9d85f93cc1f742caa8 xmlns="5a4b3278-325d-441a-b38f-6f1926bc734e">
      <Terms xmlns="http://schemas.microsoft.com/office/infopath/2007/PartnerControls"/>
    </j478fa01fff54a9d85f93cc1f742caa8>
    <Event_x0020_End_x0020_Date xmlns="5a4b3278-325d-441a-b38f-6f1926bc734e">2018-09-29T04:00:00+00:00</Event_x0020_End_x0020_Date>
    <LikesCount xmlns="http://schemas.microsoft.com/sharepoint/v3" xsi:nil="true"/>
    <MS_x0020_Speaker xmlns="5a4b3278-325d-441a-b38f-6f1926bc734e">
      <UserInfo>
        <DisplayName/>
        <AccountId xsi:nil="true"/>
        <AccountType/>
      </UserInfo>
    </MS_x0020_Speaker>
    <o33121adfc264c7dbcad13be7db3ea4b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o33121adfc264c7dbcad13be7db3ea4b>
    <Session_x0020_Code xmlns="5a4b3278-325d-441a-b38f-6f1926bc734e">THR2387</Session_x0020_Code>
    <Presentation_x0020_Date xmlns="5a4b3278-325d-441a-b38f-6f1926bc734e" xsi:nil="true"/>
    <ba5aa7e3a41a404e868a451481761228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Orange County Convention Center</TermName>
          <TermId xmlns="http://schemas.microsoft.com/office/infopath/2007/PartnerControls">bd993e89-aa48-4695-84e0-3b53e88b1a79</TermId>
        </TermInfo>
      </Terms>
    </ba5aa7e3a41a404e868a451481761228>
    <n26c0b7259a14f82a9880173edc4cb73 xmlns="5a4b3278-325d-441a-b38f-6f1926bc734e">
      <Terms xmlns="http://schemas.microsoft.com/office/infopath/2007/PartnerControls"/>
    </n26c0b7259a14f82a9880173edc4cb73>
    <c4b02e5b2c48420dbed84c0f2f02e9a3 xmlns="5a4b3278-325d-441a-b38f-6f1926bc734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Orlando</TermName>
          <TermId xmlns="http://schemas.microsoft.com/office/infopath/2007/PartnerControls">8cc4ed56-1866-4501-a22c-89aafde6f59b</TermId>
        </TermInfo>
      </Terms>
    </c4b02e5b2c48420dbed84c0f2f02e9a3>
    <Event_x0020_Start_x0020_Date xmlns="5a4b3278-325d-441a-b38f-6f1926bc734e">2018-09-22T04:00:00+00:00</Event_x0020_Start_x0020_Date>
    <MS_x0020_Content_x0020_Owner xmlns="5a4b3278-325d-441a-b38f-6f1926bc734e">
      <UserInfo>
        <DisplayName/>
        <AccountId xsi:nil="true"/>
        <AccountType/>
      </UserInfo>
    </MS_x0020_Content_x0020_Own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TaxKeywordTaxHTField>
    <j129f3114929433a812312450a84994c xmlns="5a4b3278-325d-441a-b38f-6f1926bc734e">
      <Terms xmlns="http://schemas.microsoft.com/office/infopath/2007/PartnerControls"/>
    </j129f3114929433a812312450a84994c>
    <TaxCatchAll xmlns="230e9df3-be65-4c73-a93b-d1236ebd677e">
      <Value>88</Value>
      <Value>87</Value>
      <Value>36</Value>
      <Value>35</Value>
    </TaxCatchAll>
    <e1750f71052543bd8c4d7217e9f56da0 xmlns="5a4b3278-325d-441a-b38f-6f1926bc734e">
      <Terms xmlns="http://schemas.microsoft.com/office/infopath/2007/PartnerControls"/>
    </e1750f71052543bd8c4d7217e9f56da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606EF5350B4AC34299E527B9221D6B5E001A2DF7EB5935C14F830206357EC2322C" ma:contentTypeVersion="28" ma:contentTypeDescription="" ma:contentTypeScope="" ma:versionID="89820f8793a6ca73003c656d7991e932">
  <xsd:schema xmlns:xsd="http://www.w3.org/2001/XMLSchema" xmlns:xs="http://www.w3.org/2001/XMLSchema" xmlns:p="http://schemas.microsoft.com/office/2006/metadata/properties" xmlns:ns1="http://schemas.microsoft.com/sharepoint/v3" xmlns:ns2="5a4b3278-325d-441a-b38f-6f1926bc734e" xmlns:ns3="230e9df3-be65-4c73-a93b-d1236ebd677e" xmlns:ns5="9d1f81f6-e953-47ea-988e-33ed651c58e6" targetNamespace="http://schemas.microsoft.com/office/2006/metadata/properties" ma:root="true" ma:fieldsID="d4fe6f4c1c2f9fef057ecaf6d3d71565" ns1:_="" ns2:_="" ns3:_="" ns5:_="">
    <xsd:import namespace="http://schemas.microsoft.com/sharepoint/v3"/>
    <xsd:import namespace="5a4b3278-325d-441a-b38f-6f1926bc734e"/>
    <xsd:import namespace="230e9df3-be65-4c73-a93b-d1236ebd677e"/>
    <xsd:import namespace="9d1f81f6-e953-47ea-988e-33ed651c58e6"/>
    <xsd:element name="properties">
      <xsd:complexType>
        <xsd:sequence>
          <xsd:element name="documentManagement">
            <xsd:complexType>
              <xsd:all>
                <xsd:element ref="ns2:o33121adfc264c7dbcad13be7db3ea4b" minOccurs="0"/>
                <xsd:element ref="ns3:TaxCatchAll" minOccurs="0"/>
                <xsd:element ref="ns3:TaxCatchAllLabel" minOccurs="0"/>
                <xsd:element ref="ns2:c4b02e5b2c48420dbed84c0f2f02e9a3" minOccurs="0"/>
                <xsd:element ref="ns2:ba5aa7e3a41a404e868a451481761228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j129f3114929433a812312450a84994c" minOccurs="0"/>
                <xsd:element ref="ns2:e1750f71052543bd8c4d7217e9f56da0" minOccurs="0"/>
                <xsd:element ref="ns2:Session_x0020_Code" minOccurs="0"/>
                <xsd:element ref="ns2:MS_x0020_Content_x0020_Owner" minOccurs="0"/>
                <xsd:element ref="ns2:j478fa01fff54a9d85f93cc1f742caa8" minOccurs="0"/>
                <xsd:element ref="ns2:n26c0b7259a14f82a9880173edc4cb73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5:MediaServiceMetadata" minOccurs="0"/>
                <xsd:element ref="ns5:MediaServiceFastMetadata" minOccurs="0"/>
                <xsd:element ref="ns5:MediaServiceEventHashCode" minOccurs="0"/>
                <xsd:element ref="ns5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b3278-325d-441a-b38f-6f1926bc734e" elementFormDefault="qualified">
    <xsd:import namespace="http://schemas.microsoft.com/office/2006/documentManagement/types"/>
    <xsd:import namespace="http://schemas.microsoft.com/office/infopath/2007/PartnerControls"/>
    <xsd:element name="o33121adfc264c7dbcad13be7db3ea4b" ma:index="8" nillable="true" ma:taxonomy="true" ma:internalName="o33121adfc264c7dbcad13be7db3ea4b" ma:taxonomyFieldName="Event_x0020_Name" ma:displayName="Event Name" ma:default="" ma:fieldId="{833121ad-fc26-4c7d-bcad-13be7db3ea4b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c4b02e5b2c48420dbed84c0f2f02e9a3" ma:index="12" nillable="true" ma:taxonomy="true" ma:internalName="c4b02e5b2c48420dbed84c0f2f02e9a3" ma:taxonomyFieldName="Event_x0020_Location" ma:displayName="Event Location" ma:default="" ma:fieldId="{c4b02e5b-2c48-420d-bed8-4c0f2f02e9a3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5aa7e3a41a404e868a451481761228" ma:index="14" nillable="true" ma:taxonomy="true" ma:internalName="ba5aa7e3a41a404e868a451481761228" ma:taxonomyFieldName="Event_x0020_Venue" ma:displayName="Event Venue" ma:default="" ma:fieldId="{ba5aa7e3-a41a-404e-868a-451481761228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j129f3114929433a812312450a84994c" ma:index="21" nillable="true" ma:taxonomy="true" ma:internalName="j129f3114929433a812312450a84994c" ma:taxonomyFieldName="Product" ma:displayName="Product" ma:default="" ma:fieldId="{3129f311-4929-433a-8123-12450a84994c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750f71052543bd8c4d7217e9f56da0" ma:index="23" nillable="true" ma:taxonomy="true" ma:internalName="e1750f71052543bd8c4d7217e9f56da0" ma:taxonomyFieldName="Campaign" ma:displayName="Campaign" ma:default="" ma:fieldId="{e1750f71-0525-43bd-8c4d-7217e9f56da0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j478fa01fff54a9d85f93cc1f742caa8" ma:index="27" nillable="true" ma:taxonomy="true" ma:internalName="j478fa01fff54a9d85f93cc1f742caa8" ma:taxonomyFieldName="Track" ma:displayName="Track" ma:default="" ma:fieldId="{3478fa01-fff5-4a9d-85f9-3cc1f742caa8}" ma:sspId="e385fb40-52d4-4fae-9c5b-3e8ff8a5878e" ma:termSetId="3d852f0a-ed69-4ada-86bc-dbe628c826a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n26c0b7259a14f82a9880173edc4cb73" ma:index="29" nillable="true" ma:taxonomy="true" ma:internalName="n26c0b7259a14f82a9880173edc4cb73" ma:taxonomyFieldName="Audience1" ma:displayName="Audience" ma:default="" ma:fieldId="{726c0b72-59a1-4f82-a988-0173edc4cb73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9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0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8a521885-91de-4219-9471-899125a19f6f}" ma:internalName="TaxCatchAll" ma:showField="CatchAllData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8a521885-91de-4219-9471-899125a19f6f}" ma:internalName="TaxCatchAllLabel" ma:readOnly="true" ma:showField="CatchAllDataLabel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f81f6-e953-47ea-988e-33ed651c5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4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5a4b3278-325d-441a-b38f-6f1926bc734e"/>
    <ds:schemaRef ds:uri="http://schemas.microsoft.com/office/2006/documentManagement/types"/>
    <ds:schemaRef ds:uri="http://purl.org/dc/dcmitype/"/>
    <ds:schemaRef ds:uri="http://schemas.microsoft.com/sharepoint/v3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9d1f81f6-e953-47ea-988e-33ed651c58e6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EB5CDC6-D271-4202-99D8-0EE303CAA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4b3278-325d-441a-b38f-6f1926bc734e"/>
    <ds:schemaRef ds:uri="230e9df3-be65-4c73-a93b-d1236ebd677e"/>
    <ds:schemaRef ds:uri="9d1f81f6-e953-47ea-988e-33ed651c58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Microsoft_Ignite_2018_16x9_Breakout_Template_v03</Template>
  <TotalTime>1</TotalTime>
  <Words>3446</Words>
  <Application>Microsoft Office PowerPoint</Application>
  <PresentationFormat>Widescreen</PresentationFormat>
  <Paragraphs>387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Consolas</vt:lpstr>
      <vt:lpstr>Segoe UI</vt:lpstr>
      <vt:lpstr>Segoe UI Light</vt:lpstr>
      <vt:lpstr>Segoe UI Semibold</vt:lpstr>
      <vt:lpstr>Segoe UI Semilight</vt:lpstr>
      <vt:lpstr>Wingdings</vt:lpstr>
      <vt:lpstr>5-50203_Microsoft_Ignite_Template</vt:lpstr>
      <vt:lpstr>1_5-50203_Microsoft_Ignite_Template</vt:lpstr>
      <vt:lpstr>PowerPoint Presentation</vt:lpstr>
      <vt:lpstr>Lessons Learned: ARM Template Best Practices – Part 1</vt:lpstr>
      <vt:lpstr>What Will Cover</vt:lpstr>
      <vt:lpstr>Demo: Invoke ARM Template Build Pipeline on Azure DevOps </vt:lpstr>
      <vt:lpstr>What Is ARM Template?</vt:lpstr>
      <vt:lpstr>About ARM Template</vt:lpstr>
      <vt:lpstr>Writing ARM Template</vt:lpstr>
      <vt:lpstr>Forget JSON, Use YAML</vt:lpstr>
      <vt:lpstr>Forget JSON, Use YAML</vt:lpstr>
      <vt:lpstr>Forget JSON, Use YAML</vt:lpstr>
      <vt:lpstr>Demo: How to Convert JSON to YAML and Vice-Versa  </vt:lpstr>
      <vt:lpstr>Demo: How ARM Templates Converted and Tested in Build Pipeline </vt:lpstr>
      <vt:lpstr>Use `parameters` `variables` for `resources`</vt:lpstr>
      <vt:lpstr>Use `functions`</vt:lpstr>
      <vt:lpstr>Use `functions`</vt:lpstr>
      <vt:lpstr>Use `functions`</vt:lpstr>
      <vt:lpstr>Use `outputs`</vt:lpstr>
      <vt:lpstr>Use `outputs`</vt:lpstr>
      <vt:lpstr>Testing ARM Template</vt:lpstr>
      <vt:lpstr>Don’t Use PowerShell Cmdlet for Testing</vt:lpstr>
      <vt:lpstr>Use Azure CLI as Testing Tool</vt:lpstr>
      <vt:lpstr>Use Pester as Testing Framework</vt:lpstr>
      <vt:lpstr>Use Pester</vt:lpstr>
      <vt:lpstr>Use Pester</vt:lpstr>
      <vt:lpstr>Use Pester</vt:lpstr>
      <vt:lpstr>Demo: Test Results from the Previous Demo  </vt:lpstr>
      <vt:lpstr>What Have Covered</vt:lpstr>
      <vt:lpstr>Questions?</vt:lpstr>
      <vt:lpstr>Resources</vt:lpstr>
      <vt:lpstr>PowerPoint Presentation</vt:lpstr>
      <vt:lpstr>Please evaluate this session Your feedback is important to us!</vt:lpstr>
      <vt:lpstr>PowerPoint Presentation</vt:lpstr>
    </vt:vector>
  </TitlesOfParts>
  <Manager>&lt;Comms manager name here&gt;</Manager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learned: Best practices writing ARM templates - Part 1</dc:title>
  <dc:subject>Microsoft Ignite</dc:subject>
  <dc:creator>MS Events 1150</dc:creator>
  <cp:keywords>Microsoft Ignite</cp:keywords>
  <dc:description/>
  <cp:lastModifiedBy>SYSTEM</cp:lastModifiedBy>
  <cp:revision>2</cp:revision>
  <dcterms:created xsi:type="dcterms:W3CDTF">2018-09-27T11:30:11Z</dcterms:created>
  <dcterms:modified xsi:type="dcterms:W3CDTF">2018-09-28T16:52:21Z</dcterms:modified>
  <cp:category>Microsoft Ignite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0x010100606EF5350B4AC34299E527B9221D6B5E001A2DF7EB5935C14F830206357EC2322C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36;#Orange County Convention Center|bd993e89-aa48-4695-84e0-3b53e88b1a79</vt:lpwstr>
  </property>
  <property fmtid="{D5CDD505-2E9C-101B-9397-08002B2CF9AE}" pid="7" name="Track">
    <vt:lpwstr/>
  </property>
  <property fmtid="{D5CDD505-2E9C-101B-9397-08002B2CF9AE}" pid="8" name="Event Location">
    <vt:lpwstr>88;#Orlando|8cc4ed56-1866-4501-a22c-89aafde6f59b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maryfj@microsoft.com</vt:lpwstr>
  </property>
  <property fmtid="{D5CDD505-2E9C-101B-9397-08002B2CF9AE}" pid="15" name="MSIP_Label_f42aa342-8706-4288-bd11-ebb85995028c_SetDate">
    <vt:lpwstr>2017-08-29T14:27:20.8568347-07:00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  <property fmtid="{D5CDD505-2E9C-101B-9397-08002B2CF9AE}" pid="20" name="TaxKeyword">
    <vt:lpwstr>87;#Microsoft Ignite|9323c522-fe4b-4922-816b-10a1920d7afb</vt:lpwstr>
  </property>
  <property fmtid="{D5CDD505-2E9C-101B-9397-08002B2CF9AE}" pid="21" name="Event Name">
    <vt:lpwstr>35;#Microsoft Ignite|9323c522-fe4b-4922-816b-10a1920d7afb</vt:lpwstr>
  </property>
  <property fmtid="{D5CDD505-2E9C-101B-9397-08002B2CF9AE}" pid="22" name="Audience1">
    <vt:lpwstr/>
  </property>
</Properties>
</file>