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4671" r:id="rId4"/>
    <p:sldMasterId id="2147484729" r:id="rId5"/>
    <p:sldMasterId id="2147484751" r:id="rId6"/>
  </p:sldMasterIdLst>
  <p:notesMasterIdLst>
    <p:notesMasterId r:id="rId39"/>
  </p:notesMasterIdLst>
  <p:handoutMasterIdLst>
    <p:handoutMasterId r:id="rId40"/>
  </p:handoutMasterIdLst>
  <p:sldIdLst>
    <p:sldId id="1860" r:id="rId7"/>
    <p:sldId id="1861" r:id="rId8"/>
    <p:sldId id="1825" r:id="rId10"/>
    <p:sldId id="1564" r:id="rId11"/>
    <p:sldId id="1552" r:id="rId12"/>
    <p:sldId id="1888" r:id="rId13"/>
    <p:sldId id="1880" r:id="rId14"/>
    <p:sldId id="1853" r:id="rId15"/>
    <p:sldId id="1751" r:id="rId16"/>
    <p:sldId id="1883" r:id="rId17"/>
    <p:sldId id="368" r:id="rId18"/>
    <p:sldId id="1752" r:id="rId19"/>
    <p:sldId id="1396" r:id="rId20"/>
    <p:sldId id="1439" r:id="rId21"/>
    <p:sldId id="1761" r:id="rId22"/>
    <p:sldId id="1437" r:id="rId23"/>
    <p:sldId id="1884" r:id="rId24"/>
    <p:sldId id="1758" r:id="rId25"/>
    <p:sldId id="1760" r:id="rId26"/>
    <p:sldId id="1767" r:id="rId27"/>
    <p:sldId id="1885" r:id="rId28"/>
    <p:sldId id="1886" r:id="rId29"/>
    <p:sldId id="1376" r:id="rId30"/>
    <p:sldId id="1887" r:id="rId31"/>
    <p:sldId id="1768" r:id="rId32"/>
    <p:sldId id="1348" r:id="rId33"/>
    <p:sldId id="1889" r:id="rId34"/>
    <p:sldId id="1890" r:id="rId35"/>
    <p:sldId id="1840" r:id="rId36"/>
    <p:sldId id="1878" r:id="rId37"/>
    <p:sldId id="1891" r:id="rId3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Template" id="{888AB95E-1B7E-4E95-8F39-C5D0E8372BC2}">
          <p14:sldIdLst>
            <p14:sldId id="1860"/>
            <p14:sldId id="1861"/>
            <p14:sldId id="1879"/>
            <p14:sldId id="1825"/>
            <p14:sldId id="1564"/>
            <p14:sldId id="1552"/>
            <p14:sldId id="1888"/>
            <p14:sldId id="1880"/>
            <p14:sldId id="1853"/>
            <p14:sldId id="1751"/>
            <p14:sldId id="1883"/>
            <p14:sldId id="368"/>
            <p14:sldId id="1752"/>
            <p14:sldId id="1396"/>
            <p14:sldId id="1439"/>
            <p14:sldId id="1761"/>
            <p14:sldId id="1437"/>
            <p14:sldId id="1884"/>
            <p14:sldId id="1758"/>
            <p14:sldId id="1760"/>
            <p14:sldId id="1767"/>
            <p14:sldId id="1885"/>
            <p14:sldId id="1886"/>
            <p14:sldId id="1376"/>
            <p14:sldId id="1887"/>
            <p14:sldId id="1768"/>
            <p14:sldId id="1348"/>
            <p14:sldId id="1889"/>
            <p14:sldId id="1890"/>
            <p14:sldId id="1840"/>
            <p14:sldId id="1878"/>
            <p14:sldId id="189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D83B01"/>
    <a:srgbClr val="D2D2D2"/>
    <a:srgbClr val="E6E6E6"/>
    <a:srgbClr val="FFB900"/>
    <a:srgbClr val="303030"/>
    <a:srgbClr val="737373"/>
    <a:srgbClr val="F14001"/>
    <a:srgbClr val="E8E8E8"/>
    <a:srgbClr val="2A1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0" autoAdjust="0"/>
    <p:restoredTop sz="86364" autoAdjust="0"/>
  </p:normalViewPr>
  <p:slideViewPr>
    <p:cSldViewPr snapToGrid="0">
      <p:cViewPr varScale="1">
        <p:scale>
          <a:sx n="86" d="100"/>
          <a:sy n="86" d="100"/>
        </p:scale>
        <p:origin x="750" y="96"/>
      </p:cViewPr>
      <p:guideLst/>
    </p:cSldViewPr>
  </p:slideViewPr>
  <p:outlineViewPr>
    <p:cViewPr>
      <p:scale>
        <a:sx n="33" d="100"/>
        <a:sy n="33" d="100"/>
      </p:scale>
      <p:origin x="0" y="-6516"/>
    </p:cViewPr>
  </p:outlineViewPr>
  <p:notesTextViewPr>
    <p:cViewPr>
      <p:scale>
        <a:sx n="3" d="2"/>
        <a:sy n="3" d="2"/>
      </p:scale>
      <p:origin x="0" y="0"/>
    </p:cViewPr>
  </p:notesTextViewPr>
  <p:sorterViewPr>
    <p:cViewPr>
      <p:scale>
        <a:sx n="66" d="100"/>
        <a:sy n="66" d="100"/>
      </p:scale>
      <p:origin x="0" y="-1029"/>
    </p:cViewPr>
  </p:sorterViewPr>
  <p:notesViewPr>
    <p:cSldViewPr snapToGrid="0" showGuides="1">
      <p:cViewPr varScale="1">
        <p:scale>
          <a:sx n="75" d="100"/>
          <a:sy n="75" d="100"/>
        </p:scale>
        <p:origin x="2766" y="36"/>
      </p:cViewPr>
      <p:guideLst>
        <p:guide orient="horz" pos="2880"/>
        <p:guide pos="216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20.xml" Id="rId26" /><Relationship Type="http://schemas.openxmlformats.org/officeDocument/2006/relationships/notesMaster" Target="notesMasters/notesMaster1.xml" Id="rId39" /><Relationship Type="http://schemas.openxmlformats.org/officeDocument/2006/relationships/slide" Target="slides/slide15.xml" Id="rId21" /><Relationship Type="http://schemas.openxmlformats.org/officeDocument/2006/relationships/slide" Target="slides/slide28.xml" Id="rId34" /><Relationship Type="http://schemas.openxmlformats.org/officeDocument/2006/relationships/presProps" Target="presProps.xml" Id="rId42" /><Relationship Type="http://schemas.openxmlformats.org/officeDocument/2006/relationships/slide" Target="slides/slide1.xml" Id="rId7" /><Relationship Type="http://schemas.openxmlformats.org/officeDocument/2006/relationships/customXml" Target="../customXml/item2.xml" Id="rId2" /><Relationship Type="http://schemas.openxmlformats.org/officeDocument/2006/relationships/slide" Target="slides/slide10.xml" Id="rId16" /><Relationship Type="http://schemas.openxmlformats.org/officeDocument/2006/relationships/slide" Target="slides/slide23.xml" Id="rId29"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slide" Target="slides/slide31.xml" Id="rId37" /><Relationship Type="http://schemas.openxmlformats.org/officeDocument/2006/relationships/handoutMaster" Target="handoutMasters/handoutMaster1.xml" Id="rId40" /><Relationship Type="http://schemas.openxmlformats.org/officeDocument/2006/relationships/tableStyles" Target="tableStyles.xml" Id="rId45" /><Relationship Type="http://schemas.openxmlformats.org/officeDocument/2006/relationships/slideMaster" Target="slideMasters/slideMaster2.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 Target="slides/slide25.xml" Id="rId31" /><Relationship Type="http://schemas.openxmlformats.org/officeDocument/2006/relationships/theme" Target="theme/theme1.xml" Id="rId44" /><Relationship Type="http://schemas.openxmlformats.org/officeDocument/2006/relationships/slideMaster" Target="slideMasters/slideMaster1.xml" Id="rId4"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viewProps" Target="viewProps.xml" Id="rId43" /><Relationship Type="http://schemas.openxmlformats.org/officeDocument/2006/relationships/slide" Target="slides/slide2.xml" Id="rId8" /><Relationship Type="http://schemas.openxmlformats.org/officeDocument/2006/relationships/customXml" Target="../customXml/item3.xml" Id="rId3"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slide" Target="slides/slide32.xml" Id="rId38" /><Relationship Type="http://schemas.openxmlformats.org/officeDocument/2006/relationships/slide" Target="slides/slide14.xml" Id="rId20"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9/24/2018 3:34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9/24/2018 3:34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6CE63F-9E7F-4C04-9D0D-FCA25A8E9E86}" type="datetime8">
              <a:rPr lang="en-US" smtClean="0"/>
              <a:t>9/24/2018 3:34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110165152"/>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6A8D4AF-18D9-4A42-A995-A9191600A0E3}" type="slidenum">
              <a:rPr lang="en-US" smtClean="0"/>
              <a:t>12</a:t>
            </a:fld>
            <a:endParaRPr lang="en-US"/>
          </a:p>
        </p:txBody>
      </p:sp>
    </p:spTree>
    <p:extLst>
      <p:ext uri="{BB962C8B-B14F-4D97-AF65-F5344CB8AC3E}">
        <p14:creationId xmlns:p14="http://schemas.microsoft.com/office/powerpoint/2010/main" val="1672214404"/>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13</a:t>
            </a:fld>
            <a:endParaRPr lang="en-US"/>
          </a:p>
        </p:txBody>
      </p:sp>
    </p:spTree>
    <p:extLst>
      <p:ext uri="{BB962C8B-B14F-4D97-AF65-F5344CB8AC3E}">
        <p14:creationId xmlns:p14="http://schemas.microsoft.com/office/powerpoint/2010/main" val="3256875256"/>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8175734"/>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563276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16</a:t>
            </a:fld>
            <a:endParaRPr lang="en-US"/>
          </a:p>
        </p:txBody>
      </p:sp>
    </p:spTree>
    <p:extLst>
      <p:ext uri="{BB962C8B-B14F-4D97-AF65-F5344CB8AC3E}">
        <p14:creationId xmlns:p14="http://schemas.microsoft.com/office/powerpoint/2010/main" val="228227938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4579F4-B433-4A8D-95C3-22D9940083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1122571033"/>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9/24/2018 3:34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642025908"/>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19</a:t>
            </a:fld>
            <a:endParaRPr lang="en-US"/>
          </a:p>
        </p:txBody>
      </p:sp>
    </p:spTree>
    <p:extLst>
      <p:ext uri="{BB962C8B-B14F-4D97-AF65-F5344CB8AC3E}">
        <p14:creationId xmlns:p14="http://schemas.microsoft.com/office/powerpoint/2010/main" val="3856390731"/>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20</a:t>
            </a:fld>
            <a:endParaRPr lang="en-US"/>
          </a:p>
        </p:txBody>
      </p:sp>
    </p:spTree>
    <p:extLst>
      <p:ext uri="{BB962C8B-B14F-4D97-AF65-F5344CB8AC3E}">
        <p14:creationId xmlns:p14="http://schemas.microsoft.com/office/powerpoint/2010/main" val="2105264904"/>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21</a:t>
            </a:fld>
            <a:endParaRPr lang="en-US"/>
          </a:p>
        </p:txBody>
      </p:sp>
    </p:spTree>
    <p:extLst>
      <p:ext uri="{BB962C8B-B14F-4D97-AF65-F5344CB8AC3E}">
        <p14:creationId xmlns:p14="http://schemas.microsoft.com/office/powerpoint/2010/main" val="3306342477"/>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1008544"/>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4579F4-B433-4A8D-95C3-22D9940083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2341179237"/>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6CE63F-9E7F-4C04-9D0D-FCA25A8E9E86}" type="datetime8">
              <a:rPr lang="en-US" smtClean="0"/>
              <a:t>9/24/2018 3:34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271876756"/>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26</a:t>
            </a:fld>
            <a:endParaRPr lang="en-US"/>
          </a:p>
        </p:txBody>
      </p:sp>
    </p:spTree>
    <p:extLst>
      <p:ext uri="{BB962C8B-B14F-4D97-AF65-F5344CB8AC3E}">
        <p14:creationId xmlns:p14="http://schemas.microsoft.com/office/powerpoint/2010/main" val="2386140185"/>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4579F4-B433-4A8D-95C3-22D9940083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1663035056"/>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4579F4-B433-4A8D-95C3-22D9940083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424107446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74579F4-B433-4A8D-95C3-22D9940083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8" name="Footer Placeholder 7"/>
          <p:cNvSpPr>
            <a:spLocks noGrp="1"/>
          </p:cNvSpPr>
          <p:nvPr>
            <p:ph type="ftr" sz="quarter" idx="1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Tree>
    <p:extLst>
      <p:ext uri="{BB962C8B-B14F-4D97-AF65-F5344CB8AC3E}">
        <p14:creationId xmlns:p14="http://schemas.microsoft.com/office/powerpoint/2010/main" val="1345791522"/>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ECFDC7D-F4BE-4668-920D-08874925A5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99429241"/>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9/24/2018 3:35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3717732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ECFDC7D-F4BE-4668-920D-08874925A5D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9/24/2018 3:35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9942924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9/24/2018 3:34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9977016"/>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t>9/24/2018</a:t>
            </a:fld>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664381445"/>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defTabSz="958206">
              <a:defRPr/>
            </a:pPr>
            <a:endParaRPr lang="en-US">
              <a:solidFill>
                <a:prstClr val="black"/>
              </a:solidFill>
            </a:endParaRPr>
          </a:p>
        </p:txBody>
      </p:sp>
      <p:sp>
        <p:nvSpPr>
          <p:cNvPr id="5" name="Footer Placeholder 4"/>
          <p:cNvSpPr>
            <a:spLocks noGrp="1"/>
          </p:cNvSpPr>
          <p:nvPr>
            <p:ph type="ftr" sz="quarter" idx="11"/>
          </p:nvPr>
        </p:nvSpPr>
        <p:spPr/>
        <p:txBody>
          <a:bodyPr/>
          <a:lstStyle/>
          <a:p>
            <a:pPr defTabSz="9390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58206">
              <a:defRPr/>
            </a:pPr>
            <a:fld id="{0C673344-19C1-4F3F-B3FC-900A05EF21EA}" type="datetime8">
              <a:rPr lang="en-US">
                <a:solidFill>
                  <a:prstClr val="black"/>
                </a:solidFill>
              </a:rPr>
              <a:pPr defTabSz="958206">
                <a:defRPr/>
              </a:pPr>
              <a:t>9/24/2018 3:34 PM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958206">
              <a:defRPr/>
            </a:pPr>
            <a:fld id="{B4008EB6-D09E-4580-8CD6-DDB14511944F}" type="slidenum">
              <a:rPr lang="en-US">
                <a:solidFill>
                  <a:prstClr val="black"/>
                </a:solidFill>
              </a:rPr>
              <a:pPr defTabSz="958206">
                <a:defRPr/>
              </a:pPr>
              <a:t>6</a:t>
            </a:fld>
            <a:endParaRPr lang="en-US">
              <a:solidFill>
                <a:prstClr val="black"/>
              </a:solidFill>
            </a:endParaRPr>
          </a:p>
        </p:txBody>
      </p:sp>
    </p:spTree>
    <p:extLst>
      <p:ext uri="{BB962C8B-B14F-4D97-AF65-F5344CB8AC3E}">
        <p14:creationId xmlns:p14="http://schemas.microsoft.com/office/powerpoint/2010/main" val="2824705737"/>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defTabSz="958206">
              <a:defRPr/>
            </a:pPr>
            <a:endParaRPr lang="en-US">
              <a:solidFill>
                <a:prstClr val="black"/>
              </a:solidFill>
            </a:endParaRPr>
          </a:p>
        </p:txBody>
      </p:sp>
      <p:sp>
        <p:nvSpPr>
          <p:cNvPr id="5" name="Footer Placeholder 4"/>
          <p:cNvSpPr>
            <a:spLocks noGrp="1"/>
          </p:cNvSpPr>
          <p:nvPr>
            <p:ph type="ftr" sz="quarter" idx="11"/>
          </p:nvPr>
        </p:nvSpPr>
        <p:spPr/>
        <p:txBody>
          <a:bodyPr/>
          <a:lstStyle/>
          <a:p>
            <a:pPr defTabSz="93905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58206">
              <a:defRPr/>
            </a:pPr>
            <a:fld id="{0C673344-19C1-4F3F-B3FC-900A05EF21EA}" type="datetime8">
              <a:rPr lang="en-US">
                <a:solidFill>
                  <a:prstClr val="black"/>
                </a:solidFill>
              </a:rPr>
              <a:pPr defTabSz="958206">
                <a:defRPr/>
              </a:pPr>
              <a:t>9/24/2018 3:34 PM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958206">
              <a:defRPr/>
            </a:pPr>
            <a:fld id="{B4008EB6-D09E-4580-8CD6-DDB14511944F}" type="slidenum">
              <a:rPr lang="en-US">
                <a:solidFill>
                  <a:prstClr val="black"/>
                </a:solidFill>
              </a:rPr>
              <a:pPr defTabSz="958206">
                <a:defRPr/>
              </a:pPr>
              <a:t>7</a:t>
            </a:fld>
            <a:endParaRPr lang="en-US">
              <a:solidFill>
                <a:prstClr val="black"/>
              </a:solidFill>
            </a:endParaRPr>
          </a:p>
        </p:txBody>
      </p:sp>
    </p:spTree>
    <p:extLst>
      <p:ext uri="{BB962C8B-B14F-4D97-AF65-F5344CB8AC3E}">
        <p14:creationId xmlns:p14="http://schemas.microsoft.com/office/powerpoint/2010/main" val="726874808"/>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9/24/2018 3:34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623789327"/>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9/24/2018 3:34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46629583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853CB16-26E6-47A4-B8D1-26B890C1E4A1}" type="slidenum">
              <a:rPr lang="en-US" smtClean="0"/>
              <a:t>10</a:t>
            </a:fld>
            <a:endParaRPr lang="en-US"/>
          </a:p>
        </p:txBody>
      </p:sp>
    </p:spTree>
    <p:extLst>
      <p:ext uri="{BB962C8B-B14F-4D97-AF65-F5344CB8AC3E}">
        <p14:creationId xmlns:p14="http://schemas.microsoft.com/office/powerpoint/2010/main" val="3308329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3073468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10960028"/>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207747997"/>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1007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39637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35114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79219"/>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47563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57244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67658630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6055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9992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spTree>
    <p:extLst>
      <p:ext uri="{BB962C8B-B14F-4D97-AF65-F5344CB8AC3E}">
        <p14:creationId xmlns:p14="http://schemas.microsoft.com/office/powerpoint/2010/main" val="422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A2A1-D802-46E2-8B10-101EC6C0E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E977A-A17D-4828-B95D-A0D8D08BCF05}"/>
              </a:ext>
            </a:extLst>
          </p:cNvPr>
          <p:cNvSpPr>
            <a:spLocks noGrp="1"/>
          </p:cNvSpPr>
          <p:nvPr>
            <p:ph idx="1"/>
          </p:nvPr>
        </p:nvSpPr>
        <p:spPr/>
        <p:txBody>
          <a:bodyPr/>
          <a:lstStyle>
            <a:lvl1pPr marL="0" indent="0">
              <a:buNone/>
              <a:defRPr/>
            </a:lvl1pPr>
            <a:lvl2pPr marL="457112" indent="0">
              <a:buNone/>
              <a:defRPr/>
            </a:lvl2pPr>
            <a:lvl3pPr marL="914225" indent="0">
              <a:buNone/>
              <a:defRPr/>
            </a:lvl3pPr>
            <a:lvl4pPr marL="1371337" indent="0">
              <a:buNone/>
              <a:defRPr/>
            </a:lvl4pPr>
            <a:lvl5pPr marL="182844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8CD46-8907-43F2-A2A7-A739AAC814BC}"/>
              </a:ext>
            </a:extLst>
          </p:cNvPr>
          <p:cNvSpPr>
            <a:spLocks noGrp="1"/>
          </p:cNvSpPr>
          <p:nvPr>
            <p:ph type="dt" sz="half" idx="10"/>
          </p:nvPr>
        </p:nvSpPr>
        <p:spPr/>
        <p:txBody>
          <a:bodyPr/>
          <a:lstStyle/>
          <a:p>
            <a:fld id="{13234EE6-12F0-4D81-98F5-239475347471}" type="datetimeFigureOut">
              <a:rPr lang="en-US" smtClean="0"/>
              <a:t>9/24/2018</a:t>
            </a:fld>
            <a:endParaRPr lang="en-US"/>
          </a:p>
        </p:txBody>
      </p:sp>
      <p:sp>
        <p:nvSpPr>
          <p:cNvPr id="5" name="Footer Placeholder 4">
            <a:extLst>
              <a:ext uri="{FF2B5EF4-FFF2-40B4-BE49-F238E27FC236}">
                <a16:creationId xmlns:a16="http://schemas.microsoft.com/office/drawing/2014/main" id="{2E1778D9-FCBC-423E-903A-103AC8E44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E6334-263D-4C18-A9DD-CED3E0311218}"/>
              </a:ext>
            </a:extLst>
          </p:cNvPr>
          <p:cNvSpPr>
            <a:spLocks noGrp="1"/>
          </p:cNvSpPr>
          <p:nvPr>
            <p:ph type="sldNum" sz="quarter" idx="12"/>
          </p:nvPr>
        </p:nvSpPr>
        <p:spPr/>
        <p:txBody>
          <a:bodyPr/>
          <a:lstStyle/>
          <a:p>
            <a:fld id="{4D4B7F53-AAEA-4CA3-8929-1F9716CD0848}" type="slidenum">
              <a:rPr lang="en-US" smtClean="0"/>
              <a:t>‹#›</a:t>
            </a:fld>
            <a:endParaRPr lang="en-US"/>
          </a:p>
        </p:txBody>
      </p:sp>
    </p:spTree>
    <p:extLst>
      <p:ext uri="{BB962C8B-B14F-4D97-AF65-F5344CB8AC3E}">
        <p14:creationId xmlns:p14="http://schemas.microsoft.com/office/powerpoint/2010/main" val="2725740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7779891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spTree>
    <p:extLst>
      <p:ext uri="{BB962C8B-B14F-4D97-AF65-F5344CB8AC3E}">
        <p14:creationId xmlns:p14="http://schemas.microsoft.com/office/powerpoint/2010/main" val="25249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51075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20560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93634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226709"/>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9855315"/>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044827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996302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75939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847110225"/>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161569205"/>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4630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231457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60598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891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3438575"/>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77545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92776290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270797"/>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598220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9849772"/>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C20C272-8E66-429C-A9F7-1C4E612DB65F}"/>
              </a:ext>
            </a:extLst>
          </p:cNvPr>
          <p:cNvCxnSpPr>
            <a:cxnSpLocks/>
          </p:cNvCxnSpPr>
          <p:nvPr userDrawn="1"/>
        </p:nvCxnSpPr>
        <p:spPr>
          <a:xfrm>
            <a:off x="11895763" y="1817370"/>
            <a:ext cx="0" cy="710565"/>
          </a:xfrm>
          <a:prstGeom prst="line">
            <a:avLst/>
          </a:prstGeom>
          <a:ln>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dirty="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pic>
        <p:nvPicPr>
          <p:cNvPr id="31" name="Picture 30">
            <a:extLst>
              <a:ext uri="{FF2B5EF4-FFF2-40B4-BE49-F238E27FC236}">
                <a16:creationId xmlns:a16="http://schemas.microsoft.com/office/drawing/2014/main" id="{786210CF-A0F8-409C-A4D3-027E8C0B2F2F}"/>
              </a:ext>
            </a:extLst>
          </p:cNvPr>
          <p:cNvPicPr>
            <a:picLocks noChangeAspect="1"/>
          </p:cNvPicPr>
          <p:nvPr userDrawn="1"/>
        </p:nvPicPr>
        <p:blipFill rotWithShape="1">
          <a:blip r:embed="rId5"/>
          <a:srcRect r="6311"/>
          <a:stretch/>
        </p:blipFill>
        <p:spPr>
          <a:xfrm>
            <a:off x="8717519" y="1816159"/>
            <a:ext cx="3474481" cy="4149241"/>
          </a:xfrm>
          <a:prstGeom prst="rect">
            <a:avLst/>
          </a:prstGeom>
        </p:spPr>
      </p:pic>
    </p:spTree>
    <p:extLst>
      <p:ext uri="{BB962C8B-B14F-4D97-AF65-F5344CB8AC3E}">
        <p14:creationId xmlns:p14="http://schemas.microsoft.com/office/powerpoint/2010/main" val="7994639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6EA2AC-FEA2-4901-8495-272A5FA7FC20}"/>
              </a:ext>
            </a:extLst>
          </p:cNvPr>
          <p:cNvGrpSpPr/>
          <p:nvPr userDrawn="1"/>
        </p:nvGrpSpPr>
        <p:grpSpPr>
          <a:xfrm>
            <a:off x="6194603" y="-1"/>
            <a:ext cx="5997398" cy="6858001"/>
            <a:chOff x="6194603" y="-1"/>
            <a:chExt cx="5997398" cy="6858001"/>
          </a:xfrm>
        </p:grpSpPr>
        <p:pic>
          <p:nvPicPr>
            <p:cNvPr id="35" name="Picture 34">
              <a:extLst>
                <a:ext uri="{FF2B5EF4-FFF2-40B4-BE49-F238E27FC236}">
                  <a16:creationId xmlns:a16="http://schemas.microsoft.com/office/drawing/2014/main" id="{A096FE2B-3270-4E2C-AD0E-3AB4FD1B86FA}"/>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6" name="Picture 35">
              <a:extLst>
                <a:ext uri="{FF2B5EF4-FFF2-40B4-BE49-F238E27FC236}">
                  <a16:creationId xmlns:a16="http://schemas.microsoft.com/office/drawing/2014/main" id="{94A5D7CE-1FED-4CEA-810D-4198E9924290}"/>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55" name="Picture 54">
              <a:extLst>
                <a:ext uri="{FF2B5EF4-FFF2-40B4-BE49-F238E27FC236}">
                  <a16:creationId xmlns:a16="http://schemas.microsoft.com/office/drawing/2014/main" id="{9BF408BE-3FB0-4FA0-B683-0E647B7E04BF}"/>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4"/>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dirty="0">
                <a:latin typeface="+mj-lt"/>
              </a:rPr>
              <a:t>Session code here</a:t>
            </a:r>
            <a:endParaRPr lang="en-US" dirty="0"/>
          </a:p>
        </p:txBody>
      </p:sp>
    </p:spTree>
    <p:extLst>
      <p:ext uri="{BB962C8B-B14F-4D97-AF65-F5344CB8AC3E}">
        <p14:creationId xmlns:p14="http://schemas.microsoft.com/office/powerpoint/2010/main" val="273975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04596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09085"/>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526253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1608507"/>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248589"/>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114296"/>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0528622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E07265-7E47-481D-9C2B-6C8BF221FAA5}"/>
              </a:ext>
            </a:extLst>
          </p:cNvPr>
          <p:cNvGrpSpPr/>
          <p:nvPr userDrawn="1"/>
        </p:nvGrpSpPr>
        <p:grpSpPr>
          <a:xfrm>
            <a:off x="6194603" y="-1"/>
            <a:ext cx="5997398" cy="6858001"/>
            <a:chOff x="6194603" y="-1"/>
            <a:chExt cx="5997398" cy="6858001"/>
          </a:xfrm>
        </p:grpSpPr>
        <p:pic>
          <p:nvPicPr>
            <p:cNvPr id="32" name="Picture 31">
              <a:extLst>
                <a:ext uri="{FF2B5EF4-FFF2-40B4-BE49-F238E27FC236}">
                  <a16:creationId xmlns:a16="http://schemas.microsoft.com/office/drawing/2014/main" id="{A5AE405F-E300-4B3D-9110-B06B75841503}"/>
                </a:ext>
              </a:extLst>
            </p:cNvPr>
            <p:cNvPicPr>
              <a:picLocks noChangeAspect="1"/>
            </p:cNvPicPr>
            <p:nvPr userDrawn="1"/>
          </p:nvPicPr>
          <p:blipFill rotWithShape="1">
            <a:blip r:embed="rId2"/>
            <a:srcRect r="28473" b="6474"/>
            <a:stretch/>
          </p:blipFill>
          <p:spPr>
            <a:xfrm>
              <a:off x="8502819" y="1461694"/>
              <a:ext cx="3689182" cy="5396306"/>
            </a:xfrm>
            <a:prstGeom prst="rect">
              <a:avLst/>
            </a:prstGeom>
          </p:spPr>
        </p:pic>
        <p:pic>
          <p:nvPicPr>
            <p:cNvPr id="33" name="Picture 32">
              <a:extLst>
                <a:ext uri="{FF2B5EF4-FFF2-40B4-BE49-F238E27FC236}">
                  <a16:creationId xmlns:a16="http://schemas.microsoft.com/office/drawing/2014/main" id="{38D0436A-7978-419B-9760-5EFC6747DD72}"/>
                </a:ext>
              </a:extLst>
            </p:cNvPr>
            <p:cNvPicPr>
              <a:picLocks noChangeAspect="1"/>
            </p:cNvPicPr>
            <p:nvPr userDrawn="1"/>
          </p:nvPicPr>
          <p:blipFill rotWithShape="1">
            <a:blip r:embed="rId3"/>
            <a:srcRect t="21821"/>
            <a:stretch/>
          </p:blipFill>
          <p:spPr>
            <a:xfrm>
              <a:off x="7548652" y="-1"/>
              <a:ext cx="1182753" cy="1076699"/>
            </a:xfrm>
            <a:prstGeom prst="rect">
              <a:avLst/>
            </a:prstGeom>
          </p:spPr>
        </p:pic>
        <p:pic>
          <p:nvPicPr>
            <p:cNvPr id="34" name="Picture 33">
              <a:extLst>
                <a:ext uri="{FF2B5EF4-FFF2-40B4-BE49-F238E27FC236}">
                  <a16:creationId xmlns:a16="http://schemas.microsoft.com/office/drawing/2014/main" id="{77C68831-B0BD-42C1-AB2F-BEAC8CFD1FD5}"/>
                </a:ext>
              </a:extLst>
            </p:cNvPr>
            <p:cNvPicPr>
              <a:picLocks noChangeAspect="1"/>
            </p:cNvPicPr>
            <p:nvPr userDrawn="1"/>
          </p:nvPicPr>
          <p:blipFill rotWithShape="1">
            <a:blip r:embed="rId3"/>
            <a:srcRect b="30214"/>
            <a:stretch/>
          </p:blipFill>
          <p:spPr>
            <a:xfrm>
              <a:off x="6194603" y="5896894"/>
              <a:ext cx="1182753" cy="961106"/>
            </a:xfrm>
            <a:prstGeom prst="rect">
              <a:avLst/>
            </a:prstGeom>
          </p:spPr>
        </p:pic>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709000912"/>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0012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B071B18-AE3E-4C1A-8C40-38A79DBA86AA}"/>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A874D211-CD8A-4B0E-B9C0-C2FF7D72BEE7}"/>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471513C0-489E-4E2E-9C12-D1DC6B98AB21}"/>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984DC410-B12F-4706-B9C8-EBBBA766DAC2}"/>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4"/>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29547843"/>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765DB89-7B31-44F9-9B76-2E06E7805A5E}"/>
              </a:ext>
            </a:extLst>
          </p:cNvPr>
          <p:cNvGrpSpPr/>
          <p:nvPr userDrawn="1"/>
        </p:nvGrpSpPr>
        <p:grpSpPr>
          <a:xfrm>
            <a:off x="6194603" y="0"/>
            <a:ext cx="5997398" cy="6858001"/>
            <a:chOff x="6194603" y="0"/>
            <a:chExt cx="5997398" cy="6858001"/>
          </a:xfrm>
        </p:grpSpPr>
        <p:pic>
          <p:nvPicPr>
            <p:cNvPr id="38" name="Picture 37">
              <a:extLst>
                <a:ext uri="{FF2B5EF4-FFF2-40B4-BE49-F238E27FC236}">
                  <a16:creationId xmlns:a16="http://schemas.microsoft.com/office/drawing/2014/main" id="{58E8D605-B082-4C02-839C-9C18EA6541D2}"/>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9" name="Picture 38">
              <a:extLst>
                <a:ext uri="{FF2B5EF4-FFF2-40B4-BE49-F238E27FC236}">
                  <a16:creationId xmlns:a16="http://schemas.microsoft.com/office/drawing/2014/main" id="{3E9382F8-B3AE-4F98-8782-19AA597713F7}"/>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40" name="Picture 39">
              <a:extLst>
                <a:ext uri="{FF2B5EF4-FFF2-40B4-BE49-F238E27FC236}">
                  <a16:creationId xmlns:a16="http://schemas.microsoft.com/office/drawing/2014/main" id="{3D3278C9-22EA-4588-8125-8F64C455E53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28154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ECE3688-F7FF-4D8A-BE15-6CEE4046B621}"/>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CDA126B3-3793-49DF-951A-6BEC5934FFCE}"/>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7DE8673A-798E-4BFA-88EE-4BCCF0BF217C}"/>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05970F2A-65AD-4C60-92A1-97326C8B6109}"/>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spTree>
    <p:extLst>
      <p:ext uri="{BB962C8B-B14F-4D97-AF65-F5344CB8AC3E}">
        <p14:creationId xmlns:p14="http://schemas.microsoft.com/office/powerpoint/2010/main" val="6683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6194603" y="0"/>
            <a:ext cx="5997398" cy="68580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15526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64714"/>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052599"/>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939776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9753362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endParaRPr lang="en-US" dirty="0"/>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304831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781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818280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0235523"/>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23109232"/>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emf"/><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1.emf"/><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7626204"/>
      </p:ext>
    </p:extLst>
  </p:cSld>
  <p:clrMap bg1="lt1" tx1="dk1" bg2="lt2" tx2="dk2" accent1="accent1" accent2="accent2" accent3="accent3" accent4="accent4" accent5="accent5" accent6="accent6" hlink="hlink" folHlink="folHlink"/>
  <p:sldLayoutIdLst>
    <p:sldLayoutId id="2147484715" r:id="rId1"/>
    <p:sldLayoutId id="2147484673" r:id="rId2"/>
    <p:sldLayoutId id="2147484679" r:id="rId3"/>
    <p:sldLayoutId id="2147484680" r:id="rId4"/>
    <p:sldLayoutId id="2147484681" r:id="rId5"/>
    <p:sldLayoutId id="2147484682" r:id="rId6"/>
    <p:sldLayoutId id="2147484683" r:id="rId7"/>
    <p:sldLayoutId id="2147484684" r:id="rId8"/>
    <p:sldLayoutId id="2147484685" r:id="rId9"/>
    <p:sldLayoutId id="2147484717" r:id="rId10"/>
    <p:sldLayoutId id="2147484728" r:id="rId11"/>
    <p:sldLayoutId id="2147484690" r:id="rId12"/>
    <p:sldLayoutId id="2147484692" r:id="rId13"/>
    <p:sldLayoutId id="2147484694" r:id="rId14"/>
    <p:sldLayoutId id="2147484695" r:id="rId15"/>
    <p:sldLayoutId id="2147484697" r:id="rId16"/>
    <p:sldLayoutId id="2147484698" r:id="rId17"/>
    <p:sldLayoutId id="2147484699" r:id="rId18"/>
    <p:sldLayoutId id="2147484749" r:id="rId19"/>
    <p:sldLayoutId id="2147484750" r:id="rId20"/>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7707825"/>
      </p:ext>
    </p:extLst>
  </p:cSld>
  <p:clrMap bg1="lt1" tx1="dk1" bg2="lt2" tx2="dk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 id="2147484742" r:id="rId13"/>
    <p:sldLayoutId id="2147484743" r:id="rId14"/>
    <p:sldLayoutId id="2147484744" r:id="rId15"/>
    <p:sldLayoutId id="2147484745" r:id="rId16"/>
    <p:sldLayoutId id="2147484746" r:id="rId17"/>
    <p:sldLayoutId id="2147484747" r:id="rId18"/>
    <p:sldLayoutId id="2147484748"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10372894"/>
      </p:ext>
    </p:extLst>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 id="2147484764" r:id="rId13"/>
    <p:sldLayoutId id="2147484765" r:id="rId14"/>
    <p:sldLayoutId id="2147484766" r:id="rId15"/>
    <p:sldLayoutId id="2147484767" r:id="rId16"/>
    <p:sldLayoutId id="2147484768" r:id="rId17"/>
    <p:sldLayoutId id="2147484769" r:id="rId18"/>
    <p:sldLayoutId id="2147484770"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https://aka.ms/ignite.mobileApp" TargetMode="External"/><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hyperlink" Target="https://myignite.techcommunity.microsoft.com/evaluation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&#65279;<?xml version="1.0" encoding="utf-8"?><Relationships xmlns="http://schemas.openxmlformats.org/package/2006/relationships"><Relationship Type="http://schemas.openxmlformats.org/officeDocument/2006/relationships/image" Target="../media/image13.png" Id="rId3" /><Relationship Type="http://schemas.openxmlformats.org/officeDocument/2006/relationships/notesSlide" Target="../notesSlides/notesSlide4.xml" Id="rId2" /><Relationship Type="http://schemas.openxmlformats.org/officeDocument/2006/relationships/slideLayout" Target="../slideLayouts/slideLayout27.xml" Id="rId1" /></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294868"/>
      </p:ext>
    </p:extLst>
  </p:cSld>
  <p:clrMapOvr>
    <a:masterClrMapping/>
  </p:clrMapOvr>
  <p:transition>
    <p:fade/>
  </p:transition>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7461-C146-4544-93E2-E5854CE103E1}"/>
              </a:ext>
            </a:extLst>
          </p:cNvPr>
          <p:cNvSpPr>
            <a:spLocks noGrp="1"/>
          </p:cNvSpPr>
          <p:nvPr>
            <p:ph type="title"/>
          </p:nvPr>
        </p:nvSpPr>
        <p:spPr/>
        <p:txBody>
          <a:bodyPr/>
          <a:lstStyle/>
          <a:p>
            <a:r>
              <a:rPr lang="en-US" dirty="0"/>
              <a:t>The Two Widest Back Doors</a:t>
            </a:r>
          </a:p>
        </p:txBody>
      </p:sp>
      <p:sp>
        <p:nvSpPr>
          <p:cNvPr id="3" name="Text Placeholder 2">
            <a:extLst>
              <a:ext uri="{FF2B5EF4-FFF2-40B4-BE49-F238E27FC236}">
                <a16:creationId xmlns:a16="http://schemas.microsoft.com/office/drawing/2014/main" id="{E489F5AF-A26B-423F-BEDD-B3A9EB271C1E}"/>
              </a:ext>
            </a:extLst>
          </p:cNvPr>
          <p:cNvSpPr>
            <a:spLocks noGrp="1"/>
          </p:cNvSpPr>
          <p:nvPr>
            <p:ph type="body" sz="quarter" idx="10"/>
          </p:nvPr>
        </p:nvSpPr>
        <p:spPr/>
        <p:txBody>
          <a:bodyPr/>
          <a:lstStyle/>
          <a:p>
            <a:pPr marL="742808" indent="-742808">
              <a:buFont typeface="+mj-lt"/>
              <a:buAutoNum type="arabicPeriod"/>
            </a:pPr>
            <a:r>
              <a:rPr lang="en-US" dirty="0"/>
              <a:t>Credential Theft</a:t>
            </a:r>
          </a:p>
          <a:p>
            <a:pPr marL="742808" indent="-742808">
              <a:buFont typeface="+mj-lt"/>
              <a:buAutoNum type="arabicPeriod"/>
            </a:pPr>
            <a:r>
              <a:rPr lang="en-US" dirty="0"/>
              <a:t>Finding Known Vulnerabilities</a:t>
            </a:r>
          </a:p>
        </p:txBody>
      </p:sp>
    </p:spTree>
    <p:extLst>
      <p:ext uri="{BB962C8B-B14F-4D97-AF65-F5344CB8AC3E}">
        <p14:creationId xmlns:p14="http://schemas.microsoft.com/office/powerpoint/2010/main" val="388141383"/>
      </p:ext>
    </p:extLst>
  </p:cSld>
  <p:clrMapOvr>
    <a:masterClrMapping/>
  </p:clrMapOvr>
  <p:transition>
    <p:fade/>
  </p:transition>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4E7E-9704-CF4C-8A8B-A7B8E40E18FB}"/>
              </a:ext>
            </a:extLst>
          </p:cNvPr>
          <p:cNvSpPr>
            <a:spLocks noGrp="1"/>
          </p:cNvSpPr>
          <p:nvPr>
            <p:ph type="title"/>
          </p:nvPr>
        </p:nvSpPr>
        <p:spPr>
          <a:xfrm>
            <a:off x="585216" y="3035808"/>
            <a:ext cx="6400800" cy="498598"/>
          </a:xfrm>
        </p:spPr>
        <p:txBody>
          <a:bodyPr/>
          <a:lstStyle/>
          <a:p>
            <a:r>
              <a:rPr lang="en-US" dirty="0"/>
              <a:t>Credential Theft</a:t>
            </a:r>
          </a:p>
        </p:txBody>
      </p:sp>
    </p:spTree>
    <p:extLst>
      <p:ext uri="{BB962C8B-B14F-4D97-AF65-F5344CB8AC3E}">
        <p14:creationId xmlns:p14="http://schemas.microsoft.com/office/powerpoint/2010/main" val="361086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2.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 Theft</a:t>
            </a:r>
            <a:r>
              <a:rPr lang="en-AU" baseline="0" dirty="0"/>
              <a:t> By Phishing</a:t>
            </a:r>
            <a:endParaRPr lang="en-AU" dirty="0"/>
          </a:p>
        </p:txBody>
      </p:sp>
      <p:sp>
        <p:nvSpPr>
          <p:cNvPr id="6" name="Text Placeholder 5"/>
          <p:cNvSpPr>
            <a:spLocks noGrp="1"/>
          </p:cNvSpPr>
          <p:nvPr>
            <p:ph type="body" sz="quarter" idx="4294967295"/>
          </p:nvPr>
        </p:nvSpPr>
        <p:spPr>
          <a:xfrm>
            <a:off x="690073" y="1830803"/>
            <a:ext cx="3928084" cy="586723"/>
          </a:xfrm>
        </p:spPr>
        <p:txBody>
          <a:bodyPr>
            <a:normAutofit/>
          </a:bodyPr>
          <a:lstStyle/>
          <a:p>
            <a:pPr marL="0" indent="0">
              <a:buNone/>
            </a:pPr>
            <a:r>
              <a:rPr lang="en-US" dirty="0"/>
              <a:t>Email: Nokia 1820 Lumia</a:t>
            </a:r>
            <a:endParaRPr lang="en-AU" dirty="0"/>
          </a:p>
        </p:txBody>
      </p:sp>
      <p:pic>
        <p:nvPicPr>
          <p:cNvPr id="3" name="Picture 2"/>
          <p:cNvPicPr>
            <a:picLocks noChangeAspect="1"/>
          </p:cNvPicPr>
          <p:nvPr/>
        </p:nvPicPr>
        <p:blipFill>
          <a:blip r:embed="rId3"/>
          <a:stretch>
            <a:fillRect/>
          </a:stretch>
        </p:blipFill>
        <p:spPr>
          <a:xfrm>
            <a:off x="801565" y="2486348"/>
            <a:ext cx="4806424" cy="2719098"/>
          </a:xfrm>
          <a:prstGeom prst="rect">
            <a:avLst/>
          </a:prstGeom>
        </p:spPr>
      </p:pic>
      <p:pic>
        <p:nvPicPr>
          <p:cNvPr id="14" name="Picture 13"/>
          <p:cNvPicPr>
            <a:picLocks noChangeAspect="1"/>
          </p:cNvPicPr>
          <p:nvPr/>
        </p:nvPicPr>
        <p:blipFill rotWithShape="1">
          <a:blip r:embed="rId4"/>
          <a:srcRect l="19940" r="15241"/>
          <a:stretch/>
        </p:blipFill>
        <p:spPr>
          <a:xfrm>
            <a:off x="7292381" y="1440215"/>
            <a:ext cx="3374936" cy="3514512"/>
          </a:xfrm>
          <a:prstGeom prst="rect">
            <a:avLst/>
          </a:prstGeom>
        </p:spPr>
      </p:pic>
      <p:sp>
        <p:nvSpPr>
          <p:cNvPr id="18" name="TextBox 17"/>
          <p:cNvSpPr txBox="1"/>
          <p:nvPr/>
        </p:nvSpPr>
        <p:spPr>
          <a:xfrm>
            <a:off x="7084295" y="4985763"/>
            <a:ext cx="4715357" cy="1504686"/>
          </a:xfrm>
          <a:prstGeom prst="rect">
            <a:avLst/>
          </a:prstGeom>
          <a:noFill/>
        </p:spPr>
        <p:txBody>
          <a:bodyPr wrap="square" rtlCol="0">
            <a:spAutoFit/>
          </a:bodyPr>
          <a:lstStyle/>
          <a:p>
            <a:pPr marL="285695" indent="-285695">
              <a:buFont typeface="Arial" panose="020B0604020202020204" pitchFamily="34" charset="0"/>
              <a:buChar char="•"/>
            </a:pPr>
            <a:r>
              <a:rPr lang="en-US" sz="1800" dirty="0"/>
              <a:t>Total population of 524 people.</a:t>
            </a:r>
          </a:p>
          <a:p>
            <a:pPr marL="285695" indent="-285695">
              <a:buFont typeface="Arial" panose="020B0604020202020204" pitchFamily="34" charset="0"/>
              <a:buChar char="•"/>
            </a:pPr>
            <a:r>
              <a:rPr lang="en-US" sz="1800" dirty="0">
                <a:solidFill>
                  <a:srgbClr val="FF0000"/>
                </a:solidFill>
              </a:rPr>
              <a:t>220 people clicked on signup button. 37 people clicked on both phishing emails </a:t>
            </a:r>
          </a:p>
          <a:p>
            <a:pPr marL="285695" indent="-285695">
              <a:buFont typeface="Arial" panose="020B0604020202020204" pitchFamily="34" charset="0"/>
              <a:buChar char="•"/>
            </a:pPr>
            <a:r>
              <a:rPr lang="en-US" sz="1800" dirty="0">
                <a:solidFill>
                  <a:srgbClr val="FF0000"/>
                </a:solidFill>
              </a:rPr>
              <a:t>Only 11 people reported to as probable phish </a:t>
            </a:r>
          </a:p>
        </p:txBody>
      </p:sp>
    </p:spTree>
    <p:extLst>
      <p:ext uri="{BB962C8B-B14F-4D97-AF65-F5344CB8AC3E}">
        <p14:creationId xmlns:p14="http://schemas.microsoft.com/office/powerpoint/2010/main" val="548280936"/>
      </p:ext>
    </p:extLst>
  </p:cSld>
  <p:clrMapOvr>
    <a:masterClrMapping/>
  </p:clrMapOvr>
  <p:transition>
    <p:fade/>
  </p:transition>
</p:sld>
</file>

<file path=ppt/slides/slide1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90869-6AB6-474D-8E79-5FAD56A0F606}"/>
              </a:ext>
            </a:extLst>
          </p:cNvPr>
          <p:cNvSpPr>
            <a:spLocks noGrp="1"/>
          </p:cNvSpPr>
          <p:nvPr>
            <p:ph type="title"/>
          </p:nvPr>
        </p:nvSpPr>
        <p:spPr/>
        <p:txBody>
          <a:bodyPr/>
          <a:lstStyle/>
          <a:p>
            <a:r>
              <a:rPr lang="en-US" dirty="0"/>
              <a:t>Identity Protection</a:t>
            </a:r>
          </a:p>
        </p:txBody>
      </p:sp>
      <p:sp>
        <p:nvSpPr>
          <p:cNvPr id="3" name="Text Placeholder 2">
            <a:extLst>
              <a:ext uri="{FF2B5EF4-FFF2-40B4-BE49-F238E27FC236}">
                <a16:creationId xmlns:a16="http://schemas.microsoft.com/office/drawing/2014/main" id="{6AFD0EFF-814E-4E5A-8537-4AA7805B95E9}"/>
              </a:ext>
            </a:extLst>
          </p:cNvPr>
          <p:cNvSpPr>
            <a:spLocks noGrp="1"/>
          </p:cNvSpPr>
          <p:nvPr>
            <p:ph type="body" sz="quarter" idx="10"/>
          </p:nvPr>
        </p:nvSpPr>
        <p:spPr>
          <a:xfrm>
            <a:off x="584200" y="1435496"/>
            <a:ext cx="11018520" cy="4237939"/>
          </a:xfrm>
        </p:spPr>
        <p:txBody>
          <a:bodyPr>
            <a:normAutofit fontScale="92500" lnSpcReduction="10000"/>
          </a:bodyPr>
          <a:lstStyle/>
          <a:p>
            <a:pPr marL="0" indent="0">
              <a:buNone/>
            </a:pPr>
            <a:r>
              <a:rPr lang="en-US" dirty="0"/>
              <a:t>Multi-Factor Authentication</a:t>
            </a:r>
          </a:p>
          <a:p>
            <a:pPr marL="0" indent="0">
              <a:buNone/>
            </a:pPr>
            <a:endParaRPr lang="en-US" dirty="0"/>
          </a:p>
          <a:p>
            <a:pPr marL="0" indent="0">
              <a:buNone/>
            </a:pPr>
            <a:endParaRPr lang="en-US" dirty="0"/>
          </a:p>
          <a:p>
            <a:pPr marL="0" indent="0">
              <a:buNone/>
            </a:pPr>
            <a:endParaRPr lang="en-US" dirty="0"/>
          </a:p>
          <a:p>
            <a:pPr marL="0" indent="0">
              <a:buNone/>
            </a:pPr>
            <a:br>
              <a:rPr lang="en-US" dirty="0"/>
            </a:br>
            <a:r>
              <a:rPr lang="en-US" dirty="0"/>
              <a:t>Link wrapping for incoming email; e.g.</a:t>
            </a:r>
          </a:p>
          <a:p>
            <a:pPr marL="0" indent="-4459">
              <a:buNone/>
            </a:pPr>
            <a:r>
              <a:rPr lang="en-US" sz="2353" b="1" dirty="0"/>
              <a:t>https://na01.safelinks.protection.outlook.com/?</a:t>
            </a:r>
            <a:r>
              <a:rPr lang="en-US" sz="2353" dirty="0" err="1"/>
              <a:t>url</a:t>
            </a:r>
            <a:r>
              <a:rPr lang="en-US" sz="2353" dirty="0"/>
              <a:t>=http%3A%2F%2Fmailer.dzone.com%2Flink.php%3FM%3D30478924%26N%3D14289%26L%3D109365%26F%3DH&amp;data=02%7C01%7Cethomson%40microsoft.com%7Cb5c12aafabd249019afe08d592513b01%7C72f988bf86f141af91ab2d7cd011db47%7C1%7C0%7C636575799936335520&amp;sdata=%2BRQfR42jnZCti8pD7RKLbQMZV7wAl4Q%2BncMlx2Z8IEE%3D&amp;reserved=0</a:t>
            </a:r>
          </a:p>
        </p:txBody>
      </p:sp>
      <p:pic>
        <p:nvPicPr>
          <p:cNvPr id="4" name="Picture 3">
            <a:extLst>
              <a:ext uri="{FF2B5EF4-FFF2-40B4-BE49-F238E27FC236}">
                <a16:creationId xmlns:a16="http://schemas.microsoft.com/office/drawing/2014/main" id="{BDEB9984-CE9C-49A6-AEA5-EB7F6C47B694}"/>
              </a:ext>
            </a:extLst>
          </p:cNvPr>
          <p:cNvPicPr>
            <a:picLocks noChangeAspect="1"/>
          </p:cNvPicPr>
          <p:nvPr/>
        </p:nvPicPr>
        <p:blipFill>
          <a:blip r:embed="rId3"/>
          <a:stretch>
            <a:fillRect/>
          </a:stretch>
        </p:blipFill>
        <p:spPr>
          <a:xfrm>
            <a:off x="578537" y="1875966"/>
            <a:ext cx="11036609" cy="1630899"/>
          </a:xfrm>
          <a:prstGeom prst="rect">
            <a:avLst/>
          </a:prstGeom>
        </p:spPr>
      </p:pic>
    </p:spTree>
    <p:extLst>
      <p:ext uri="{BB962C8B-B14F-4D97-AF65-F5344CB8AC3E}">
        <p14:creationId xmlns:p14="http://schemas.microsoft.com/office/powerpoint/2010/main" val="14626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9B7B-D208-414B-92A1-69987197B0A0}"/>
              </a:ext>
            </a:extLst>
          </p:cNvPr>
          <p:cNvSpPr>
            <a:spLocks noGrp="1"/>
          </p:cNvSpPr>
          <p:nvPr>
            <p:ph type="title"/>
          </p:nvPr>
        </p:nvSpPr>
        <p:spPr/>
        <p:txBody>
          <a:bodyPr/>
          <a:lstStyle/>
          <a:p>
            <a:r>
              <a:rPr lang="en-AU" dirty="0"/>
              <a:t>Another Source of Leak: Credentials in a File</a:t>
            </a:r>
            <a:endParaRPr lang="en-US" dirty="0"/>
          </a:p>
        </p:txBody>
      </p:sp>
      <p:sp>
        <p:nvSpPr>
          <p:cNvPr id="3" name="Text Placeholder 2">
            <a:extLst>
              <a:ext uri="{FF2B5EF4-FFF2-40B4-BE49-F238E27FC236}">
                <a16:creationId xmlns:a16="http://schemas.microsoft.com/office/drawing/2014/main" id="{72435E0C-0391-49D7-ACBF-E0047AAAA4BE}"/>
              </a:ext>
            </a:extLst>
          </p:cNvPr>
          <p:cNvSpPr>
            <a:spLocks noGrp="1"/>
          </p:cNvSpPr>
          <p:nvPr>
            <p:ph type="body" sz="quarter" idx="10"/>
          </p:nvPr>
        </p:nvSpPr>
        <p:spPr>
          <a:xfrm>
            <a:off x="572716" y="1407765"/>
            <a:ext cx="10801919" cy="430887"/>
          </a:xfrm>
        </p:spPr>
        <p:txBody>
          <a:bodyPr/>
          <a:lstStyle/>
          <a:p>
            <a:pPr marL="0" indent="0">
              <a:buNone/>
            </a:pPr>
            <a:r>
              <a:rPr lang="en-AU" dirty="0"/>
              <a:t>What do plaintext credentials look like?</a:t>
            </a:r>
            <a:endParaRPr lang="en-US" dirty="0"/>
          </a:p>
        </p:txBody>
      </p:sp>
      <p:pic>
        <p:nvPicPr>
          <p:cNvPr id="5" name="Picture 4">
            <a:extLst>
              <a:ext uri="{FF2B5EF4-FFF2-40B4-BE49-F238E27FC236}">
                <a16:creationId xmlns:a16="http://schemas.microsoft.com/office/drawing/2014/main" id="{117E63EF-D816-4367-A0D3-39E43E92A53F}"/>
              </a:ext>
            </a:extLst>
          </p:cNvPr>
          <p:cNvPicPr>
            <a:picLocks noChangeAspect="1"/>
          </p:cNvPicPr>
          <p:nvPr/>
        </p:nvPicPr>
        <p:blipFill>
          <a:blip r:embed="rId3"/>
          <a:stretch>
            <a:fillRect/>
          </a:stretch>
        </p:blipFill>
        <p:spPr>
          <a:xfrm>
            <a:off x="2003090" y="2549954"/>
            <a:ext cx="8185821" cy="3317412"/>
          </a:xfrm>
          <a:prstGeom prst="rect">
            <a:avLst/>
          </a:prstGeom>
        </p:spPr>
      </p:pic>
      <p:sp>
        <p:nvSpPr>
          <p:cNvPr id="4" name="TextBox 3">
            <a:extLst>
              <a:ext uri="{FF2B5EF4-FFF2-40B4-BE49-F238E27FC236}">
                <a16:creationId xmlns:a16="http://schemas.microsoft.com/office/drawing/2014/main" id="{35BE81FE-B8C8-4C8D-B982-EB07564681E1}"/>
              </a:ext>
            </a:extLst>
          </p:cNvPr>
          <p:cNvSpPr txBox="1"/>
          <p:nvPr/>
        </p:nvSpPr>
        <p:spPr>
          <a:xfrm>
            <a:off x="599803" y="6023460"/>
            <a:ext cx="8277360" cy="621968"/>
          </a:xfrm>
          <a:prstGeom prst="rect">
            <a:avLst/>
          </a:prstGeom>
          <a:noFill/>
        </p:spPr>
        <p:txBody>
          <a:bodyPr wrap="none" lIns="179259" tIns="143407" rIns="179259" bIns="143407" rtlCol="0">
            <a:spAutoFit/>
          </a:bodyPr>
          <a:lstStyle/>
          <a:p>
            <a:pPr defTabSz="914192">
              <a:lnSpc>
                <a:spcPct val="90000"/>
              </a:lnSpc>
              <a:spcAft>
                <a:spcPts val="588"/>
              </a:spcAft>
            </a:pPr>
            <a:r>
              <a:rPr lang="en-US" sz="2353" dirty="0">
                <a:gradFill>
                  <a:gsLst>
                    <a:gs pos="2917">
                      <a:srgbClr val="505050"/>
                    </a:gs>
                    <a:gs pos="30000">
                      <a:srgbClr val="505050"/>
                    </a:gs>
                  </a:gsLst>
                  <a:lin ang="5400000" scaled="0"/>
                </a:gradFill>
                <a:latin typeface="Segoe UI"/>
              </a:rPr>
              <a:t>Every team seems to experience this one at the beginning.</a:t>
            </a:r>
          </a:p>
        </p:txBody>
      </p:sp>
    </p:spTree>
    <p:extLst>
      <p:ext uri="{BB962C8B-B14F-4D97-AF65-F5344CB8AC3E}">
        <p14:creationId xmlns:p14="http://schemas.microsoft.com/office/powerpoint/2010/main" val="1319974103"/>
      </p:ext>
    </p:extLst>
  </p:cSld>
  <p:clrMapOvr>
    <a:masterClrMapping/>
  </p:clrMapOvr>
  <p:transition>
    <p:fade/>
  </p:transition>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AF74-7744-43AB-8A08-156BCDFFFA38}"/>
              </a:ext>
            </a:extLst>
          </p:cNvPr>
          <p:cNvSpPr>
            <a:spLocks noGrp="1"/>
          </p:cNvSpPr>
          <p:nvPr>
            <p:ph type="title"/>
          </p:nvPr>
        </p:nvSpPr>
        <p:spPr/>
        <p:txBody>
          <a:bodyPr/>
          <a:lstStyle/>
          <a:p>
            <a:r>
              <a:rPr lang="en-US" dirty="0"/>
              <a:t>Example: Credentials in Code</a:t>
            </a:r>
          </a:p>
        </p:txBody>
      </p:sp>
      <p:pic>
        <p:nvPicPr>
          <p:cNvPr id="4" name="Picture 3">
            <a:extLst>
              <a:ext uri="{FF2B5EF4-FFF2-40B4-BE49-F238E27FC236}">
                <a16:creationId xmlns:a16="http://schemas.microsoft.com/office/drawing/2014/main" id="{8FFF9A15-AF29-4503-BD7E-804E112FEF0F}"/>
              </a:ext>
            </a:extLst>
          </p:cNvPr>
          <p:cNvPicPr>
            <a:picLocks noChangeAspect="1"/>
          </p:cNvPicPr>
          <p:nvPr/>
        </p:nvPicPr>
        <p:blipFill>
          <a:blip r:embed="rId3"/>
          <a:stretch>
            <a:fillRect/>
          </a:stretch>
        </p:blipFill>
        <p:spPr>
          <a:xfrm>
            <a:off x="584200" y="1574224"/>
            <a:ext cx="11022583" cy="4703447"/>
          </a:xfrm>
          <a:prstGeom prst="rect">
            <a:avLst/>
          </a:prstGeom>
        </p:spPr>
      </p:pic>
    </p:spTree>
    <p:extLst>
      <p:ext uri="{BB962C8B-B14F-4D97-AF65-F5344CB8AC3E}">
        <p14:creationId xmlns:p14="http://schemas.microsoft.com/office/powerpoint/2010/main" val="4150410616"/>
      </p:ext>
    </p:extLst>
  </p:cSld>
  <p:clrMapOvr>
    <a:masterClrMapping/>
  </p:clrMapOvr>
  <p:transition>
    <p:fade/>
  </p:transition>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7AA3EB-E0D4-4E39-AC01-D3D0018CA22E}"/>
              </a:ext>
            </a:extLst>
          </p:cNvPr>
          <p:cNvPicPr>
            <a:picLocks noChangeAspect="1"/>
          </p:cNvPicPr>
          <p:nvPr/>
        </p:nvPicPr>
        <p:blipFill>
          <a:blip r:embed="rId3"/>
          <a:stretch>
            <a:fillRect/>
          </a:stretch>
        </p:blipFill>
        <p:spPr>
          <a:xfrm>
            <a:off x="5940962" y="487"/>
            <a:ext cx="9594418" cy="6857027"/>
          </a:xfrm>
          <a:prstGeom prst="rect">
            <a:avLst/>
          </a:prstGeom>
        </p:spPr>
      </p:pic>
      <p:sp>
        <p:nvSpPr>
          <p:cNvPr id="5" name="Oval 4">
            <a:extLst>
              <a:ext uri="{FF2B5EF4-FFF2-40B4-BE49-F238E27FC236}">
                <a16:creationId xmlns:a16="http://schemas.microsoft.com/office/drawing/2014/main" id="{E2AB771C-DC2C-4E13-A2B6-B5D6A2C27BB5}"/>
              </a:ext>
            </a:extLst>
          </p:cNvPr>
          <p:cNvSpPr/>
          <p:nvPr/>
        </p:nvSpPr>
        <p:spPr>
          <a:xfrm>
            <a:off x="5813631" y="2393210"/>
            <a:ext cx="2639131" cy="5089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6">
            <a:extLst>
              <a:ext uri="{FF2B5EF4-FFF2-40B4-BE49-F238E27FC236}">
                <a16:creationId xmlns:a16="http://schemas.microsoft.com/office/drawing/2014/main" id="{922F65E2-FFE6-BC48-8712-DCE925231DCF}"/>
              </a:ext>
            </a:extLst>
          </p:cNvPr>
          <p:cNvSpPr>
            <a:spLocks noGrp="1"/>
          </p:cNvSpPr>
          <p:nvPr>
            <p:ph type="title"/>
          </p:nvPr>
        </p:nvSpPr>
        <p:spPr/>
        <p:txBody>
          <a:bodyPr/>
          <a:lstStyle/>
          <a:p>
            <a:r>
              <a:rPr lang="en-US" dirty="0"/>
              <a:t>Credential Scanning</a:t>
            </a:r>
          </a:p>
        </p:txBody>
      </p:sp>
      <p:sp>
        <p:nvSpPr>
          <p:cNvPr id="8" name="Text Placeholder 7">
            <a:extLst>
              <a:ext uri="{FF2B5EF4-FFF2-40B4-BE49-F238E27FC236}">
                <a16:creationId xmlns:a16="http://schemas.microsoft.com/office/drawing/2014/main" id="{3FCCD64F-1F1F-7C45-B0D9-1A70D43A83AD}"/>
              </a:ext>
            </a:extLst>
          </p:cNvPr>
          <p:cNvSpPr>
            <a:spLocks noGrp="1"/>
          </p:cNvSpPr>
          <p:nvPr>
            <p:ph type="body" sz="quarter" idx="10"/>
          </p:nvPr>
        </p:nvSpPr>
        <p:spPr>
          <a:xfrm>
            <a:off x="588264" y="1894755"/>
            <a:ext cx="4815010" cy="1292662"/>
          </a:xfrm>
        </p:spPr>
        <p:txBody>
          <a:bodyPr/>
          <a:lstStyle/>
          <a:p>
            <a:pPr marL="0" indent="0">
              <a:buNone/>
            </a:pPr>
            <a:r>
              <a:rPr lang="en-US" dirty="0"/>
              <a:t>VSTS examines pull requests with a branch policy that scans for credential leakage.</a:t>
            </a:r>
          </a:p>
        </p:txBody>
      </p:sp>
    </p:spTree>
    <p:extLst>
      <p:ext uri="{BB962C8B-B14F-4D97-AF65-F5344CB8AC3E}">
        <p14:creationId xmlns:p14="http://schemas.microsoft.com/office/powerpoint/2010/main" val="397667874"/>
      </p:ext>
    </p:extLst>
  </p:cSld>
  <p:clrMapOvr>
    <a:masterClrMapping/>
  </p:clrMapOvr>
  <p:transition>
    <p:fade/>
  </p:transition>
</p:sld>
</file>

<file path=ppt/slides/slide17.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Credential Scanning</a:t>
            </a:r>
          </a:p>
        </p:txBody>
      </p:sp>
      <p:sp>
        <p:nvSpPr>
          <p:cNvPr id="6" name="Text Placeholder 5"/>
          <p:cNvSpPr>
            <a:spLocks noGrp="1"/>
          </p:cNvSpPr>
          <p:nvPr>
            <p:ph type="body" sz="quarter" idx="10"/>
          </p:nvPr>
        </p:nvSpPr>
        <p:spPr>
          <a:xfrm>
            <a:off x="337561" y="1435100"/>
            <a:ext cx="11018520" cy="4196773"/>
          </a:xfrm>
        </p:spPr>
        <p:txBody>
          <a:bodyPr>
            <a:normAutofit fontScale="92500" lnSpcReduction="10000"/>
          </a:bodyPr>
          <a:lstStyle/>
          <a:p>
            <a:pPr marL="224097" lvl="1" indent="0">
              <a:buNone/>
            </a:pPr>
            <a:r>
              <a:rPr lang="en-US" sz="3529" dirty="0"/>
              <a:t>Scan source code and data files for patterns: access keys, connection strings, certificates, etc.</a:t>
            </a:r>
            <a:br>
              <a:rPr lang="en-US" dirty="0"/>
            </a:br>
            <a:endParaRPr lang="en-AU" dirty="0"/>
          </a:p>
          <a:p>
            <a:pPr lvl="1"/>
            <a:r>
              <a:rPr lang="en-US" sz="1371" dirty="0">
                <a:solidFill>
                  <a:schemeClr val="accent2"/>
                </a:solidFill>
                <a:latin typeface="Consolas" panose="020B0609020204030204" pitchFamily="49" charset="0"/>
              </a:rPr>
              <a:t>&lt;</a:t>
            </a:r>
            <a:r>
              <a:rPr lang="en-US" sz="1371" dirty="0" err="1">
                <a:solidFill>
                  <a:schemeClr val="accent2"/>
                </a:solidFill>
                <a:latin typeface="Consolas" panose="020B0609020204030204" pitchFamily="49" charset="0"/>
              </a:rPr>
              <a:t>ContentSearcher</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&lt;Name&gt;</a:t>
            </a:r>
            <a:r>
              <a:rPr lang="en-US" sz="1371" dirty="0" err="1">
                <a:solidFill>
                  <a:schemeClr val="accent3"/>
                </a:solidFill>
                <a:latin typeface="Consolas" panose="020B0609020204030204" pitchFamily="49" charset="0"/>
              </a:rPr>
              <a:t>VstsPersonalAccessToken</a:t>
            </a:r>
            <a:r>
              <a:rPr lang="en-US" sz="1371" dirty="0">
                <a:solidFill>
                  <a:schemeClr val="accent2"/>
                </a:solidFill>
                <a:latin typeface="Consolas" panose="020B0609020204030204" pitchFamily="49" charset="0"/>
              </a:rPr>
              <a:t>&lt;/Name&gt;</a:t>
            </a:r>
          </a:p>
          <a:p>
            <a:pPr lvl="1"/>
            <a:r>
              <a:rPr lang="en-US" sz="1371" dirty="0">
                <a:solidFill>
                  <a:schemeClr val="accent2"/>
                </a:solidFill>
                <a:latin typeface="Consolas" panose="020B0609020204030204" pitchFamily="49" charset="0"/>
              </a:rPr>
              <a:t>  &lt;</a:t>
            </a:r>
            <a:r>
              <a:rPr lang="en-US" sz="1371" dirty="0" err="1">
                <a:solidFill>
                  <a:schemeClr val="accent2"/>
                </a:solidFill>
                <a:latin typeface="Consolas" panose="020B0609020204030204" pitchFamily="49" charset="0"/>
              </a:rPr>
              <a:t>RuleId</a:t>
            </a:r>
            <a:r>
              <a:rPr lang="en-US" sz="1371" dirty="0">
                <a:solidFill>
                  <a:schemeClr val="accent2"/>
                </a:solidFill>
                <a:latin typeface="Consolas" panose="020B0609020204030204" pitchFamily="49" charset="0"/>
              </a:rPr>
              <a:t>&gt;CSCAN0240&lt;/</a:t>
            </a:r>
            <a:r>
              <a:rPr lang="en-US" sz="1371" dirty="0" err="1">
                <a:solidFill>
                  <a:schemeClr val="accent2"/>
                </a:solidFill>
                <a:latin typeface="Consolas" panose="020B0609020204030204" pitchFamily="49" charset="0"/>
              </a:rPr>
              <a:t>RuleId</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a:t>
            </a:r>
            <a:r>
              <a:rPr lang="en-US" sz="1371" dirty="0" err="1">
                <a:solidFill>
                  <a:schemeClr val="accent2"/>
                </a:solidFill>
                <a:latin typeface="Consolas" panose="020B0609020204030204" pitchFamily="49" charset="0"/>
              </a:rPr>
              <a:t>ResourceMatchPattern</a:t>
            </a:r>
            <a:r>
              <a:rPr lang="en-US" sz="1371" dirty="0">
                <a:solidFill>
                  <a:schemeClr val="accent2"/>
                </a:solidFill>
                <a:latin typeface="Consolas" panose="020B0609020204030204" pitchFamily="49" charset="0"/>
              </a:rPr>
              <a:t>&gt;\.(cs|ps1|bat|config|xml|json)$&lt;/</a:t>
            </a:r>
            <a:r>
              <a:rPr lang="en-US" sz="1371" dirty="0" err="1">
                <a:solidFill>
                  <a:schemeClr val="accent2"/>
                </a:solidFill>
                <a:latin typeface="Consolas" panose="020B0609020204030204" pitchFamily="49" charset="0"/>
              </a:rPr>
              <a:t>ResourceMatchPattern</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a:t>
            </a:r>
            <a:r>
              <a:rPr lang="en-US" sz="1371" dirty="0" err="1">
                <a:solidFill>
                  <a:schemeClr val="accent2"/>
                </a:solidFill>
                <a:latin typeface="Consolas" panose="020B0609020204030204" pitchFamily="49" charset="0"/>
              </a:rPr>
              <a:t>ContentSearchPatterns</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&lt;string&gt;</a:t>
            </a:r>
            <a:r>
              <a:rPr lang="en-US" sz="1371" dirty="0" err="1">
                <a:solidFill>
                  <a:schemeClr val="accent2"/>
                </a:solidFill>
                <a:latin typeface="Consolas" panose="020B0609020204030204" pitchFamily="49" charset="0"/>
              </a:rPr>
              <a:t>AccessToken</a:t>
            </a:r>
            <a:r>
              <a:rPr lang="en-US" sz="1371" dirty="0">
                <a:solidFill>
                  <a:schemeClr val="accent2"/>
                </a:solidFill>
                <a:latin typeface="Consolas" panose="020B0609020204030204" pitchFamily="49" charset="0"/>
              </a:rPr>
              <a:t>.*?['="]</a:t>
            </a:r>
            <a:r>
              <a:rPr lang="en-US" sz="1371" dirty="0">
                <a:solidFill>
                  <a:schemeClr val="accent3"/>
                </a:solidFill>
                <a:latin typeface="Consolas" panose="020B0609020204030204" pitchFamily="49" charset="0"/>
              </a:rPr>
              <a:t>[a-z0-9]{52}</a:t>
            </a:r>
            <a:r>
              <a:rPr lang="en-US" sz="1371" dirty="0">
                <a:solidFill>
                  <a:schemeClr val="accent2"/>
                </a:solidFill>
                <a:latin typeface="Consolas" panose="020B0609020204030204" pitchFamily="49" charset="0"/>
              </a:rPr>
              <a:t>('|"|\s|[\r\n]+)&lt;/string&gt;</a:t>
            </a:r>
          </a:p>
          <a:p>
            <a:pPr lvl="1"/>
            <a:r>
              <a:rPr lang="en-US" sz="1371" dirty="0">
                <a:solidFill>
                  <a:schemeClr val="accent2"/>
                </a:solidFill>
                <a:latin typeface="Consolas" panose="020B0609020204030204" pitchFamily="49" charset="0"/>
              </a:rPr>
              <a:t>    &lt;string&gt;[&gt;|'|=|"][a-zA-Z0-9/+]{70}==&lt;/string&gt;</a:t>
            </a:r>
          </a:p>
          <a:p>
            <a:pPr lvl="1"/>
            <a:r>
              <a:rPr lang="en-US" sz="1371" dirty="0">
                <a:solidFill>
                  <a:schemeClr val="accent2"/>
                </a:solidFill>
                <a:latin typeface="Consolas" panose="020B0609020204030204" pitchFamily="49" charset="0"/>
              </a:rPr>
              <a:t>    &lt;string&gt;password\s+[a-z0-9]{52}(\s|[\r\n]+)&lt;/string&gt;</a:t>
            </a:r>
          </a:p>
          <a:p>
            <a:pPr lvl="1"/>
            <a:r>
              <a:rPr lang="en-US" sz="1371" dirty="0">
                <a:solidFill>
                  <a:schemeClr val="accent2"/>
                </a:solidFill>
                <a:latin typeface="Consolas" panose="020B0609020204030204" pitchFamily="49" charset="0"/>
              </a:rPr>
              <a:t>  &lt;/</a:t>
            </a:r>
            <a:r>
              <a:rPr lang="en-US" sz="1371" dirty="0" err="1">
                <a:solidFill>
                  <a:schemeClr val="accent2"/>
                </a:solidFill>
                <a:latin typeface="Consolas" panose="020B0609020204030204" pitchFamily="49" charset="0"/>
              </a:rPr>
              <a:t>ContentSearchPatterns</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a:t>
            </a:r>
            <a:r>
              <a:rPr lang="en-US" sz="1371" dirty="0" err="1">
                <a:solidFill>
                  <a:schemeClr val="accent2"/>
                </a:solidFill>
                <a:latin typeface="Consolas" panose="020B0609020204030204" pitchFamily="49" charset="0"/>
              </a:rPr>
              <a:t>MatchDetails</a:t>
            </a:r>
            <a:r>
              <a:rPr lang="en-US" sz="1371" dirty="0">
                <a:solidFill>
                  <a:schemeClr val="accent2"/>
                </a:solidFill>
                <a:latin typeface="Consolas" panose="020B0609020204030204" pitchFamily="49" charset="0"/>
              </a:rPr>
              <a:t>&gt;Found </a:t>
            </a:r>
            <a:r>
              <a:rPr lang="en-US" sz="1371" dirty="0" err="1">
                <a:solidFill>
                  <a:schemeClr val="accent2"/>
                </a:solidFill>
                <a:latin typeface="Consolas" panose="020B0609020204030204" pitchFamily="49" charset="0"/>
              </a:rPr>
              <a:t>Vsts</a:t>
            </a:r>
            <a:r>
              <a:rPr lang="en-US" sz="1371" dirty="0">
                <a:solidFill>
                  <a:schemeClr val="accent2"/>
                </a:solidFill>
                <a:latin typeface="Consolas" panose="020B0609020204030204" pitchFamily="49" charset="0"/>
              </a:rPr>
              <a:t> personal access token in source file.&lt;/</a:t>
            </a:r>
            <a:r>
              <a:rPr lang="en-US" sz="1371" dirty="0" err="1">
                <a:solidFill>
                  <a:schemeClr val="accent2"/>
                </a:solidFill>
                <a:latin typeface="Consolas" panose="020B0609020204030204" pitchFamily="49" charset="0"/>
              </a:rPr>
              <a:t>MatchDetails</a:t>
            </a:r>
            <a:r>
              <a:rPr lang="en-US" sz="1371" dirty="0">
                <a:solidFill>
                  <a:schemeClr val="accent2"/>
                </a:solidFill>
                <a:latin typeface="Consolas" panose="020B0609020204030204" pitchFamily="49" charset="0"/>
              </a:rPr>
              <a:t>&gt;</a:t>
            </a:r>
          </a:p>
          <a:p>
            <a:pPr lvl="1"/>
            <a:r>
              <a:rPr lang="en-US" sz="1371" dirty="0">
                <a:solidFill>
                  <a:schemeClr val="accent2"/>
                </a:solidFill>
                <a:latin typeface="Consolas" panose="020B0609020204030204" pitchFamily="49" charset="0"/>
              </a:rPr>
              <a:t>  &lt;Recommendation&gt;Validate file contains secrets, remove, roll credential, and use approved store.&lt;/Recommendation&gt;</a:t>
            </a:r>
          </a:p>
          <a:p>
            <a:pPr lvl="1"/>
            <a:r>
              <a:rPr lang="en-US" sz="1371" dirty="0">
                <a:solidFill>
                  <a:schemeClr val="accent2"/>
                </a:solidFill>
                <a:latin typeface="Consolas" panose="020B0609020204030204" pitchFamily="49" charset="0"/>
              </a:rPr>
              <a:t>  &lt;Severity&gt;3&lt;/Severity&gt;</a:t>
            </a:r>
          </a:p>
          <a:p>
            <a:pPr lvl="1"/>
            <a:r>
              <a:rPr lang="en-US" sz="1371" dirty="0">
                <a:solidFill>
                  <a:schemeClr val="accent2"/>
                </a:solidFill>
                <a:latin typeface="Consolas" panose="020B0609020204030204" pitchFamily="49" charset="0"/>
              </a:rPr>
              <a:t>&lt;/</a:t>
            </a:r>
            <a:r>
              <a:rPr lang="en-US" sz="1371" dirty="0" err="1">
                <a:solidFill>
                  <a:schemeClr val="accent2"/>
                </a:solidFill>
                <a:latin typeface="Consolas" panose="020B0609020204030204" pitchFamily="49" charset="0"/>
              </a:rPr>
              <a:t>ContentSearcher</a:t>
            </a:r>
            <a:r>
              <a:rPr lang="en-US" sz="1371" dirty="0">
                <a:solidFill>
                  <a:schemeClr val="accent2"/>
                </a:solidFill>
                <a:latin typeface="Consolas" panose="020B0609020204030204" pitchFamily="49" charset="0"/>
              </a:rPr>
              <a:t>&gt;</a:t>
            </a:r>
          </a:p>
        </p:txBody>
      </p:sp>
    </p:spTree>
    <p:extLst>
      <p:ext uri="{BB962C8B-B14F-4D97-AF65-F5344CB8AC3E}">
        <p14:creationId xmlns:p14="http://schemas.microsoft.com/office/powerpoint/2010/main" val="512533388"/>
      </p:ext>
    </p:extLst>
  </p:cSld>
  <p:clrMapOvr>
    <a:masterClrMapping/>
  </p:clrMapOvr>
  <p:transition>
    <p:fade/>
  </p:transition>
</p:sld>
</file>

<file path=ppt/slides/slide1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7AB76-D59E-6D4A-9395-78D3F717DFD7}"/>
              </a:ext>
            </a:extLst>
          </p:cNvPr>
          <p:cNvSpPr>
            <a:spLocks noGrp="1"/>
          </p:cNvSpPr>
          <p:nvPr>
            <p:ph type="title"/>
          </p:nvPr>
        </p:nvSpPr>
        <p:spPr>
          <a:xfrm>
            <a:off x="585216" y="2547020"/>
            <a:ext cx="6400800" cy="987386"/>
          </a:xfrm>
        </p:spPr>
        <p:txBody>
          <a:bodyPr/>
          <a:lstStyle/>
          <a:p>
            <a:r>
              <a:rPr lang="en-US" dirty="0"/>
              <a:t>Known Vulnerabilities</a:t>
            </a:r>
            <a:br>
              <a:rPr lang="en-US" dirty="0"/>
            </a:br>
            <a:r>
              <a:rPr lang="en-US" sz="3529" b="0" dirty="0">
                <a:latin typeface="Segoe UI Semilight" panose="020B0402040204020203" pitchFamily="34" charset="0"/>
                <a:cs typeface="Segoe UI Semilight" panose="020B0402040204020203" pitchFamily="34" charset="0"/>
              </a:rPr>
              <a:t>in Open Source Components</a:t>
            </a:r>
          </a:p>
        </p:txBody>
      </p:sp>
    </p:spTree>
    <p:extLst>
      <p:ext uri="{BB962C8B-B14F-4D97-AF65-F5344CB8AC3E}">
        <p14:creationId xmlns:p14="http://schemas.microsoft.com/office/powerpoint/2010/main" val="8514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B435-A78F-4326-9690-958D82E977A7}"/>
              </a:ext>
            </a:extLst>
          </p:cNvPr>
          <p:cNvSpPr>
            <a:spLocks noGrp="1"/>
          </p:cNvSpPr>
          <p:nvPr>
            <p:ph type="title"/>
          </p:nvPr>
        </p:nvSpPr>
        <p:spPr/>
        <p:txBody>
          <a:bodyPr/>
          <a:lstStyle/>
          <a:p>
            <a:r>
              <a:rPr lang="en-US" dirty="0"/>
              <a:t>How to Find Known Vulnerabilities</a:t>
            </a:r>
          </a:p>
        </p:txBody>
      </p:sp>
      <p:pic>
        <p:nvPicPr>
          <p:cNvPr id="5" name="Picture 4">
            <a:extLst>
              <a:ext uri="{FF2B5EF4-FFF2-40B4-BE49-F238E27FC236}">
                <a16:creationId xmlns:a16="http://schemas.microsoft.com/office/drawing/2014/main" id="{223C94B1-EB7B-4688-A8A1-0D35D5108574}"/>
              </a:ext>
            </a:extLst>
          </p:cNvPr>
          <p:cNvPicPr>
            <a:picLocks noChangeAspect="1"/>
          </p:cNvPicPr>
          <p:nvPr/>
        </p:nvPicPr>
        <p:blipFill>
          <a:blip r:embed="rId3"/>
          <a:stretch>
            <a:fillRect/>
          </a:stretch>
        </p:blipFill>
        <p:spPr>
          <a:xfrm>
            <a:off x="1313281" y="1914425"/>
            <a:ext cx="9567759" cy="4943090"/>
          </a:xfrm>
          <a:prstGeom prst="rect">
            <a:avLst/>
          </a:prstGeom>
        </p:spPr>
      </p:pic>
    </p:spTree>
    <p:extLst>
      <p:ext uri="{BB962C8B-B14F-4D97-AF65-F5344CB8AC3E}">
        <p14:creationId xmlns:p14="http://schemas.microsoft.com/office/powerpoint/2010/main" val="3788486431"/>
      </p:ext>
    </p:extLst>
  </p:cSld>
  <p:clrMapOvr>
    <a:masterClrMapping/>
  </p:clrMapOvr>
  <p:transition>
    <p:fade/>
  </p:transition>
</p:sld>
</file>

<file path=ppt/slides/slide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BB8B40-F3D1-4331-B430-E127860A693D}"/>
              </a:ext>
            </a:extLst>
          </p:cNvPr>
          <p:cNvSpPr>
            <a:spLocks noGrp="1"/>
          </p:cNvSpPr>
          <p:nvPr>
            <p:ph type="title"/>
          </p:nvPr>
        </p:nvSpPr>
        <p:spPr>
          <a:xfrm>
            <a:off x="588262" y="2425541"/>
            <a:ext cx="5943600" cy="1107996"/>
          </a:xfrm>
        </p:spPr>
        <p:txBody>
          <a:bodyPr/>
          <a:lstStyle/>
          <a:p>
            <a:r>
              <a:rPr lang="en-US" dirty="0"/>
              <a:t>How Microsoft Keeps Its DevOps Services Secure</a:t>
            </a:r>
          </a:p>
        </p:txBody>
      </p:sp>
      <p:sp>
        <p:nvSpPr>
          <p:cNvPr id="7" name="Text Placeholder 6">
            <a:extLst>
              <a:ext uri="{FF2B5EF4-FFF2-40B4-BE49-F238E27FC236}">
                <a16:creationId xmlns:a16="http://schemas.microsoft.com/office/drawing/2014/main" id="{5B233F29-D5A5-4DF5-AA87-020831D2ED66}"/>
              </a:ext>
            </a:extLst>
          </p:cNvPr>
          <p:cNvSpPr>
            <a:spLocks noGrp="1"/>
          </p:cNvSpPr>
          <p:nvPr>
            <p:ph type="body" sz="quarter" idx="12"/>
          </p:nvPr>
        </p:nvSpPr>
        <p:spPr>
          <a:xfrm>
            <a:off x="582041" y="3962400"/>
            <a:ext cx="5943600" cy="615553"/>
          </a:xfrm>
        </p:spPr>
        <p:txBody>
          <a:bodyPr/>
          <a:lstStyle/>
          <a:p>
            <a:r>
              <a:rPr lang="en-US" dirty="0"/>
              <a:t>Edward Thomson   @</a:t>
            </a:r>
            <a:r>
              <a:rPr lang="en-US" dirty="0" err="1"/>
              <a:t>ethomson</a:t>
            </a:r>
            <a:endParaRPr lang="en-US" dirty="0"/>
          </a:p>
          <a:p>
            <a:r>
              <a:rPr lang="en-US" dirty="0"/>
              <a:t>Program Manager, Azure DevOps</a:t>
            </a:r>
          </a:p>
        </p:txBody>
      </p:sp>
      <p:sp>
        <p:nvSpPr>
          <p:cNvPr id="5" name="Text Placeholder 4">
            <a:extLst>
              <a:ext uri="{FF2B5EF4-FFF2-40B4-BE49-F238E27FC236}">
                <a16:creationId xmlns:a16="http://schemas.microsoft.com/office/drawing/2014/main" id="{C2A8FA8E-80DC-468B-AB33-77C815EA5E15}"/>
              </a:ext>
            </a:extLst>
          </p:cNvPr>
          <p:cNvSpPr>
            <a:spLocks noGrp="1"/>
          </p:cNvSpPr>
          <p:nvPr>
            <p:ph type="body" sz="quarter" idx="13"/>
          </p:nvPr>
        </p:nvSpPr>
        <p:spPr/>
        <p:txBody>
          <a:bodyPr/>
          <a:lstStyle/>
          <a:p>
            <a:r>
              <a:rPr lang="en-US" dirty="0"/>
              <a:t>THR3109</a:t>
            </a:r>
          </a:p>
        </p:txBody>
      </p:sp>
    </p:spTree>
    <p:extLst>
      <p:ext uri="{BB962C8B-B14F-4D97-AF65-F5344CB8AC3E}">
        <p14:creationId xmlns:p14="http://schemas.microsoft.com/office/powerpoint/2010/main" val="186999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7260-F865-4E37-97F4-EA58C25EC13E}"/>
              </a:ext>
            </a:extLst>
          </p:cNvPr>
          <p:cNvSpPr>
            <a:spLocks noGrp="1"/>
          </p:cNvSpPr>
          <p:nvPr>
            <p:ph type="title"/>
          </p:nvPr>
        </p:nvSpPr>
        <p:spPr/>
        <p:txBody>
          <a:bodyPr/>
          <a:lstStyle/>
          <a:p>
            <a:r>
              <a:rPr lang="en-US" dirty="0"/>
              <a:t>Scan Your OSS Components</a:t>
            </a:r>
          </a:p>
        </p:txBody>
      </p:sp>
      <p:pic>
        <p:nvPicPr>
          <p:cNvPr id="3" name="Picture 2">
            <a:extLst>
              <a:ext uri="{FF2B5EF4-FFF2-40B4-BE49-F238E27FC236}">
                <a16:creationId xmlns:a16="http://schemas.microsoft.com/office/drawing/2014/main" id="{3712B91B-BA7F-4566-8E6B-1257E98288A9}"/>
              </a:ext>
            </a:extLst>
          </p:cNvPr>
          <p:cNvPicPr>
            <a:picLocks noChangeAspect="1"/>
          </p:cNvPicPr>
          <p:nvPr/>
        </p:nvPicPr>
        <p:blipFill>
          <a:blip r:embed="rId3"/>
          <a:stretch>
            <a:fillRect/>
          </a:stretch>
        </p:blipFill>
        <p:spPr>
          <a:xfrm>
            <a:off x="1747950" y="1541468"/>
            <a:ext cx="8696101" cy="5316047"/>
          </a:xfrm>
          <a:prstGeom prst="rect">
            <a:avLst/>
          </a:prstGeom>
        </p:spPr>
      </p:pic>
    </p:spTree>
    <p:extLst>
      <p:ext uri="{BB962C8B-B14F-4D97-AF65-F5344CB8AC3E}">
        <p14:creationId xmlns:p14="http://schemas.microsoft.com/office/powerpoint/2010/main" val="2355565553"/>
      </p:ext>
    </p:extLst>
  </p:cSld>
  <p:clrMapOvr>
    <a:masterClrMapping/>
  </p:clrMapOvr>
  <p:transition>
    <p:fade/>
  </p:transition>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72FD-7E2B-4AB2-8B1A-366F584C7732}"/>
              </a:ext>
            </a:extLst>
          </p:cNvPr>
          <p:cNvSpPr>
            <a:spLocks noGrp="1"/>
          </p:cNvSpPr>
          <p:nvPr>
            <p:ph type="title"/>
          </p:nvPr>
        </p:nvSpPr>
        <p:spPr/>
        <p:txBody>
          <a:bodyPr/>
          <a:lstStyle/>
          <a:p>
            <a:r>
              <a:rPr lang="en-US"/>
              <a:t>Package Management</a:t>
            </a:r>
            <a:endParaRPr lang="en-US" dirty="0"/>
          </a:p>
        </p:txBody>
      </p:sp>
      <p:sp>
        <p:nvSpPr>
          <p:cNvPr id="5" name="Content Placeholder 4">
            <a:extLst>
              <a:ext uri="{FF2B5EF4-FFF2-40B4-BE49-F238E27FC236}">
                <a16:creationId xmlns:a16="http://schemas.microsoft.com/office/drawing/2014/main" id="{FF0DEFA2-C116-42F9-8EFD-10E50BBF0B13}"/>
              </a:ext>
            </a:extLst>
          </p:cNvPr>
          <p:cNvSpPr>
            <a:spLocks noGrp="1"/>
          </p:cNvSpPr>
          <p:nvPr>
            <p:ph type="body" sz="quarter" idx="10"/>
          </p:nvPr>
        </p:nvSpPr>
        <p:spPr>
          <a:xfrm>
            <a:off x="588263" y="1187962"/>
            <a:ext cx="11336118" cy="1465016"/>
          </a:xfrm>
        </p:spPr>
        <p:txBody>
          <a:bodyPr/>
          <a:lstStyle/>
          <a:p>
            <a:pPr marL="0" indent="0">
              <a:buNone/>
            </a:pPr>
            <a:r>
              <a:rPr lang="en-US" dirty="0"/>
              <a:t>Binary artifacts are accessed via a trusted feed and scanned for vulnerability</a:t>
            </a:r>
          </a:p>
          <a:p>
            <a:pPr marL="0" indent="0">
              <a:buNone/>
            </a:pPr>
            <a:r>
              <a:rPr lang="en-US" dirty="0"/>
              <a:t>Builds produce artifacts that are managed</a:t>
            </a:r>
          </a:p>
          <a:p>
            <a:pPr marL="0" indent="0">
              <a:buNone/>
            </a:pPr>
            <a:r>
              <a:rPr lang="en-US" dirty="0"/>
              <a:t>OSS dependencies are scanned for vulnerabilities and kept up to date</a:t>
            </a:r>
          </a:p>
        </p:txBody>
      </p:sp>
    </p:spTree>
    <p:extLst>
      <p:ext uri="{BB962C8B-B14F-4D97-AF65-F5344CB8AC3E}">
        <p14:creationId xmlns:p14="http://schemas.microsoft.com/office/powerpoint/2010/main" val="2244782157"/>
      </p:ext>
    </p:extLst>
  </p:cSld>
  <p:clrMapOvr>
    <a:masterClrMapping/>
  </p:clrMapOvr>
  <p:transition>
    <p:fade/>
  </p:transition>
</p:sld>
</file>

<file path=ppt/slides/slide2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EDA6EC-B228-0143-B20F-108009DC970A}"/>
              </a:ext>
            </a:extLst>
          </p:cNvPr>
          <p:cNvSpPr>
            <a:spLocks noGrp="1"/>
          </p:cNvSpPr>
          <p:nvPr>
            <p:ph type="title"/>
          </p:nvPr>
        </p:nvSpPr>
        <p:spPr/>
        <p:txBody>
          <a:bodyPr/>
          <a:lstStyle/>
          <a:p>
            <a:r>
              <a:rPr lang="en-US" dirty="0"/>
              <a:t>Additional Practices</a:t>
            </a:r>
          </a:p>
        </p:txBody>
      </p:sp>
    </p:spTree>
    <p:extLst>
      <p:ext uri="{BB962C8B-B14F-4D97-AF65-F5344CB8AC3E}">
        <p14:creationId xmlns:p14="http://schemas.microsoft.com/office/powerpoint/2010/main" val="21319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B4DB-7EE2-9540-A5A0-E3609AE18CD2}"/>
              </a:ext>
            </a:extLst>
          </p:cNvPr>
          <p:cNvSpPr>
            <a:spLocks noGrp="1"/>
          </p:cNvSpPr>
          <p:nvPr>
            <p:ph type="title"/>
          </p:nvPr>
        </p:nvSpPr>
        <p:spPr/>
        <p:txBody>
          <a:bodyPr/>
          <a:lstStyle/>
          <a:p>
            <a:r>
              <a:rPr lang="en-US" dirty="0"/>
              <a:t>Red Teams</a:t>
            </a:r>
          </a:p>
        </p:txBody>
      </p:sp>
    </p:spTree>
    <p:extLst>
      <p:ext uri="{BB962C8B-B14F-4D97-AF65-F5344CB8AC3E}">
        <p14:creationId xmlns:p14="http://schemas.microsoft.com/office/powerpoint/2010/main" val="37154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Evolution of Red vs Blue</a:t>
            </a:r>
          </a:p>
        </p:txBody>
      </p:sp>
      <p:sp>
        <p:nvSpPr>
          <p:cNvPr id="3" name="Freeform: Shape 2">
            <a:extLst>
              <a:ext uri="{FF2B5EF4-FFF2-40B4-BE49-F238E27FC236}">
                <a16:creationId xmlns:a16="http://schemas.microsoft.com/office/drawing/2014/main" id="{F51D331D-CA9B-4D0C-9AD9-4140CF3BB7C8}"/>
              </a:ext>
            </a:extLst>
          </p:cNvPr>
          <p:cNvSpPr/>
          <p:nvPr/>
        </p:nvSpPr>
        <p:spPr>
          <a:xfrm>
            <a:off x="630314" y="1381818"/>
            <a:ext cx="1022206" cy="1460294"/>
          </a:xfrm>
          <a:custGeom>
            <a:avLst/>
            <a:gdLst>
              <a:gd name="connsiteX0" fmla="*/ 0 w 1489786"/>
              <a:gd name="connsiteY0" fmla="*/ 0 h 1042850"/>
              <a:gd name="connsiteX1" fmla="*/ 968361 w 1489786"/>
              <a:gd name="connsiteY1" fmla="*/ 0 h 1042850"/>
              <a:gd name="connsiteX2" fmla="*/ 1489786 w 1489786"/>
              <a:gd name="connsiteY2" fmla="*/ 521425 h 1042850"/>
              <a:gd name="connsiteX3" fmla="*/ 968361 w 1489786"/>
              <a:gd name="connsiteY3" fmla="*/ 1042850 h 1042850"/>
              <a:gd name="connsiteX4" fmla="*/ 0 w 1489786"/>
              <a:gd name="connsiteY4" fmla="*/ 1042850 h 1042850"/>
              <a:gd name="connsiteX5" fmla="*/ 521425 w 1489786"/>
              <a:gd name="connsiteY5" fmla="*/ 521425 h 1042850"/>
              <a:gd name="connsiteX6" fmla="*/ 0 w 1489786"/>
              <a:gd name="connsiteY6" fmla="*/ 0 h 10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786" h="1042850">
                <a:moveTo>
                  <a:pt x="1489786" y="0"/>
                </a:moveTo>
                <a:lnTo>
                  <a:pt x="1489786" y="677853"/>
                </a:lnTo>
                <a:lnTo>
                  <a:pt x="744893" y="1042850"/>
                </a:lnTo>
                <a:lnTo>
                  <a:pt x="0" y="677853"/>
                </a:lnTo>
                <a:lnTo>
                  <a:pt x="0" y="0"/>
                </a:lnTo>
                <a:lnTo>
                  <a:pt x="744893" y="364997"/>
                </a:lnTo>
                <a:lnTo>
                  <a:pt x="1489786"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806" tIns="527909" rIns="16807" bIns="527908" numCol="1" spcCol="1270" anchor="ctr" anchorCtr="0">
            <a:noAutofit/>
          </a:bodyPr>
          <a:lstStyle/>
          <a:p>
            <a:pPr algn="ctr" defTabSz="1176281">
              <a:lnSpc>
                <a:spcPct val="90000"/>
              </a:lnSpc>
              <a:spcBef>
                <a:spcPct val="0"/>
              </a:spcBef>
              <a:spcAft>
                <a:spcPct val="35000"/>
              </a:spcAft>
            </a:pPr>
            <a:r>
              <a:rPr lang="en-AU" sz="2647" dirty="0">
                <a:solidFill>
                  <a:srgbClr val="FFFFFF"/>
                </a:solidFill>
                <a:latin typeface="Segoe UI"/>
              </a:rPr>
              <a:t>Earlier</a:t>
            </a:r>
            <a:endParaRPr lang="en-US" sz="2647" dirty="0">
              <a:solidFill>
                <a:srgbClr val="FFFFFF"/>
              </a:solidFill>
              <a:latin typeface="Segoe UI"/>
            </a:endParaRPr>
          </a:p>
        </p:txBody>
      </p:sp>
      <p:sp>
        <p:nvSpPr>
          <p:cNvPr id="5" name="Freeform: Shape 4">
            <a:extLst>
              <a:ext uri="{FF2B5EF4-FFF2-40B4-BE49-F238E27FC236}">
                <a16:creationId xmlns:a16="http://schemas.microsoft.com/office/drawing/2014/main" id="{E8154D14-A863-4706-9F88-3D647FFBFF0C}"/>
              </a:ext>
            </a:extLst>
          </p:cNvPr>
          <p:cNvSpPr/>
          <p:nvPr/>
        </p:nvSpPr>
        <p:spPr>
          <a:xfrm>
            <a:off x="1652518" y="1381820"/>
            <a:ext cx="9954266" cy="949190"/>
          </a:xfrm>
          <a:custGeom>
            <a:avLst/>
            <a:gdLst>
              <a:gd name="connsiteX0" fmla="*/ 161397 w 968360"/>
              <a:gd name="connsiteY0" fmla="*/ 0 h 10249884"/>
              <a:gd name="connsiteX1" fmla="*/ 806963 w 968360"/>
              <a:gd name="connsiteY1" fmla="*/ 0 h 10249884"/>
              <a:gd name="connsiteX2" fmla="*/ 968360 w 968360"/>
              <a:gd name="connsiteY2" fmla="*/ 161397 h 10249884"/>
              <a:gd name="connsiteX3" fmla="*/ 968360 w 968360"/>
              <a:gd name="connsiteY3" fmla="*/ 10249884 h 10249884"/>
              <a:gd name="connsiteX4" fmla="*/ 968360 w 968360"/>
              <a:gd name="connsiteY4" fmla="*/ 10249884 h 10249884"/>
              <a:gd name="connsiteX5" fmla="*/ 0 w 968360"/>
              <a:gd name="connsiteY5" fmla="*/ 10249884 h 10249884"/>
              <a:gd name="connsiteX6" fmla="*/ 0 w 968360"/>
              <a:gd name="connsiteY6" fmla="*/ 10249884 h 10249884"/>
              <a:gd name="connsiteX7" fmla="*/ 0 w 968360"/>
              <a:gd name="connsiteY7" fmla="*/ 161397 h 10249884"/>
              <a:gd name="connsiteX8" fmla="*/ 161397 w 968360"/>
              <a:gd name="connsiteY8" fmla="*/ 0 h 102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0" h="10249884">
                <a:moveTo>
                  <a:pt x="968360" y="1708356"/>
                </a:moveTo>
                <a:lnTo>
                  <a:pt x="968360" y="8541528"/>
                </a:lnTo>
                <a:cubicBezTo>
                  <a:pt x="968360" y="9485023"/>
                  <a:pt x="961533" y="10249879"/>
                  <a:pt x="953112" y="10249879"/>
                </a:cubicBezTo>
                <a:lnTo>
                  <a:pt x="0" y="10249879"/>
                </a:lnTo>
                <a:lnTo>
                  <a:pt x="0" y="10249879"/>
                </a:lnTo>
                <a:lnTo>
                  <a:pt x="0" y="5"/>
                </a:lnTo>
                <a:lnTo>
                  <a:pt x="0" y="5"/>
                </a:lnTo>
                <a:lnTo>
                  <a:pt x="953112" y="5"/>
                </a:lnTo>
                <a:cubicBezTo>
                  <a:pt x="961533" y="5"/>
                  <a:pt x="968360" y="764861"/>
                  <a:pt x="968360" y="170835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540" tIns="56293" rIns="56293" bIns="56295" numCol="1" spcCol="1270" anchor="ctr" anchorCtr="0">
            <a:noAutofit/>
          </a:bodyPr>
          <a:lstStyle/>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Identify vulnerabilities through manual code review</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Engage external pen testing company</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Report out to the team, fixes added to the backlog</a:t>
            </a:r>
            <a:endParaRPr lang="en-US" sz="1567" dirty="0">
              <a:solidFill>
                <a:srgbClr val="505050">
                  <a:hueOff val="0"/>
                  <a:satOff val="0"/>
                  <a:lumOff val="0"/>
                  <a:alphaOff val="0"/>
                </a:srgbClr>
              </a:solidFill>
              <a:latin typeface="Segoe UI"/>
            </a:endParaRPr>
          </a:p>
        </p:txBody>
      </p:sp>
      <p:sp>
        <p:nvSpPr>
          <p:cNvPr id="6" name="Freeform: Shape 5">
            <a:extLst>
              <a:ext uri="{FF2B5EF4-FFF2-40B4-BE49-F238E27FC236}">
                <a16:creationId xmlns:a16="http://schemas.microsoft.com/office/drawing/2014/main" id="{83ABAD5A-2D93-41A3-83CD-2D2455CC973A}"/>
              </a:ext>
            </a:extLst>
          </p:cNvPr>
          <p:cNvSpPr/>
          <p:nvPr/>
        </p:nvSpPr>
        <p:spPr>
          <a:xfrm>
            <a:off x="630312" y="2700588"/>
            <a:ext cx="1022205" cy="1460293"/>
          </a:xfrm>
          <a:custGeom>
            <a:avLst/>
            <a:gdLst>
              <a:gd name="connsiteX0" fmla="*/ 0 w 1489786"/>
              <a:gd name="connsiteY0" fmla="*/ 0 h 1042850"/>
              <a:gd name="connsiteX1" fmla="*/ 968361 w 1489786"/>
              <a:gd name="connsiteY1" fmla="*/ 0 h 1042850"/>
              <a:gd name="connsiteX2" fmla="*/ 1489786 w 1489786"/>
              <a:gd name="connsiteY2" fmla="*/ 521425 h 1042850"/>
              <a:gd name="connsiteX3" fmla="*/ 968361 w 1489786"/>
              <a:gd name="connsiteY3" fmla="*/ 1042850 h 1042850"/>
              <a:gd name="connsiteX4" fmla="*/ 0 w 1489786"/>
              <a:gd name="connsiteY4" fmla="*/ 1042850 h 1042850"/>
              <a:gd name="connsiteX5" fmla="*/ 521425 w 1489786"/>
              <a:gd name="connsiteY5" fmla="*/ 521425 h 1042850"/>
              <a:gd name="connsiteX6" fmla="*/ 0 w 1489786"/>
              <a:gd name="connsiteY6" fmla="*/ 0 h 10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786" h="1042850">
                <a:moveTo>
                  <a:pt x="1489786" y="0"/>
                </a:moveTo>
                <a:lnTo>
                  <a:pt x="1489786" y="677853"/>
                </a:lnTo>
                <a:lnTo>
                  <a:pt x="744893" y="1042850"/>
                </a:lnTo>
                <a:lnTo>
                  <a:pt x="0" y="677853"/>
                </a:lnTo>
                <a:lnTo>
                  <a:pt x="0" y="0"/>
                </a:lnTo>
                <a:lnTo>
                  <a:pt x="744893" y="364997"/>
                </a:lnTo>
                <a:lnTo>
                  <a:pt x="1489786"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806" tIns="527908" rIns="16806" bIns="527908" numCol="1" spcCol="1270" anchor="ctr" anchorCtr="0">
            <a:noAutofit/>
          </a:bodyPr>
          <a:lstStyle/>
          <a:p>
            <a:pPr algn="ctr" defTabSz="1176281">
              <a:lnSpc>
                <a:spcPct val="90000"/>
              </a:lnSpc>
              <a:spcBef>
                <a:spcPct val="0"/>
              </a:spcBef>
              <a:spcAft>
                <a:spcPct val="35000"/>
              </a:spcAft>
            </a:pPr>
            <a:r>
              <a:rPr lang="en-AU" sz="2647" dirty="0">
                <a:solidFill>
                  <a:srgbClr val="FFFFFF"/>
                </a:solidFill>
                <a:latin typeface="Segoe UI"/>
              </a:rPr>
              <a:t>2015</a:t>
            </a:r>
            <a:endParaRPr lang="en-US" sz="2647" dirty="0">
              <a:solidFill>
                <a:srgbClr val="FFFFFF"/>
              </a:solidFill>
              <a:latin typeface="Segoe UI"/>
            </a:endParaRPr>
          </a:p>
        </p:txBody>
      </p:sp>
      <p:sp>
        <p:nvSpPr>
          <p:cNvPr id="7" name="Freeform: Shape 6">
            <a:extLst>
              <a:ext uri="{FF2B5EF4-FFF2-40B4-BE49-F238E27FC236}">
                <a16:creationId xmlns:a16="http://schemas.microsoft.com/office/drawing/2014/main" id="{46806343-7484-42B8-9696-DF23F8EAF9F4}"/>
              </a:ext>
            </a:extLst>
          </p:cNvPr>
          <p:cNvSpPr/>
          <p:nvPr/>
        </p:nvSpPr>
        <p:spPr>
          <a:xfrm>
            <a:off x="1652518" y="2700589"/>
            <a:ext cx="9954266" cy="949190"/>
          </a:xfrm>
          <a:custGeom>
            <a:avLst/>
            <a:gdLst>
              <a:gd name="connsiteX0" fmla="*/ 161397 w 968360"/>
              <a:gd name="connsiteY0" fmla="*/ 0 h 10249884"/>
              <a:gd name="connsiteX1" fmla="*/ 806963 w 968360"/>
              <a:gd name="connsiteY1" fmla="*/ 0 h 10249884"/>
              <a:gd name="connsiteX2" fmla="*/ 968360 w 968360"/>
              <a:gd name="connsiteY2" fmla="*/ 161397 h 10249884"/>
              <a:gd name="connsiteX3" fmla="*/ 968360 w 968360"/>
              <a:gd name="connsiteY3" fmla="*/ 10249884 h 10249884"/>
              <a:gd name="connsiteX4" fmla="*/ 968360 w 968360"/>
              <a:gd name="connsiteY4" fmla="*/ 10249884 h 10249884"/>
              <a:gd name="connsiteX5" fmla="*/ 0 w 968360"/>
              <a:gd name="connsiteY5" fmla="*/ 10249884 h 10249884"/>
              <a:gd name="connsiteX6" fmla="*/ 0 w 968360"/>
              <a:gd name="connsiteY6" fmla="*/ 10249884 h 10249884"/>
              <a:gd name="connsiteX7" fmla="*/ 0 w 968360"/>
              <a:gd name="connsiteY7" fmla="*/ 161397 h 10249884"/>
              <a:gd name="connsiteX8" fmla="*/ 161397 w 968360"/>
              <a:gd name="connsiteY8" fmla="*/ 0 h 102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0" h="10249884">
                <a:moveTo>
                  <a:pt x="968360" y="1708356"/>
                </a:moveTo>
                <a:lnTo>
                  <a:pt x="968360" y="8541528"/>
                </a:lnTo>
                <a:cubicBezTo>
                  <a:pt x="968360" y="9485023"/>
                  <a:pt x="961533" y="10249879"/>
                  <a:pt x="953112" y="10249879"/>
                </a:cubicBezTo>
                <a:lnTo>
                  <a:pt x="0" y="10249879"/>
                </a:lnTo>
                <a:lnTo>
                  <a:pt x="0" y="10249879"/>
                </a:lnTo>
                <a:lnTo>
                  <a:pt x="0" y="5"/>
                </a:lnTo>
                <a:lnTo>
                  <a:pt x="0" y="5"/>
                </a:lnTo>
                <a:lnTo>
                  <a:pt x="953112" y="5"/>
                </a:lnTo>
                <a:cubicBezTo>
                  <a:pt x="961533" y="5"/>
                  <a:pt x="968360" y="764861"/>
                  <a:pt x="968360" y="170835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540" tIns="56293" rIns="56293" bIns="56295" numCol="1" spcCol="1270" anchor="ctr" anchorCtr="0">
            <a:noAutofit/>
          </a:bodyPr>
          <a:lstStyle/>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Paired a handful of security-minded engineers with a pen tester (Red team)</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A few ops-minded engineers that understand the systems &amp; logging available (Blue team)</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Attacks were successful due to poorly protected secrets, SQL injection &amp; successful phishing campaigns</a:t>
            </a:r>
            <a:endParaRPr lang="en-US" sz="1567" dirty="0">
              <a:solidFill>
                <a:srgbClr val="505050">
                  <a:hueOff val="0"/>
                  <a:satOff val="0"/>
                  <a:lumOff val="0"/>
                  <a:alphaOff val="0"/>
                </a:srgbClr>
              </a:solidFill>
              <a:latin typeface="Segoe UI"/>
            </a:endParaRPr>
          </a:p>
        </p:txBody>
      </p:sp>
      <p:sp>
        <p:nvSpPr>
          <p:cNvPr id="8" name="Freeform: Shape 7">
            <a:extLst>
              <a:ext uri="{FF2B5EF4-FFF2-40B4-BE49-F238E27FC236}">
                <a16:creationId xmlns:a16="http://schemas.microsoft.com/office/drawing/2014/main" id="{ADAD9E87-BF64-48EC-9E1B-EE8FB5475357}"/>
              </a:ext>
            </a:extLst>
          </p:cNvPr>
          <p:cNvSpPr/>
          <p:nvPr/>
        </p:nvSpPr>
        <p:spPr>
          <a:xfrm>
            <a:off x="630312" y="4019356"/>
            <a:ext cx="1022205" cy="1460293"/>
          </a:xfrm>
          <a:custGeom>
            <a:avLst/>
            <a:gdLst>
              <a:gd name="connsiteX0" fmla="*/ 0 w 1489786"/>
              <a:gd name="connsiteY0" fmla="*/ 0 h 1042850"/>
              <a:gd name="connsiteX1" fmla="*/ 968361 w 1489786"/>
              <a:gd name="connsiteY1" fmla="*/ 0 h 1042850"/>
              <a:gd name="connsiteX2" fmla="*/ 1489786 w 1489786"/>
              <a:gd name="connsiteY2" fmla="*/ 521425 h 1042850"/>
              <a:gd name="connsiteX3" fmla="*/ 968361 w 1489786"/>
              <a:gd name="connsiteY3" fmla="*/ 1042850 h 1042850"/>
              <a:gd name="connsiteX4" fmla="*/ 0 w 1489786"/>
              <a:gd name="connsiteY4" fmla="*/ 1042850 h 1042850"/>
              <a:gd name="connsiteX5" fmla="*/ 521425 w 1489786"/>
              <a:gd name="connsiteY5" fmla="*/ 521425 h 1042850"/>
              <a:gd name="connsiteX6" fmla="*/ 0 w 1489786"/>
              <a:gd name="connsiteY6" fmla="*/ 0 h 10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786" h="1042850">
                <a:moveTo>
                  <a:pt x="1489786" y="0"/>
                </a:moveTo>
                <a:lnTo>
                  <a:pt x="1489786" y="677853"/>
                </a:lnTo>
                <a:lnTo>
                  <a:pt x="744893" y="1042850"/>
                </a:lnTo>
                <a:lnTo>
                  <a:pt x="0" y="677853"/>
                </a:lnTo>
                <a:lnTo>
                  <a:pt x="0" y="0"/>
                </a:lnTo>
                <a:lnTo>
                  <a:pt x="744893" y="364997"/>
                </a:lnTo>
                <a:lnTo>
                  <a:pt x="1489786"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806" tIns="527908" rIns="16806" bIns="527908" numCol="1" spcCol="1270" anchor="ctr" anchorCtr="0">
            <a:noAutofit/>
          </a:bodyPr>
          <a:lstStyle/>
          <a:p>
            <a:pPr algn="ctr" defTabSz="1176281">
              <a:lnSpc>
                <a:spcPct val="90000"/>
              </a:lnSpc>
              <a:spcBef>
                <a:spcPct val="0"/>
              </a:spcBef>
              <a:spcAft>
                <a:spcPct val="35000"/>
              </a:spcAft>
            </a:pPr>
            <a:r>
              <a:rPr lang="en-AU" sz="2647" dirty="0">
                <a:solidFill>
                  <a:srgbClr val="FFFFFF"/>
                </a:solidFill>
                <a:latin typeface="Segoe UI"/>
              </a:rPr>
              <a:t>2016</a:t>
            </a:r>
            <a:endParaRPr lang="en-US" sz="2647" dirty="0">
              <a:solidFill>
                <a:srgbClr val="FFFFFF"/>
              </a:solidFill>
              <a:latin typeface="Segoe UI"/>
            </a:endParaRPr>
          </a:p>
        </p:txBody>
      </p:sp>
      <p:sp>
        <p:nvSpPr>
          <p:cNvPr id="9" name="Freeform: Shape 8">
            <a:extLst>
              <a:ext uri="{FF2B5EF4-FFF2-40B4-BE49-F238E27FC236}">
                <a16:creationId xmlns:a16="http://schemas.microsoft.com/office/drawing/2014/main" id="{01D87E8D-A8FE-4304-B7FB-8DBBE1298ACF}"/>
              </a:ext>
            </a:extLst>
          </p:cNvPr>
          <p:cNvSpPr/>
          <p:nvPr/>
        </p:nvSpPr>
        <p:spPr>
          <a:xfrm>
            <a:off x="1652518" y="4019357"/>
            <a:ext cx="9954266" cy="949191"/>
          </a:xfrm>
          <a:custGeom>
            <a:avLst/>
            <a:gdLst>
              <a:gd name="connsiteX0" fmla="*/ 161397 w 968360"/>
              <a:gd name="connsiteY0" fmla="*/ 0 h 10249884"/>
              <a:gd name="connsiteX1" fmla="*/ 806963 w 968360"/>
              <a:gd name="connsiteY1" fmla="*/ 0 h 10249884"/>
              <a:gd name="connsiteX2" fmla="*/ 968360 w 968360"/>
              <a:gd name="connsiteY2" fmla="*/ 161397 h 10249884"/>
              <a:gd name="connsiteX3" fmla="*/ 968360 w 968360"/>
              <a:gd name="connsiteY3" fmla="*/ 10249884 h 10249884"/>
              <a:gd name="connsiteX4" fmla="*/ 968360 w 968360"/>
              <a:gd name="connsiteY4" fmla="*/ 10249884 h 10249884"/>
              <a:gd name="connsiteX5" fmla="*/ 0 w 968360"/>
              <a:gd name="connsiteY5" fmla="*/ 10249884 h 10249884"/>
              <a:gd name="connsiteX6" fmla="*/ 0 w 968360"/>
              <a:gd name="connsiteY6" fmla="*/ 10249884 h 10249884"/>
              <a:gd name="connsiteX7" fmla="*/ 0 w 968360"/>
              <a:gd name="connsiteY7" fmla="*/ 161397 h 10249884"/>
              <a:gd name="connsiteX8" fmla="*/ 161397 w 968360"/>
              <a:gd name="connsiteY8" fmla="*/ 0 h 102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0" h="10249884">
                <a:moveTo>
                  <a:pt x="968360" y="1708356"/>
                </a:moveTo>
                <a:lnTo>
                  <a:pt x="968360" y="8541528"/>
                </a:lnTo>
                <a:cubicBezTo>
                  <a:pt x="968360" y="9485023"/>
                  <a:pt x="961533" y="10249879"/>
                  <a:pt x="953112" y="10249879"/>
                </a:cubicBezTo>
                <a:lnTo>
                  <a:pt x="0" y="10249879"/>
                </a:lnTo>
                <a:lnTo>
                  <a:pt x="0" y="10249879"/>
                </a:lnTo>
                <a:lnTo>
                  <a:pt x="0" y="5"/>
                </a:lnTo>
                <a:lnTo>
                  <a:pt x="0" y="5"/>
                </a:lnTo>
                <a:lnTo>
                  <a:pt x="953112" y="5"/>
                </a:lnTo>
                <a:cubicBezTo>
                  <a:pt x="961533" y="5"/>
                  <a:pt x="968360" y="764861"/>
                  <a:pt x="968360" y="170835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540" tIns="56293" rIns="56293" bIns="56296" numCol="1" spcCol="1270" anchor="ctr" anchorCtr="0">
            <a:noAutofit/>
          </a:bodyPr>
          <a:lstStyle/>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Augment both teams with outside experts (AD security and IT Security Incident Response experts)</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Comprehensive, centralized logging available for Blue team to do post-breach forensics</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Attacks were based upon Cross-site scripting (XSS), deserialization, &amp; engineering system vulnerabilities</a:t>
            </a:r>
            <a:endParaRPr lang="en-US" sz="1567" dirty="0">
              <a:solidFill>
                <a:srgbClr val="505050">
                  <a:hueOff val="0"/>
                  <a:satOff val="0"/>
                  <a:lumOff val="0"/>
                  <a:alphaOff val="0"/>
                </a:srgbClr>
              </a:solidFill>
              <a:latin typeface="Segoe UI"/>
            </a:endParaRPr>
          </a:p>
        </p:txBody>
      </p:sp>
      <p:sp>
        <p:nvSpPr>
          <p:cNvPr id="10" name="Freeform: Shape 9">
            <a:extLst>
              <a:ext uri="{FF2B5EF4-FFF2-40B4-BE49-F238E27FC236}">
                <a16:creationId xmlns:a16="http://schemas.microsoft.com/office/drawing/2014/main" id="{174F1FE8-386E-45CD-ADD8-2FFE4EFA4442}"/>
              </a:ext>
            </a:extLst>
          </p:cNvPr>
          <p:cNvSpPr/>
          <p:nvPr/>
        </p:nvSpPr>
        <p:spPr>
          <a:xfrm>
            <a:off x="630312" y="5338125"/>
            <a:ext cx="1022205" cy="1460293"/>
          </a:xfrm>
          <a:custGeom>
            <a:avLst/>
            <a:gdLst>
              <a:gd name="connsiteX0" fmla="*/ 0 w 1489786"/>
              <a:gd name="connsiteY0" fmla="*/ 0 h 1042850"/>
              <a:gd name="connsiteX1" fmla="*/ 968361 w 1489786"/>
              <a:gd name="connsiteY1" fmla="*/ 0 h 1042850"/>
              <a:gd name="connsiteX2" fmla="*/ 1489786 w 1489786"/>
              <a:gd name="connsiteY2" fmla="*/ 521425 h 1042850"/>
              <a:gd name="connsiteX3" fmla="*/ 968361 w 1489786"/>
              <a:gd name="connsiteY3" fmla="*/ 1042850 h 1042850"/>
              <a:gd name="connsiteX4" fmla="*/ 0 w 1489786"/>
              <a:gd name="connsiteY4" fmla="*/ 1042850 h 1042850"/>
              <a:gd name="connsiteX5" fmla="*/ 521425 w 1489786"/>
              <a:gd name="connsiteY5" fmla="*/ 521425 h 1042850"/>
              <a:gd name="connsiteX6" fmla="*/ 0 w 1489786"/>
              <a:gd name="connsiteY6" fmla="*/ 0 h 10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786" h="1042850">
                <a:moveTo>
                  <a:pt x="1489786" y="0"/>
                </a:moveTo>
                <a:lnTo>
                  <a:pt x="1489786" y="677853"/>
                </a:lnTo>
                <a:lnTo>
                  <a:pt x="744893" y="1042850"/>
                </a:lnTo>
                <a:lnTo>
                  <a:pt x="0" y="677853"/>
                </a:lnTo>
                <a:lnTo>
                  <a:pt x="0" y="0"/>
                </a:lnTo>
                <a:lnTo>
                  <a:pt x="744893" y="364997"/>
                </a:lnTo>
                <a:lnTo>
                  <a:pt x="1489786"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806" tIns="527908" rIns="16806" bIns="527908" numCol="1" spcCol="1270" anchor="ctr" anchorCtr="0">
            <a:noAutofit/>
          </a:bodyPr>
          <a:lstStyle/>
          <a:p>
            <a:pPr algn="ctr" defTabSz="1176281">
              <a:lnSpc>
                <a:spcPct val="90000"/>
              </a:lnSpc>
              <a:spcBef>
                <a:spcPct val="0"/>
              </a:spcBef>
              <a:spcAft>
                <a:spcPct val="35000"/>
              </a:spcAft>
            </a:pPr>
            <a:r>
              <a:rPr lang="en-AU" sz="2647" dirty="0">
                <a:solidFill>
                  <a:srgbClr val="FFFFFF"/>
                </a:solidFill>
                <a:latin typeface="Segoe UI"/>
              </a:rPr>
              <a:t>2017</a:t>
            </a:r>
            <a:endParaRPr lang="en-US" sz="2647" dirty="0">
              <a:solidFill>
                <a:srgbClr val="FFFFFF"/>
              </a:solidFill>
              <a:latin typeface="Segoe UI"/>
            </a:endParaRPr>
          </a:p>
        </p:txBody>
      </p:sp>
      <p:sp>
        <p:nvSpPr>
          <p:cNvPr id="11" name="Freeform: Shape 10">
            <a:extLst>
              <a:ext uri="{FF2B5EF4-FFF2-40B4-BE49-F238E27FC236}">
                <a16:creationId xmlns:a16="http://schemas.microsoft.com/office/drawing/2014/main" id="{1E3F9003-D3AF-4194-AE1C-1361069D72CB}"/>
              </a:ext>
            </a:extLst>
          </p:cNvPr>
          <p:cNvSpPr/>
          <p:nvPr/>
        </p:nvSpPr>
        <p:spPr>
          <a:xfrm>
            <a:off x="1652518" y="5338126"/>
            <a:ext cx="9954266" cy="949191"/>
          </a:xfrm>
          <a:custGeom>
            <a:avLst/>
            <a:gdLst>
              <a:gd name="connsiteX0" fmla="*/ 161397 w 968360"/>
              <a:gd name="connsiteY0" fmla="*/ 0 h 10249884"/>
              <a:gd name="connsiteX1" fmla="*/ 806963 w 968360"/>
              <a:gd name="connsiteY1" fmla="*/ 0 h 10249884"/>
              <a:gd name="connsiteX2" fmla="*/ 968360 w 968360"/>
              <a:gd name="connsiteY2" fmla="*/ 161397 h 10249884"/>
              <a:gd name="connsiteX3" fmla="*/ 968360 w 968360"/>
              <a:gd name="connsiteY3" fmla="*/ 10249884 h 10249884"/>
              <a:gd name="connsiteX4" fmla="*/ 968360 w 968360"/>
              <a:gd name="connsiteY4" fmla="*/ 10249884 h 10249884"/>
              <a:gd name="connsiteX5" fmla="*/ 0 w 968360"/>
              <a:gd name="connsiteY5" fmla="*/ 10249884 h 10249884"/>
              <a:gd name="connsiteX6" fmla="*/ 0 w 968360"/>
              <a:gd name="connsiteY6" fmla="*/ 10249884 h 10249884"/>
              <a:gd name="connsiteX7" fmla="*/ 0 w 968360"/>
              <a:gd name="connsiteY7" fmla="*/ 161397 h 10249884"/>
              <a:gd name="connsiteX8" fmla="*/ 161397 w 968360"/>
              <a:gd name="connsiteY8" fmla="*/ 0 h 1024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360" h="10249884">
                <a:moveTo>
                  <a:pt x="968360" y="1708356"/>
                </a:moveTo>
                <a:lnTo>
                  <a:pt x="968360" y="8541528"/>
                </a:lnTo>
                <a:cubicBezTo>
                  <a:pt x="968360" y="9485023"/>
                  <a:pt x="961533" y="10249879"/>
                  <a:pt x="953112" y="10249879"/>
                </a:cubicBezTo>
                <a:lnTo>
                  <a:pt x="0" y="10249879"/>
                </a:lnTo>
                <a:lnTo>
                  <a:pt x="0" y="10249879"/>
                </a:lnTo>
                <a:lnTo>
                  <a:pt x="0" y="5"/>
                </a:lnTo>
                <a:lnTo>
                  <a:pt x="0" y="5"/>
                </a:lnTo>
                <a:lnTo>
                  <a:pt x="953112" y="5"/>
                </a:lnTo>
                <a:cubicBezTo>
                  <a:pt x="961533" y="5"/>
                  <a:pt x="968360" y="764861"/>
                  <a:pt x="968360" y="170835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540" tIns="56293" rIns="56293" bIns="56296" numCol="1" spcCol="1270" anchor="ctr" anchorCtr="0">
            <a:noAutofit/>
          </a:bodyPr>
          <a:lstStyle/>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Red team taking longer to reach objectives. Forced to find &amp; chain 5-6 different vulnerabilities together</a:t>
            </a:r>
            <a:endParaRPr lang="en-US" sz="1567" dirty="0">
              <a:solidFill>
                <a:srgbClr val="505050">
                  <a:hueOff val="0"/>
                  <a:satOff val="0"/>
                  <a:lumOff val="0"/>
                  <a:alphaOff val="0"/>
                </a:srgbClr>
              </a:solidFill>
              <a:latin typeface="Segoe UI"/>
            </a:endParaRPr>
          </a:p>
          <a:p>
            <a:pPr marL="168040" lvl="1" indent="-168040" defTabSz="697055">
              <a:lnSpc>
                <a:spcPct val="90000"/>
              </a:lnSpc>
              <a:spcBef>
                <a:spcPct val="0"/>
              </a:spcBef>
              <a:spcAft>
                <a:spcPct val="15000"/>
              </a:spcAft>
              <a:buFontTx/>
              <a:buChar char="•"/>
            </a:pPr>
            <a:r>
              <a:rPr lang="en-AU" sz="1567" dirty="0">
                <a:solidFill>
                  <a:srgbClr val="505050">
                    <a:hueOff val="0"/>
                    <a:satOff val="0"/>
                    <a:lumOff val="0"/>
                    <a:alphaOff val="0"/>
                  </a:srgbClr>
                </a:solidFill>
                <a:latin typeface="Segoe UI"/>
              </a:rPr>
              <a:t>With Kalypso monitors, Blue team is starting to catch Red team in real-</a:t>
            </a:r>
            <a:r>
              <a:rPr lang="en-AU" sz="1567" dirty="0" err="1">
                <a:solidFill>
                  <a:srgbClr val="505050">
                    <a:hueOff val="0"/>
                    <a:satOff val="0"/>
                    <a:lumOff val="0"/>
                    <a:alphaOff val="0"/>
                  </a:srgbClr>
                </a:solidFill>
                <a:latin typeface="Segoe UI"/>
              </a:rPr>
              <a:t>timea</a:t>
            </a:r>
            <a:endParaRPr lang="en-US" sz="1567" dirty="0">
              <a:solidFill>
                <a:srgbClr val="505050">
                  <a:hueOff val="0"/>
                  <a:satOff val="0"/>
                  <a:lumOff val="0"/>
                  <a:alphaOff val="0"/>
                </a:srgbClr>
              </a:solidFill>
              <a:latin typeface="Segoe UI"/>
            </a:endParaRPr>
          </a:p>
        </p:txBody>
      </p:sp>
    </p:spTree>
    <p:extLst>
      <p:ext uri="{BB962C8B-B14F-4D97-AF65-F5344CB8AC3E}">
        <p14:creationId xmlns:p14="http://schemas.microsoft.com/office/powerpoint/2010/main" val="3692846063"/>
      </p:ext>
    </p:extLst>
  </p:cSld>
  <p:clrMapOvr>
    <a:masterClrMapping/>
  </p:clrMapOvr>
  <p:transition>
    <p:fade/>
  </p:transition>
</p:sld>
</file>

<file path=ppt/slides/slide2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9409A-8015-3A4E-91C7-2E953E7E60A7}"/>
              </a:ext>
            </a:extLst>
          </p:cNvPr>
          <p:cNvSpPr>
            <a:spLocks noGrp="1"/>
          </p:cNvSpPr>
          <p:nvPr>
            <p:ph type="title"/>
          </p:nvPr>
        </p:nvSpPr>
        <p:spPr/>
        <p:txBody>
          <a:bodyPr/>
          <a:lstStyle/>
          <a:p>
            <a:r>
              <a:rPr lang="en-US" dirty="0"/>
              <a:t>Secure and Compliant Pipeline</a:t>
            </a:r>
          </a:p>
        </p:txBody>
      </p:sp>
    </p:spTree>
    <p:extLst>
      <p:ext uri="{BB962C8B-B14F-4D97-AF65-F5344CB8AC3E}">
        <p14:creationId xmlns:p14="http://schemas.microsoft.com/office/powerpoint/2010/main" val="392061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2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A949-336D-4610-A74B-982173E9FA8C}"/>
              </a:ext>
            </a:extLst>
          </p:cNvPr>
          <p:cNvSpPr>
            <a:spLocks noGrp="1"/>
          </p:cNvSpPr>
          <p:nvPr>
            <p:ph type="title"/>
          </p:nvPr>
        </p:nvSpPr>
        <p:spPr/>
        <p:txBody>
          <a:bodyPr/>
          <a:lstStyle/>
          <a:p>
            <a:r>
              <a:rPr lang="en-US" dirty="0"/>
              <a:t>Pull Requests</a:t>
            </a:r>
          </a:p>
        </p:txBody>
      </p:sp>
      <p:sp>
        <p:nvSpPr>
          <p:cNvPr id="5" name="Content Placeholder 4">
            <a:extLst>
              <a:ext uri="{FF2B5EF4-FFF2-40B4-BE49-F238E27FC236}">
                <a16:creationId xmlns:a16="http://schemas.microsoft.com/office/drawing/2014/main" id="{D931D985-83A1-4868-B312-EA94B6888E1F}"/>
              </a:ext>
            </a:extLst>
          </p:cNvPr>
          <p:cNvSpPr>
            <a:spLocks noGrp="1"/>
          </p:cNvSpPr>
          <p:nvPr>
            <p:ph idx="1"/>
          </p:nvPr>
        </p:nvSpPr>
        <p:spPr>
          <a:xfrm>
            <a:off x="584200" y="1189496"/>
            <a:ext cx="11338562" cy="1465016"/>
          </a:xfrm>
          <a:noFill/>
        </p:spPr>
        <p:txBody>
          <a:bodyPr/>
          <a:lstStyle/>
          <a:p>
            <a:pPr lvl="0"/>
            <a:r>
              <a:rPr lang="en-US" dirty="0"/>
              <a:t>Single Master/Trunk-based development</a:t>
            </a:r>
          </a:p>
          <a:p>
            <a:pPr lvl="0"/>
            <a:r>
              <a:rPr lang="en-US" dirty="0"/>
              <a:t>Branch policies require pull requests; disable pushing directly to master</a:t>
            </a:r>
          </a:p>
          <a:p>
            <a:pPr lvl="0"/>
            <a:r>
              <a:rPr lang="en-US" dirty="0"/>
              <a:t>Enforces CI/CD build pipelines</a:t>
            </a:r>
          </a:p>
        </p:txBody>
      </p:sp>
      <p:pic>
        <p:nvPicPr>
          <p:cNvPr id="7" name="Picture 6">
            <a:extLst>
              <a:ext uri="{FF2B5EF4-FFF2-40B4-BE49-F238E27FC236}">
                <a16:creationId xmlns:a16="http://schemas.microsoft.com/office/drawing/2014/main" id="{90B5A3C7-CA98-6244-A8DB-33C72CC6662F}"/>
              </a:ext>
            </a:extLst>
          </p:cNvPr>
          <p:cNvPicPr>
            <a:picLocks noChangeAspect="1"/>
          </p:cNvPicPr>
          <p:nvPr/>
        </p:nvPicPr>
        <p:blipFill>
          <a:blip r:embed="rId3"/>
          <a:stretch>
            <a:fillRect/>
          </a:stretch>
        </p:blipFill>
        <p:spPr>
          <a:xfrm>
            <a:off x="2312988" y="2913130"/>
            <a:ext cx="9296400" cy="4064000"/>
          </a:xfrm>
          <a:prstGeom prst="rect">
            <a:avLst/>
          </a:prstGeom>
        </p:spPr>
      </p:pic>
    </p:spTree>
    <p:extLst>
      <p:ext uri="{BB962C8B-B14F-4D97-AF65-F5344CB8AC3E}">
        <p14:creationId xmlns:p14="http://schemas.microsoft.com/office/powerpoint/2010/main" val="35052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Pipeline Security Tools</a:t>
            </a:r>
          </a:p>
        </p:txBody>
      </p:sp>
      <p:sp>
        <p:nvSpPr>
          <p:cNvPr id="6" name="Text Placeholder 5"/>
          <p:cNvSpPr>
            <a:spLocks noGrp="1"/>
          </p:cNvSpPr>
          <p:nvPr>
            <p:ph type="body" sz="quarter" idx="10"/>
          </p:nvPr>
        </p:nvSpPr>
        <p:spPr>
          <a:xfrm>
            <a:off x="588263" y="1187962"/>
            <a:ext cx="11336118" cy="2499146"/>
          </a:xfrm>
        </p:spPr>
        <p:txBody>
          <a:bodyPr/>
          <a:lstStyle/>
          <a:p>
            <a:pPr marL="0" indent="0">
              <a:buNone/>
            </a:pPr>
            <a:r>
              <a:rPr lang="en-US" dirty="0"/>
              <a:t>Credential scanners</a:t>
            </a:r>
          </a:p>
          <a:p>
            <a:pPr marL="0" indent="0">
              <a:buNone/>
            </a:pPr>
            <a:r>
              <a:rPr lang="en-US" dirty="0" err="1"/>
              <a:t>FxCop</a:t>
            </a:r>
            <a:r>
              <a:rPr lang="en-US" dirty="0"/>
              <a:t> / Static Analysis</a:t>
            </a:r>
          </a:p>
          <a:p>
            <a:pPr marL="0" indent="0">
              <a:buNone/>
            </a:pPr>
            <a:r>
              <a:rPr lang="en-US" dirty="0"/>
              <a:t>OWASP Scanners</a:t>
            </a:r>
          </a:p>
          <a:p>
            <a:pPr marL="0" indent="0">
              <a:buNone/>
            </a:pPr>
            <a:r>
              <a:rPr lang="en-US" dirty="0"/>
              <a:t>SSL Scanners</a:t>
            </a:r>
          </a:p>
          <a:p>
            <a:pPr marL="0" indent="0">
              <a:buNone/>
            </a:pPr>
            <a:r>
              <a:rPr lang="en-US" dirty="0"/>
              <a:t>OSS Compliance</a:t>
            </a:r>
          </a:p>
        </p:txBody>
      </p:sp>
      <p:pic>
        <p:nvPicPr>
          <p:cNvPr id="3" name="Picture 2">
            <a:extLst>
              <a:ext uri="{FF2B5EF4-FFF2-40B4-BE49-F238E27FC236}">
                <a16:creationId xmlns:a16="http://schemas.microsoft.com/office/drawing/2014/main" id="{C1565A34-D519-45AC-9D91-0D2D136D123F}"/>
              </a:ext>
            </a:extLst>
          </p:cNvPr>
          <p:cNvPicPr>
            <a:picLocks noChangeAspect="1"/>
          </p:cNvPicPr>
          <p:nvPr/>
        </p:nvPicPr>
        <p:blipFill>
          <a:blip r:embed="rId3"/>
          <a:stretch>
            <a:fillRect/>
          </a:stretch>
        </p:blipFill>
        <p:spPr>
          <a:xfrm>
            <a:off x="4135582" y="3005979"/>
            <a:ext cx="7473806" cy="3263059"/>
          </a:xfrm>
          <a:prstGeom prst="rect">
            <a:avLst/>
          </a:prstGeom>
        </p:spPr>
      </p:pic>
    </p:spTree>
    <p:extLst>
      <p:ext uri="{BB962C8B-B14F-4D97-AF65-F5344CB8AC3E}">
        <p14:creationId xmlns:p14="http://schemas.microsoft.com/office/powerpoint/2010/main" val="272392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Pipeline Security Tools</a:t>
            </a:r>
          </a:p>
        </p:txBody>
      </p:sp>
      <p:sp>
        <p:nvSpPr>
          <p:cNvPr id="6" name="Text Placeholder 5"/>
          <p:cNvSpPr>
            <a:spLocks noGrp="1"/>
          </p:cNvSpPr>
          <p:nvPr>
            <p:ph type="body" sz="quarter" idx="10"/>
          </p:nvPr>
        </p:nvSpPr>
        <p:spPr>
          <a:xfrm>
            <a:off x="588263" y="1187962"/>
            <a:ext cx="11336118" cy="2499146"/>
          </a:xfrm>
        </p:spPr>
        <p:txBody>
          <a:bodyPr/>
          <a:lstStyle/>
          <a:p>
            <a:pPr marL="0" indent="0">
              <a:buNone/>
            </a:pPr>
            <a:r>
              <a:rPr lang="en-US" dirty="0"/>
              <a:t>Credential scanners</a:t>
            </a:r>
          </a:p>
          <a:p>
            <a:pPr marL="0" indent="0">
              <a:buNone/>
            </a:pPr>
            <a:r>
              <a:rPr lang="en-US" dirty="0" err="1"/>
              <a:t>FxCop</a:t>
            </a:r>
            <a:r>
              <a:rPr lang="en-US" dirty="0"/>
              <a:t> / Static Analysis</a:t>
            </a:r>
          </a:p>
          <a:p>
            <a:pPr marL="0" indent="0">
              <a:buNone/>
            </a:pPr>
            <a:r>
              <a:rPr lang="en-US" dirty="0"/>
              <a:t>OWASP Scanners</a:t>
            </a:r>
          </a:p>
          <a:p>
            <a:pPr marL="0" indent="0">
              <a:buNone/>
            </a:pPr>
            <a:r>
              <a:rPr lang="en-US" dirty="0"/>
              <a:t>SSL Scanners</a:t>
            </a:r>
          </a:p>
          <a:p>
            <a:pPr marL="0" indent="0">
              <a:buNone/>
            </a:pPr>
            <a:r>
              <a:rPr lang="en-US" dirty="0"/>
              <a:t>OSS Compliance</a:t>
            </a:r>
          </a:p>
        </p:txBody>
      </p:sp>
      <p:pic>
        <p:nvPicPr>
          <p:cNvPr id="5" name="Picture 4">
            <a:extLst>
              <a:ext uri="{FF2B5EF4-FFF2-40B4-BE49-F238E27FC236}">
                <a16:creationId xmlns:a16="http://schemas.microsoft.com/office/drawing/2014/main" id="{CEFFCAA8-E904-D641-8A37-511797C655A3}"/>
              </a:ext>
            </a:extLst>
          </p:cNvPr>
          <p:cNvPicPr>
            <a:picLocks noChangeAspect="1"/>
          </p:cNvPicPr>
          <p:nvPr/>
        </p:nvPicPr>
        <p:blipFill>
          <a:blip r:embed="rId3"/>
          <a:stretch>
            <a:fillRect/>
          </a:stretch>
        </p:blipFill>
        <p:spPr>
          <a:xfrm>
            <a:off x="1643069" y="2019300"/>
            <a:ext cx="12997323" cy="5703302"/>
          </a:xfrm>
          <a:prstGeom prst="rect">
            <a:avLst/>
          </a:prstGeom>
        </p:spPr>
      </p:pic>
      <p:sp>
        <p:nvSpPr>
          <p:cNvPr id="2" name="TextBox 1">
            <a:extLst>
              <a:ext uri="{FF2B5EF4-FFF2-40B4-BE49-F238E27FC236}">
                <a16:creationId xmlns:a16="http://schemas.microsoft.com/office/drawing/2014/main" id="{5CF51600-75AC-1247-99EC-193B8F61FBDE}"/>
              </a:ext>
            </a:extLst>
          </p:cNvPr>
          <p:cNvSpPr txBox="1"/>
          <p:nvPr/>
        </p:nvSpPr>
        <p:spPr>
          <a:xfrm>
            <a:off x="5487642" y="5130075"/>
            <a:ext cx="6184092" cy="369332"/>
          </a:xfrm>
          <a:prstGeom prst="rect">
            <a:avLst/>
          </a:prstGeom>
          <a:noFill/>
        </p:spPr>
        <p:txBody>
          <a:bodyPr wrap="square" lIns="0" tIns="0" rIns="0" bIns="0" rtlCol="0">
            <a:spAutoFit/>
          </a:bodyPr>
          <a:lstStyle/>
          <a:p>
            <a:pPr algn="l"/>
            <a:r>
              <a:rPr lang="en-US" sz="2400" dirty="0">
                <a:gradFill>
                  <a:gsLst>
                    <a:gs pos="2917">
                      <a:schemeClr val="tx1"/>
                    </a:gs>
                    <a:gs pos="30000">
                      <a:schemeClr val="tx1"/>
                    </a:gs>
                  </a:gsLst>
                  <a:lin ang="5400000" scaled="0"/>
                </a:gradFill>
              </a:rPr>
              <a:t>Available in the Azure DevOps Marketplace</a:t>
            </a:r>
          </a:p>
        </p:txBody>
      </p:sp>
    </p:spTree>
    <p:extLst>
      <p:ext uri="{BB962C8B-B14F-4D97-AF65-F5344CB8AC3E}">
        <p14:creationId xmlns:p14="http://schemas.microsoft.com/office/powerpoint/2010/main" val="1793897598"/>
      </p:ext>
    </p:extLst>
  </p:cSld>
  <p:clrMapOvr>
    <a:masterClrMapping/>
  </p:clrMapOvr>
  <p:transition>
    <p:fade/>
  </p:transition>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Pipeline Security Tools</a:t>
            </a:r>
          </a:p>
        </p:txBody>
      </p:sp>
      <p:sp>
        <p:nvSpPr>
          <p:cNvPr id="6" name="Text Placeholder 5"/>
          <p:cNvSpPr>
            <a:spLocks noGrp="1"/>
          </p:cNvSpPr>
          <p:nvPr>
            <p:ph type="body" sz="quarter" idx="10"/>
          </p:nvPr>
        </p:nvSpPr>
        <p:spPr>
          <a:xfrm>
            <a:off x="588263" y="1187962"/>
            <a:ext cx="11336118" cy="2499146"/>
          </a:xfrm>
        </p:spPr>
        <p:txBody>
          <a:bodyPr/>
          <a:lstStyle/>
          <a:p>
            <a:pPr marL="0" indent="0">
              <a:buNone/>
            </a:pPr>
            <a:r>
              <a:rPr lang="en-US" dirty="0"/>
              <a:t>Credential scanners</a:t>
            </a:r>
          </a:p>
          <a:p>
            <a:pPr marL="0" indent="0">
              <a:buNone/>
            </a:pPr>
            <a:r>
              <a:rPr lang="en-US" dirty="0" err="1"/>
              <a:t>FxCop</a:t>
            </a:r>
            <a:r>
              <a:rPr lang="en-US" dirty="0"/>
              <a:t> / Static Analysis</a:t>
            </a:r>
          </a:p>
          <a:p>
            <a:pPr marL="0" indent="0">
              <a:buNone/>
            </a:pPr>
            <a:r>
              <a:rPr lang="en-US" dirty="0"/>
              <a:t>OWASP Scanners</a:t>
            </a:r>
          </a:p>
          <a:p>
            <a:pPr marL="0" indent="0">
              <a:buNone/>
            </a:pPr>
            <a:r>
              <a:rPr lang="en-US" dirty="0"/>
              <a:t>SSL Scanners</a:t>
            </a:r>
          </a:p>
          <a:p>
            <a:pPr marL="0" indent="0">
              <a:buNone/>
            </a:pPr>
            <a:r>
              <a:rPr lang="en-US" dirty="0"/>
              <a:t>OSS Compliance</a:t>
            </a:r>
          </a:p>
        </p:txBody>
      </p:sp>
      <p:sp>
        <p:nvSpPr>
          <p:cNvPr id="2" name="TextBox 1">
            <a:extLst>
              <a:ext uri="{FF2B5EF4-FFF2-40B4-BE49-F238E27FC236}">
                <a16:creationId xmlns:a16="http://schemas.microsoft.com/office/drawing/2014/main" id="{5CF51600-75AC-1247-99EC-193B8F61FBDE}"/>
              </a:ext>
            </a:extLst>
          </p:cNvPr>
          <p:cNvSpPr txBox="1"/>
          <p:nvPr/>
        </p:nvSpPr>
        <p:spPr>
          <a:xfrm>
            <a:off x="5487642" y="5130075"/>
            <a:ext cx="6184092" cy="369332"/>
          </a:xfrm>
          <a:prstGeom prst="rect">
            <a:avLst/>
          </a:prstGeom>
          <a:noFill/>
        </p:spPr>
        <p:txBody>
          <a:bodyPr wrap="square" lIns="0" tIns="0" rIns="0" bIns="0" rtlCol="0">
            <a:spAutoFit/>
          </a:bodyPr>
          <a:lstStyle/>
          <a:p>
            <a:pPr algn="l"/>
            <a:r>
              <a:rPr lang="en-US" sz="2400" dirty="0">
                <a:gradFill>
                  <a:gsLst>
                    <a:gs pos="2917">
                      <a:schemeClr val="tx1"/>
                    </a:gs>
                    <a:gs pos="30000">
                      <a:schemeClr val="tx1"/>
                    </a:gs>
                  </a:gsLst>
                  <a:lin ang="5400000" scaled="0"/>
                </a:gradFill>
              </a:rPr>
              <a:t>Available in the Azure DevOps Marketplace</a:t>
            </a:r>
          </a:p>
        </p:txBody>
      </p:sp>
      <p:pic>
        <p:nvPicPr>
          <p:cNvPr id="7" name="Picture 6">
            <a:extLst>
              <a:ext uri="{FF2B5EF4-FFF2-40B4-BE49-F238E27FC236}">
                <a16:creationId xmlns:a16="http://schemas.microsoft.com/office/drawing/2014/main" id="{D83D2105-9B17-DD47-B742-C819D8624E1E}"/>
              </a:ext>
            </a:extLst>
          </p:cNvPr>
          <p:cNvPicPr>
            <a:picLocks noChangeAspect="1"/>
          </p:cNvPicPr>
          <p:nvPr/>
        </p:nvPicPr>
        <p:blipFill>
          <a:blip r:embed="rId3"/>
          <a:stretch>
            <a:fillRect/>
          </a:stretch>
        </p:blipFill>
        <p:spPr>
          <a:xfrm>
            <a:off x="5300603" y="3501869"/>
            <a:ext cx="6119141" cy="1470245"/>
          </a:xfrm>
          <a:prstGeom prst="rect">
            <a:avLst/>
          </a:prstGeom>
        </p:spPr>
      </p:pic>
    </p:spTree>
    <p:extLst>
      <p:ext uri="{BB962C8B-B14F-4D97-AF65-F5344CB8AC3E}">
        <p14:creationId xmlns:p14="http://schemas.microsoft.com/office/powerpoint/2010/main" val="2618580462"/>
      </p:ext>
    </p:extLst>
  </p:cSld>
  <p:clrMapOvr>
    <a:masterClrMapping/>
  </p:clrMapOvr>
  <p:transition>
    <p:fade/>
  </p:transition>
</p:sld>
</file>

<file path=ppt/slides/slide3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A495-9FED-D94E-9255-956A4092E4DF}"/>
              </a:ext>
            </a:extLst>
          </p:cNvPr>
          <p:cNvSpPr>
            <a:spLocks noGrp="1"/>
          </p:cNvSpPr>
          <p:nvPr>
            <p:ph type="title"/>
          </p:nvPr>
        </p:nvSpPr>
        <p:spPr>
          <a:xfrm>
            <a:off x="585216" y="1786325"/>
            <a:ext cx="6400800" cy="498598"/>
          </a:xfrm>
        </p:spPr>
        <p:txBody>
          <a:bodyPr/>
          <a:lstStyle/>
          <a:p>
            <a:r>
              <a:rPr lang="en-US" dirty="0"/>
              <a:t>Thanks!</a:t>
            </a:r>
          </a:p>
        </p:txBody>
      </p:sp>
      <p:sp>
        <p:nvSpPr>
          <p:cNvPr id="3" name="Text Placeholder 2">
            <a:extLst>
              <a:ext uri="{FF2B5EF4-FFF2-40B4-BE49-F238E27FC236}">
                <a16:creationId xmlns:a16="http://schemas.microsoft.com/office/drawing/2014/main" id="{1D96C50C-B757-C848-8242-AD56F4460B2B}"/>
              </a:ext>
            </a:extLst>
          </p:cNvPr>
          <p:cNvSpPr>
            <a:spLocks noGrp="1"/>
          </p:cNvSpPr>
          <p:nvPr>
            <p:ph type="body" sz="quarter" idx="12"/>
          </p:nvPr>
        </p:nvSpPr>
        <p:spPr>
          <a:xfrm>
            <a:off x="585216" y="3129429"/>
            <a:ext cx="6400800" cy="1723549"/>
          </a:xfrm>
        </p:spPr>
        <p:txBody>
          <a:bodyPr/>
          <a:lstStyle/>
          <a:p>
            <a:r>
              <a:rPr lang="en-US" sz="2800" dirty="0"/>
              <a:t>Edward Thomson</a:t>
            </a:r>
          </a:p>
          <a:p>
            <a:endParaRPr lang="en-US" sz="2800" dirty="0"/>
          </a:p>
          <a:p>
            <a:r>
              <a:rPr lang="en-US" sz="2800" dirty="0" err="1"/>
              <a:t>ethomson@microsoft.com</a:t>
            </a:r>
            <a:endParaRPr lang="en-US" sz="2800" dirty="0"/>
          </a:p>
          <a:p>
            <a:r>
              <a:rPr lang="en-US" sz="2800" dirty="0"/>
              <a:t>@</a:t>
            </a:r>
            <a:r>
              <a:rPr lang="en-US" sz="2800" dirty="0" err="1"/>
              <a:t>ethomson</a:t>
            </a:r>
            <a:endParaRPr lang="en-US" sz="2800" dirty="0"/>
          </a:p>
        </p:txBody>
      </p:sp>
    </p:spTree>
    <p:extLst>
      <p:ext uri="{BB962C8B-B14F-4D97-AF65-F5344CB8AC3E}">
        <p14:creationId xmlns:p14="http://schemas.microsoft.com/office/powerpoint/2010/main" val="305880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C823DF-EC34-41F2-A2D0-BBC3CA4A3E9A}"/>
              </a:ext>
            </a:extLst>
          </p:cNvPr>
          <p:cNvSpPr>
            <a:spLocks noGrp="1"/>
          </p:cNvSpPr>
          <p:nvPr>
            <p:ph type="title"/>
          </p:nvPr>
        </p:nvSpPr>
        <p:spPr>
          <a:xfrm>
            <a:off x="5129268" y="291068"/>
            <a:ext cx="6769045" cy="861774"/>
          </a:xfrm>
        </p:spPr>
        <p:txBody>
          <a:bodyPr/>
          <a:lstStyle/>
          <a:p>
            <a:r>
              <a:rPr lang="en-US" dirty="0"/>
              <a:t>Please evaluate this session</a:t>
            </a:r>
            <a:br>
              <a:rPr lang="en-US" dirty="0"/>
            </a:br>
            <a:r>
              <a:rPr lang="en-US" sz="2000" spc="0" dirty="0">
                <a:latin typeface="+mn-lt"/>
              </a:rPr>
              <a:t>Your feedback is important to us!</a:t>
            </a:r>
            <a:endParaRPr lang="en-US" spc="0" dirty="0">
              <a:latin typeface="+mn-lt"/>
            </a:endParaRPr>
          </a:p>
        </p:txBody>
      </p:sp>
      <p:sp>
        <p:nvSpPr>
          <p:cNvPr id="5" name="Text Placeholder 4">
            <a:extLst>
              <a:ext uri="{FF2B5EF4-FFF2-40B4-BE49-F238E27FC236}">
                <a16:creationId xmlns:a16="http://schemas.microsoft.com/office/drawing/2014/main" id="{D2E5DC89-AD72-4374-B620-726EF1494D6A}"/>
              </a:ext>
            </a:extLst>
          </p:cNvPr>
          <p:cNvSpPr>
            <a:spLocks noGrp="1"/>
          </p:cNvSpPr>
          <p:nvPr>
            <p:ph type="body" sz="quarter" idx="10"/>
          </p:nvPr>
        </p:nvSpPr>
        <p:spPr>
          <a:xfrm>
            <a:off x="5129267" y="1635896"/>
            <a:ext cx="6769045" cy="1793104"/>
          </a:xfrm>
        </p:spPr>
        <p:txBody>
          <a:bodyPr/>
          <a:lstStyle/>
          <a:p>
            <a:r>
              <a:rPr lang="en-US" sz="2800" dirty="0"/>
              <a:t>Please evaluate this session through </a:t>
            </a:r>
            <a:r>
              <a:rPr lang="en-US" sz="2800" dirty="0" err="1"/>
              <a:t>MyEvaluations</a:t>
            </a:r>
            <a:r>
              <a:rPr lang="en-US" sz="2800" dirty="0"/>
              <a:t> on the mobile app</a:t>
            </a:r>
            <a:br>
              <a:rPr lang="en-US" sz="2800" dirty="0"/>
            </a:br>
            <a:r>
              <a:rPr lang="en-US" sz="2800" dirty="0"/>
              <a:t>or website.</a:t>
            </a:r>
          </a:p>
          <a:p>
            <a:r>
              <a:rPr lang="en-US" sz="2400" dirty="0">
                <a:latin typeface="+mj-lt"/>
              </a:rPr>
              <a:t>Download the app:</a:t>
            </a:r>
            <a:br>
              <a:rPr lang="en-US" sz="2400" dirty="0">
                <a:latin typeface="+mj-lt"/>
              </a:rPr>
            </a:br>
            <a:r>
              <a:rPr lang="en-US" dirty="0">
                <a:hlinkClick r:id="rId3"/>
              </a:rPr>
              <a:t>https://aka.ms/ignite.mobileApp</a:t>
            </a:r>
            <a:endParaRPr lang="en-US" dirty="0"/>
          </a:p>
          <a:p>
            <a:r>
              <a:rPr lang="en-US" sz="2400" dirty="0">
                <a:latin typeface="+mj-lt"/>
              </a:rPr>
              <a:t>Go to the website: </a:t>
            </a:r>
            <a:r>
              <a:rPr lang="en-US" dirty="0">
                <a:hlinkClick r:id="rId4"/>
              </a:rPr>
              <a:t>https://myignite.techcommunity.microsoft.com/evaluations</a:t>
            </a:r>
            <a:r>
              <a:rPr lang="en-US" dirty="0"/>
              <a:t> </a:t>
            </a:r>
            <a:endParaRPr lang="en-US" sz="2400" dirty="0">
              <a:latin typeface="+mj-lt"/>
            </a:endParaRPr>
          </a:p>
        </p:txBody>
      </p:sp>
    </p:spTree>
    <p:extLst>
      <p:ext uri="{BB962C8B-B14F-4D97-AF65-F5344CB8AC3E}">
        <p14:creationId xmlns:p14="http://schemas.microsoft.com/office/powerpoint/2010/main" val="252607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3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Edward Thomson</a:t>
            </a:r>
          </a:p>
        </p:txBody>
      </p:sp>
      <p:sp>
        <p:nvSpPr>
          <p:cNvPr id="6" name="Text Placeholder 5"/>
          <p:cNvSpPr>
            <a:spLocks noGrp="1"/>
          </p:cNvSpPr>
          <p:nvPr>
            <p:ph type="body" sz="quarter" idx="10"/>
          </p:nvPr>
        </p:nvSpPr>
        <p:spPr>
          <a:xfrm>
            <a:off x="586390" y="1434370"/>
            <a:ext cx="11018520" cy="1982081"/>
          </a:xfrm>
        </p:spPr>
        <p:txBody>
          <a:bodyPr/>
          <a:lstStyle/>
          <a:p>
            <a:r>
              <a:rPr lang="en-US" dirty="0"/>
              <a:t>Program Manager:  Azure DevOps</a:t>
            </a:r>
          </a:p>
          <a:p>
            <a:endParaRPr lang="en-US" dirty="0"/>
          </a:p>
          <a:p>
            <a:r>
              <a:rPr lang="en-US" dirty="0" err="1"/>
              <a:t>ethomson@microsoft.com</a:t>
            </a:r>
            <a:endParaRPr lang="en-US" dirty="0"/>
          </a:p>
          <a:p>
            <a:r>
              <a:rPr lang="en-US" dirty="0"/>
              <a:t>Twitter, GitHub:  @</a:t>
            </a:r>
            <a:r>
              <a:rPr lang="en-US" dirty="0" err="1"/>
              <a:t>ethomson</a:t>
            </a:r>
            <a:endParaRPr lang="en-US" dirty="0"/>
          </a:p>
        </p:txBody>
      </p:sp>
    </p:spTree>
    <p:extLst>
      <p:ext uri="{BB962C8B-B14F-4D97-AF65-F5344CB8AC3E}">
        <p14:creationId xmlns:p14="http://schemas.microsoft.com/office/powerpoint/2010/main" val="2823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227FE2-1F4C-436D-9816-ADBA660EE50D}"/>
              </a:ext>
            </a:extLst>
          </p:cNvPr>
          <p:cNvSpPr/>
          <p:nvPr/>
        </p:nvSpPr>
        <p:spPr bwMode="auto">
          <a:xfrm>
            <a:off x="0" y="5617367"/>
            <a:ext cx="12192000" cy="1240147"/>
          </a:xfrm>
          <a:prstGeom prst="roundRect">
            <a:avLst>
              <a:gd name="adj" fmla="val 0"/>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What is DevOps?</a:t>
            </a:r>
          </a:p>
        </p:txBody>
      </p:sp>
      <p:pic>
        <p:nvPicPr>
          <p:cNvPr id="4" name="Picture 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32855" y="1954511"/>
            <a:ext cx="8123462" cy="4601004"/>
          </a:xfrm>
          <a:prstGeom prst="rect">
            <a:avLst/>
          </a:prstGeom>
        </p:spPr>
      </p:pic>
      <p:grpSp>
        <p:nvGrpSpPr>
          <p:cNvPr id="5" name="Group 4"/>
          <p:cNvGrpSpPr/>
          <p:nvPr/>
        </p:nvGrpSpPr>
        <p:grpSpPr>
          <a:xfrm>
            <a:off x="1896015" y="3501141"/>
            <a:ext cx="2065544" cy="995287"/>
            <a:chOff x="1915245" y="3565268"/>
            <a:chExt cx="2106962" cy="1015245"/>
          </a:xfrm>
          <a:solidFill>
            <a:srgbClr val="7549A7"/>
          </a:solidFill>
        </p:grpSpPr>
        <p:sp>
          <p:nvSpPr>
            <p:cNvPr id="6" name="Right Triangle 5"/>
            <p:cNvSpPr/>
            <p:nvPr/>
          </p:nvSpPr>
          <p:spPr bwMode="auto">
            <a:xfrm flipH="1" flipV="1">
              <a:off x="3212354" y="4262381"/>
              <a:ext cx="233927" cy="318132"/>
            </a:xfrm>
            <a:prstGeom prst="rtTriangle">
              <a:avLst/>
            </a:pr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7" name="Rounded Rectangle 6"/>
            <p:cNvSpPr/>
            <p:nvPr/>
          </p:nvSpPr>
          <p:spPr>
            <a:xfrm>
              <a:off x="1915245" y="3565268"/>
              <a:ext cx="2106962" cy="715902"/>
            </a:xfrm>
            <a:prstGeom prst="roundRect">
              <a:avLst/>
            </a:prstGeom>
            <a:grpFill/>
            <a:ln w="19050" cap="flat" cmpd="sng" algn="ctr">
              <a:noFill/>
              <a:prstDash val="solid"/>
            </a:ln>
            <a:effectLst/>
          </p:spPr>
          <p:txBody>
            <a:bodyPr rtlCol="0" anchor="ctr"/>
            <a:lstStyle/>
            <a:p>
              <a:pPr algn="ctr" defTabSz="896218">
                <a:defRPr/>
              </a:pPr>
              <a:r>
                <a:rPr lang="en-US" sz="1176" kern="0" dirty="0">
                  <a:solidFill>
                    <a:srgbClr val="FBFBFB"/>
                  </a:solidFill>
                  <a:cs typeface="Bodoni Std Bold Italic"/>
                </a:rPr>
                <a:t>“It’s Development and</a:t>
              </a:r>
              <a:br>
                <a:rPr lang="en-US" sz="1176" kern="0" dirty="0">
                  <a:solidFill>
                    <a:srgbClr val="FBFBFB"/>
                  </a:solidFill>
                  <a:cs typeface="Bodoni Std Bold Italic"/>
                </a:rPr>
              </a:br>
              <a:r>
                <a:rPr lang="en-US" sz="1176" kern="0" dirty="0">
                  <a:solidFill>
                    <a:srgbClr val="FBFBFB"/>
                  </a:solidFill>
                  <a:cs typeface="Bodoni Std Bold Italic"/>
                </a:rPr>
                <a:t>Operations collaboration”</a:t>
              </a:r>
            </a:p>
          </p:txBody>
        </p:sp>
      </p:grpSp>
      <p:grpSp>
        <p:nvGrpSpPr>
          <p:cNvPr id="8" name="Group 7"/>
          <p:cNvGrpSpPr/>
          <p:nvPr/>
        </p:nvGrpSpPr>
        <p:grpSpPr>
          <a:xfrm>
            <a:off x="4592642" y="1199800"/>
            <a:ext cx="1289195" cy="672893"/>
            <a:chOff x="3263030" y="1224045"/>
            <a:chExt cx="1315046" cy="686386"/>
          </a:xfrm>
          <a:solidFill>
            <a:srgbClr val="BADB0A"/>
          </a:solidFill>
        </p:grpSpPr>
        <p:sp>
          <p:nvSpPr>
            <p:cNvPr id="9" name="Right Triangle 8"/>
            <p:cNvSpPr/>
            <p:nvPr/>
          </p:nvSpPr>
          <p:spPr bwMode="auto">
            <a:xfrm flipH="1" flipV="1">
              <a:off x="4254100" y="1656968"/>
              <a:ext cx="186375" cy="253463"/>
            </a:xfrm>
            <a:prstGeom prst="rtTriangle">
              <a:avLst/>
            </a:prstGeom>
            <a:solidFill>
              <a:srgbClr val="009CE5"/>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p:cNvSpPr/>
            <p:nvPr/>
          </p:nvSpPr>
          <p:spPr>
            <a:xfrm>
              <a:off x="3263030" y="1224045"/>
              <a:ext cx="1315046" cy="446826"/>
            </a:xfrm>
            <a:prstGeom prst="roundRect">
              <a:avLst/>
            </a:prstGeom>
            <a:solidFill>
              <a:srgbClr val="009CE5"/>
            </a:solidFill>
            <a:ln w="19050" cap="flat" cmpd="sng" algn="ctr">
              <a:noFill/>
              <a:prstDash val="solid"/>
            </a:ln>
            <a:effectLst/>
          </p:spPr>
          <p:txBody>
            <a:bodyPr rtlCol="0" anchor="ctr"/>
            <a:lstStyle/>
            <a:p>
              <a:pPr algn="ctr" defTabSz="896218">
                <a:defRPr/>
              </a:pPr>
              <a:r>
                <a:rPr lang="en-US" sz="1176" kern="0">
                  <a:solidFill>
                    <a:srgbClr val="FBFBFB"/>
                  </a:solidFill>
                  <a:cs typeface="Bodoni Std Bold Italic"/>
                </a:rPr>
                <a:t>“It’s a job title”</a:t>
              </a:r>
            </a:p>
          </p:txBody>
        </p:sp>
      </p:grpSp>
      <p:sp>
        <p:nvSpPr>
          <p:cNvPr id="11" name="Right Triangle 10"/>
          <p:cNvSpPr/>
          <p:nvPr/>
        </p:nvSpPr>
        <p:spPr bwMode="auto">
          <a:xfrm flipV="1">
            <a:off x="8462266" y="4118972"/>
            <a:ext cx="229328" cy="311878"/>
          </a:xfrm>
          <a:prstGeom prst="rtTriangle">
            <a:avLst/>
          </a:prstGeom>
          <a:solidFill>
            <a:srgbClr val="00B0F0"/>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12" name="Rounded Rectangle 11"/>
          <p:cNvSpPr/>
          <p:nvPr/>
        </p:nvSpPr>
        <p:spPr>
          <a:xfrm>
            <a:off x="8209042" y="3562538"/>
            <a:ext cx="1691843" cy="574853"/>
          </a:xfrm>
          <a:prstGeom prst="roundRect">
            <a:avLst/>
          </a:prstGeom>
          <a:solidFill>
            <a:srgbClr val="00B0F0"/>
          </a:solidFill>
          <a:ln w="19050" cap="flat" cmpd="sng" algn="ctr">
            <a:noFill/>
            <a:prstDash val="solid"/>
          </a:ln>
          <a:effectLst/>
        </p:spPr>
        <p:txBody>
          <a:bodyPr rtlCol="0" anchor="ctr"/>
          <a:lstStyle/>
          <a:p>
            <a:pPr algn="ctr" defTabSz="896218">
              <a:defRPr/>
            </a:pPr>
            <a:r>
              <a:rPr lang="en-US" sz="1176" kern="0">
                <a:solidFill>
                  <a:srgbClr val="FBFBFB"/>
                </a:solidFill>
                <a:cs typeface="Bodoni Std Bold Italic"/>
              </a:rPr>
              <a:t>“It means faster and smaller releases”</a:t>
            </a:r>
          </a:p>
        </p:txBody>
      </p:sp>
      <p:grpSp>
        <p:nvGrpSpPr>
          <p:cNvPr id="13" name="Group 12"/>
          <p:cNvGrpSpPr/>
          <p:nvPr/>
        </p:nvGrpSpPr>
        <p:grpSpPr>
          <a:xfrm>
            <a:off x="5212772" y="3226092"/>
            <a:ext cx="1475438" cy="672893"/>
            <a:chOff x="5229616" y="3272179"/>
            <a:chExt cx="1505024" cy="686386"/>
          </a:xfrm>
          <a:solidFill>
            <a:srgbClr val="682A7A"/>
          </a:solidFill>
        </p:grpSpPr>
        <p:sp>
          <p:nvSpPr>
            <p:cNvPr id="14" name="Right Triangle 13"/>
            <p:cNvSpPr/>
            <p:nvPr/>
          </p:nvSpPr>
          <p:spPr bwMode="auto">
            <a:xfrm flipV="1">
              <a:off x="5888941" y="3705102"/>
              <a:ext cx="186375" cy="253463"/>
            </a:xfrm>
            <a:prstGeom prst="rtTriangle">
              <a:avLst/>
            </a:prstGeom>
            <a:grp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15" name="Rounded Rectangle 14"/>
            <p:cNvSpPr/>
            <p:nvPr/>
          </p:nvSpPr>
          <p:spPr>
            <a:xfrm>
              <a:off x="5229616" y="3272179"/>
              <a:ext cx="1505024" cy="446826"/>
            </a:xfrm>
            <a:prstGeom prst="roundRect">
              <a:avLst/>
            </a:prstGeom>
            <a:grpFill/>
            <a:ln w="19050" cap="flat" cmpd="sng" algn="ctr">
              <a:noFill/>
              <a:prstDash val="solid"/>
            </a:ln>
            <a:effectLst/>
          </p:spPr>
          <p:txBody>
            <a:bodyPr rtlCol="0" anchor="ctr"/>
            <a:lstStyle/>
            <a:p>
              <a:pPr algn="ctr" defTabSz="896218">
                <a:defRPr/>
              </a:pPr>
              <a:r>
                <a:rPr lang="en-US" sz="1176" kern="0">
                  <a:solidFill>
                    <a:srgbClr val="FBFBFB"/>
                  </a:solidFill>
                  <a:cs typeface="Bodoni Std Bold Italic"/>
                </a:rPr>
                <a:t>“It’s automation”</a:t>
              </a:r>
            </a:p>
          </p:txBody>
        </p:sp>
      </p:grpSp>
    </p:spTree>
    <p:extLst>
      <p:ext uri="{BB962C8B-B14F-4D97-AF65-F5344CB8AC3E}">
        <p14:creationId xmlns:p14="http://schemas.microsoft.com/office/powerpoint/2010/main" val="2032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5EDD-52E8-456F-8534-0D562E45CEA3}"/>
              </a:ext>
            </a:extLst>
          </p:cNvPr>
          <p:cNvSpPr/>
          <p:nvPr/>
        </p:nvSpPr>
        <p:spPr bwMode="auto">
          <a:xfrm>
            <a:off x="6731947" y="487"/>
            <a:ext cx="5459188"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316"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itle 2">
            <a:extLst>
              <a:ext uri="{FF2B5EF4-FFF2-40B4-BE49-F238E27FC236}">
                <a16:creationId xmlns:a16="http://schemas.microsoft.com/office/drawing/2014/main" id="{C9239F86-4742-4B40-8AE2-EC6C9A92D614}"/>
              </a:ext>
            </a:extLst>
          </p:cNvPr>
          <p:cNvSpPr>
            <a:spLocks noGrp="1"/>
          </p:cNvSpPr>
          <p:nvPr>
            <p:ph type="title"/>
          </p:nvPr>
        </p:nvSpPr>
        <p:spPr/>
        <p:txBody>
          <a:bodyPr/>
          <a:lstStyle/>
          <a:p>
            <a:r>
              <a:rPr lang="en-GB"/>
              <a:t>What is DevOps?</a:t>
            </a:r>
            <a:endParaRPr lang="en-US"/>
          </a:p>
        </p:txBody>
      </p:sp>
      <p:sp>
        <p:nvSpPr>
          <p:cNvPr id="10" name="Text Placeholder 9">
            <a:extLst>
              <a:ext uri="{FF2B5EF4-FFF2-40B4-BE49-F238E27FC236}">
                <a16:creationId xmlns:a16="http://schemas.microsoft.com/office/drawing/2014/main" id="{CE6AC5AD-B128-43D8-9319-689CA54AD9FC}"/>
              </a:ext>
            </a:extLst>
          </p:cNvPr>
          <p:cNvSpPr>
            <a:spLocks noGrp="1"/>
          </p:cNvSpPr>
          <p:nvPr>
            <p:ph type="body" sz="quarter" idx="4294967295"/>
          </p:nvPr>
        </p:nvSpPr>
        <p:spPr>
          <a:xfrm>
            <a:off x="595157" y="2510475"/>
            <a:ext cx="5404249" cy="1292662"/>
          </a:xfrm>
        </p:spPr>
        <p:txBody>
          <a:bodyPr anchor="ctr"/>
          <a:lstStyle/>
          <a:p>
            <a:pPr marL="0" indent="0">
              <a:buNone/>
            </a:pPr>
            <a:r>
              <a:rPr lang="en-GB" dirty="0">
                <a:latin typeface="+mn-lt"/>
              </a:rPr>
              <a:t>DevOps is the union of people, process, and tools to enable continuous delivery of value to our customers.</a:t>
            </a:r>
          </a:p>
        </p:txBody>
      </p:sp>
      <p:pic>
        <p:nvPicPr>
          <p:cNvPr id="15" name="Picture 14">
            <a:extLst>
              <a:ext uri="{FF2B5EF4-FFF2-40B4-BE49-F238E27FC236}">
                <a16:creationId xmlns:a16="http://schemas.microsoft.com/office/drawing/2014/main" id="{EA45B614-3E66-4226-9FF3-C81B826B7D00}"/>
              </a:ext>
            </a:extLst>
          </p:cNvPr>
          <p:cNvPicPr>
            <a:picLocks noChangeAspect="1"/>
          </p:cNvPicPr>
          <p:nvPr/>
        </p:nvPicPr>
        <p:blipFill rotWithShape="1">
          <a:blip r:embed="rId3">
            <a:extLst>
              <a:ext uri="{28A0092B-C50C-407E-A947-70E740481C1C}">
                <a14:useLocalDpi xmlns:a14="http://schemas.microsoft.com/office/drawing/2010/main" val="0"/>
              </a:ext>
            </a:extLst>
          </a:blip>
          <a:srcRect l="12968" r="12268"/>
          <a:stretch/>
        </p:blipFill>
        <p:spPr>
          <a:xfrm>
            <a:off x="7054584" y="1930839"/>
            <a:ext cx="4813913" cy="3219382"/>
          </a:xfrm>
          <a:prstGeom prst="rect">
            <a:avLst/>
          </a:prstGeom>
        </p:spPr>
      </p:pic>
      <p:sp>
        <p:nvSpPr>
          <p:cNvPr id="5" name="TextBox 4"/>
          <p:cNvSpPr txBox="1"/>
          <p:nvPr/>
        </p:nvSpPr>
        <p:spPr>
          <a:xfrm>
            <a:off x="865" y="5969121"/>
            <a:ext cx="4036588" cy="888393"/>
          </a:xfrm>
          <a:prstGeom prst="rect">
            <a:avLst/>
          </a:prstGeom>
          <a:solidFill>
            <a:srgbClr val="3A4CA4"/>
          </a:solidFill>
        </p:spPr>
        <p:txBody>
          <a:bodyPr wrap="square" lIns="191973" tIns="287959" rIns="161310" bIns="129049" rtlCol="0">
            <a:noAutofit/>
          </a:bodyPr>
          <a:lstStyle/>
          <a:p>
            <a:pPr algn="ctr" defTabSz="685104">
              <a:lnSpc>
                <a:spcPts val="2893"/>
              </a:lnSpc>
              <a:spcBef>
                <a:spcPts val="1600"/>
              </a:spcBef>
              <a:defRPr/>
            </a:pPr>
            <a:r>
              <a:rPr lang="en-US" sz="2800" kern="0" dirty="0">
                <a:solidFill>
                  <a:srgbClr val="FFFFFF"/>
                </a:solidFill>
                <a:latin typeface="Segoe UI Light"/>
              </a:rPr>
              <a:t>Increase flow of value</a:t>
            </a:r>
          </a:p>
        </p:txBody>
      </p:sp>
      <p:sp>
        <p:nvSpPr>
          <p:cNvPr id="6" name="TextBox 5"/>
          <p:cNvSpPr txBox="1"/>
          <p:nvPr/>
        </p:nvSpPr>
        <p:spPr>
          <a:xfrm>
            <a:off x="4037453" y="5969121"/>
            <a:ext cx="4076841" cy="888391"/>
          </a:xfrm>
          <a:prstGeom prst="rect">
            <a:avLst/>
          </a:prstGeom>
          <a:solidFill>
            <a:srgbClr val="498BAA"/>
          </a:solidFill>
        </p:spPr>
        <p:txBody>
          <a:bodyPr wrap="square" lIns="191973" tIns="287959" rIns="161310" bIns="129049" rtlCol="0">
            <a:noAutofit/>
          </a:bodyPr>
          <a:lstStyle/>
          <a:p>
            <a:pPr algn="ctr" defTabSz="685104">
              <a:lnSpc>
                <a:spcPts val="2893"/>
              </a:lnSpc>
              <a:spcBef>
                <a:spcPts val="2188"/>
              </a:spcBef>
              <a:defRPr/>
            </a:pPr>
            <a:r>
              <a:rPr lang="en-US" sz="2800" kern="0" dirty="0">
                <a:solidFill>
                  <a:srgbClr val="FFFFFF"/>
                </a:solidFill>
                <a:latin typeface="Segoe UI Light"/>
              </a:rPr>
              <a:t>Shorten cycle times</a:t>
            </a:r>
          </a:p>
        </p:txBody>
      </p:sp>
      <p:sp>
        <p:nvSpPr>
          <p:cNvPr id="7" name="TextBox 6"/>
          <p:cNvSpPr txBox="1"/>
          <p:nvPr/>
        </p:nvSpPr>
        <p:spPr>
          <a:xfrm>
            <a:off x="8114295" y="5969122"/>
            <a:ext cx="4076841" cy="888393"/>
          </a:xfrm>
          <a:prstGeom prst="rect">
            <a:avLst/>
          </a:prstGeom>
          <a:solidFill>
            <a:srgbClr val="107C10"/>
          </a:solidFill>
        </p:spPr>
        <p:txBody>
          <a:bodyPr wrap="square" lIns="191973" tIns="287959" rIns="161310" bIns="129049" rtlCol="0">
            <a:noAutofit/>
          </a:bodyPr>
          <a:lstStyle/>
          <a:p>
            <a:pPr algn="ctr" defTabSz="685104">
              <a:lnSpc>
                <a:spcPts val="2893"/>
              </a:lnSpc>
              <a:spcBef>
                <a:spcPts val="1600"/>
              </a:spcBef>
              <a:defRPr/>
            </a:pPr>
            <a:r>
              <a:rPr lang="en-US" sz="2800" kern="0" dirty="0">
                <a:solidFill>
                  <a:srgbClr val="FFFFFF"/>
                </a:solidFill>
                <a:latin typeface="Segoe UI Light"/>
              </a:rPr>
              <a:t>Continuously Improve</a:t>
            </a:r>
          </a:p>
        </p:txBody>
      </p:sp>
      <p:grpSp>
        <p:nvGrpSpPr>
          <p:cNvPr id="13" name="Group 12">
            <a:extLst>
              <a:ext uri="{FF2B5EF4-FFF2-40B4-BE49-F238E27FC236}">
                <a16:creationId xmlns:a16="http://schemas.microsoft.com/office/drawing/2014/main" id="{71F715AA-2550-41CB-9911-728437784D68}"/>
              </a:ext>
            </a:extLst>
          </p:cNvPr>
          <p:cNvGrpSpPr/>
          <p:nvPr/>
        </p:nvGrpSpPr>
        <p:grpSpPr>
          <a:xfrm>
            <a:off x="10260957" y="3076038"/>
            <a:ext cx="874999" cy="866336"/>
            <a:chOff x="10466709" y="3137222"/>
            <a:chExt cx="892545" cy="883708"/>
          </a:xfrm>
        </p:grpSpPr>
        <p:sp>
          <p:nvSpPr>
            <p:cNvPr id="12" name="Oval 11">
              <a:extLst>
                <a:ext uri="{FF2B5EF4-FFF2-40B4-BE49-F238E27FC236}">
                  <a16:creationId xmlns:a16="http://schemas.microsoft.com/office/drawing/2014/main" id="{6B1C2DF9-ABC0-4AC2-9136-8BA1AB7BCDBC}"/>
                </a:ext>
              </a:extLst>
            </p:cNvPr>
            <p:cNvSpPr/>
            <p:nvPr/>
          </p:nvSpPr>
          <p:spPr bwMode="auto">
            <a:xfrm>
              <a:off x="10466709" y="3137222"/>
              <a:ext cx="892545" cy="883708"/>
            </a:xfrm>
            <a:prstGeom prst="ellipse">
              <a:avLst/>
            </a:prstGeom>
            <a:solidFill>
              <a:srgbClr val="488C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people_4" title="Icon of a person">
              <a:extLst>
                <a:ext uri="{FF2B5EF4-FFF2-40B4-BE49-F238E27FC236}">
                  <a16:creationId xmlns:a16="http://schemas.microsoft.com/office/drawing/2014/main" id="{6B023F89-D9F1-4DE8-B29C-956BCE945C87}"/>
                </a:ext>
              </a:extLst>
            </p:cNvPr>
            <p:cNvSpPr>
              <a:spLocks noChangeAspect="1" noEditPoints="1"/>
            </p:cNvSpPr>
            <p:nvPr/>
          </p:nvSpPr>
          <p:spPr bwMode="auto">
            <a:xfrm>
              <a:off x="10696957" y="3337565"/>
              <a:ext cx="432048" cy="483022"/>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3810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sp>
        <p:nvSpPr>
          <p:cNvPr id="19" name="Oval 18">
            <a:extLst>
              <a:ext uri="{FF2B5EF4-FFF2-40B4-BE49-F238E27FC236}">
                <a16:creationId xmlns:a16="http://schemas.microsoft.com/office/drawing/2014/main" id="{4A225976-1C1A-4318-ADAF-ECF8F8898F23}"/>
              </a:ext>
            </a:extLst>
          </p:cNvPr>
          <p:cNvSpPr/>
          <p:nvPr/>
        </p:nvSpPr>
        <p:spPr bwMode="auto">
          <a:xfrm>
            <a:off x="7749257" y="3107361"/>
            <a:ext cx="874999" cy="866336"/>
          </a:xfrm>
          <a:prstGeom prst="ellipse">
            <a:avLst/>
          </a:prstGeom>
          <a:solidFill>
            <a:srgbClr val="488C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rackers_EADF_bidi" title="Icon of a clipboard with a checklist on it">
            <a:extLst>
              <a:ext uri="{FF2B5EF4-FFF2-40B4-BE49-F238E27FC236}">
                <a16:creationId xmlns:a16="http://schemas.microsoft.com/office/drawing/2014/main" id="{926B4BB6-CC9A-4B12-9453-0DE65EFB2A4B}"/>
              </a:ext>
            </a:extLst>
          </p:cNvPr>
          <p:cNvSpPr>
            <a:spLocks noChangeAspect="1" noEditPoints="1"/>
          </p:cNvSpPr>
          <p:nvPr/>
        </p:nvSpPr>
        <p:spPr bwMode="auto">
          <a:xfrm>
            <a:off x="7995419" y="3248310"/>
            <a:ext cx="382674" cy="52179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Tree>
    <p:extLst>
      <p:ext uri="{BB962C8B-B14F-4D97-AF65-F5344CB8AC3E}">
        <p14:creationId xmlns:p14="http://schemas.microsoft.com/office/powerpoint/2010/main" val="14097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5EDD-52E8-456F-8534-0D562E45CEA3}"/>
              </a:ext>
            </a:extLst>
          </p:cNvPr>
          <p:cNvSpPr/>
          <p:nvPr/>
        </p:nvSpPr>
        <p:spPr bwMode="auto">
          <a:xfrm>
            <a:off x="6731947" y="487"/>
            <a:ext cx="5459188"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316"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itle 2">
            <a:extLst>
              <a:ext uri="{FF2B5EF4-FFF2-40B4-BE49-F238E27FC236}">
                <a16:creationId xmlns:a16="http://schemas.microsoft.com/office/drawing/2014/main" id="{C9239F86-4742-4B40-8AE2-EC6C9A92D614}"/>
              </a:ext>
            </a:extLst>
          </p:cNvPr>
          <p:cNvSpPr>
            <a:spLocks noGrp="1"/>
          </p:cNvSpPr>
          <p:nvPr>
            <p:ph type="title"/>
          </p:nvPr>
        </p:nvSpPr>
        <p:spPr/>
        <p:txBody>
          <a:bodyPr/>
          <a:lstStyle/>
          <a:p>
            <a:r>
              <a:rPr lang="en-GB" dirty="0"/>
              <a:t>What is </a:t>
            </a:r>
            <a:r>
              <a:rPr lang="en-GB" dirty="0" err="1"/>
              <a:t>DevSecOps</a:t>
            </a:r>
            <a:r>
              <a:rPr lang="en-GB" dirty="0"/>
              <a:t>?</a:t>
            </a:r>
            <a:endParaRPr lang="en-US" dirty="0"/>
          </a:p>
        </p:txBody>
      </p:sp>
      <p:sp>
        <p:nvSpPr>
          <p:cNvPr id="10" name="Text Placeholder 9">
            <a:extLst>
              <a:ext uri="{FF2B5EF4-FFF2-40B4-BE49-F238E27FC236}">
                <a16:creationId xmlns:a16="http://schemas.microsoft.com/office/drawing/2014/main" id="{CE6AC5AD-B128-43D8-9319-689CA54AD9FC}"/>
              </a:ext>
            </a:extLst>
          </p:cNvPr>
          <p:cNvSpPr>
            <a:spLocks noGrp="1"/>
          </p:cNvSpPr>
          <p:nvPr>
            <p:ph type="body" sz="quarter" idx="4294967295"/>
          </p:nvPr>
        </p:nvSpPr>
        <p:spPr>
          <a:xfrm>
            <a:off x="595157" y="2295032"/>
            <a:ext cx="5404249" cy="1723549"/>
          </a:xfrm>
        </p:spPr>
        <p:txBody>
          <a:bodyPr anchor="ctr"/>
          <a:lstStyle/>
          <a:p>
            <a:pPr marL="0" indent="0">
              <a:buNone/>
            </a:pPr>
            <a:r>
              <a:rPr lang="en-GB" dirty="0" err="1">
                <a:latin typeface="+mn-lt"/>
              </a:rPr>
              <a:t>DevSecOps</a:t>
            </a:r>
            <a:r>
              <a:rPr lang="en-GB" dirty="0">
                <a:latin typeface="+mn-lt"/>
              </a:rPr>
              <a:t> is ensuring that we can use these modern practices, and deliver value quickly, but still keep our services secure.</a:t>
            </a:r>
          </a:p>
        </p:txBody>
      </p:sp>
      <p:pic>
        <p:nvPicPr>
          <p:cNvPr id="15" name="Picture 14">
            <a:extLst>
              <a:ext uri="{FF2B5EF4-FFF2-40B4-BE49-F238E27FC236}">
                <a16:creationId xmlns:a16="http://schemas.microsoft.com/office/drawing/2014/main" id="{EA45B614-3E66-4226-9FF3-C81B826B7D00}"/>
              </a:ext>
            </a:extLst>
          </p:cNvPr>
          <p:cNvPicPr>
            <a:picLocks noChangeAspect="1"/>
          </p:cNvPicPr>
          <p:nvPr/>
        </p:nvPicPr>
        <p:blipFill rotWithShape="1">
          <a:blip r:embed="rId3">
            <a:extLst>
              <a:ext uri="{28A0092B-C50C-407E-A947-70E740481C1C}">
                <a14:useLocalDpi xmlns:a14="http://schemas.microsoft.com/office/drawing/2010/main" val="0"/>
              </a:ext>
            </a:extLst>
          </a:blip>
          <a:srcRect l="12968" r="12268"/>
          <a:stretch/>
        </p:blipFill>
        <p:spPr>
          <a:xfrm>
            <a:off x="7054584" y="1930839"/>
            <a:ext cx="4813913" cy="3219382"/>
          </a:xfrm>
          <a:prstGeom prst="rect">
            <a:avLst/>
          </a:prstGeom>
        </p:spPr>
      </p:pic>
      <p:sp>
        <p:nvSpPr>
          <p:cNvPr id="5" name="TextBox 4"/>
          <p:cNvSpPr txBox="1"/>
          <p:nvPr/>
        </p:nvSpPr>
        <p:spPr>
          <a:xfrm>
            <a:off x="865" y="5969121"/>
            <a:ext cx="4036588" cy="888393"/>
          </a:xfrm>
          <a:prstGeom prst="rect">
            <a:avLst/>
          </a:prstGeom>
          <a:solidFill>
            <a:srgbClr val="3A4CA4"/>
          </a:solidFill>
        </p:spPr>
        <p:txBody>
          <a:bodyPr wrap="square" lIns="191973" tIns="287959" rIns="161310" bIns="129049" rtlCol="0">
            <a:noAutofit/>
          </a:bodyPr>
          <a:lstStyle/>
          <a:p>
            <a:pPr algn="ctr" defTabSz="685104">
              <a:lnSpc>
                <a:spcPts val="2893"/>
              </a:lnSpc>
              <a:spcBef>
                <a:spcPts val="1600"/>
              </a:spcBef>
              <a:defRPr/>
            </a:pPr>
            <a:r>
              <a:rPr lang="en-US" sz="2800" kern="0" dirty="0">
                <a:solidFill>
                  <a:srgbClr val="FFFFFF"/>
                </a:solidFill>
                <a:latin typeface="Segoe UI Light"/>
              </a:rPr>
              <a:t>Increase flow of value</a:t>
            </a:r>
          </a:p>
        </p:txBody>
      </p:sp>
      <p:sp>
        <p:nvSpPr>
          <p:cNvPr id="6" name="TextBox 5"/>
          <p:cNvSpPr txBox="1"/>
          <p:nvPr/>
        </p:nvSpPr>
        <p:spPr>
          <a:xfrm>
            <a:off x="4037453" y="5969121"/>
            <a:ext cx="4076841" cy="888391"/>
          </a:xfrm>
          <a:prstGeom prst="rect">
            <a:avLst/>
          </a:prstGeom>
          <a:solidFill>
            <a:srgbClr val="498BAA"/>
          </a:solidFill>
        </p:spPr>
        <p:txBody>
          <a:bodyPr wrap="square" lIns="191973" tIns="287959" rIns="161310" bIns="129049" rtlCol="0">
            <a:noAutofit/>
          </a:bodyPr>
          <a:lstStyle/>
          <a:p>
            <a:pPr algn="ctr" defTabSz="685104">
              <a:lnSpc>
                <a:spcPts val="2893"/>
              </a:lnSpc>
              <a:spcBef>
                <a:spcPts val="2188"/>
              </a:spcBef>
              <a:defRPr/>
            </a:pPr>
            <a:r>
              <a:rPr lang="en-US" sz="2800" kern="0" dirty="0">
                <a:solidFill>
                  <a:srgbClr val="FFFFFF"/>
                </a:solidFill>
                <a:latin typeface="Segoe UI Light"/>
              </a:rPr>
              <a:t>Shorten cycle times</a:t>
            </a:r>
          </a:p>
        </p:txBody>
      </p:sp>
      <p:sp>
        <p:nvSpPr>
          <p:cNvPr id="7" name="TextBox 6"/>
          <p:cNvSpPr txBox="1"/>
          <p:nvPr/>
        </p:nvSpPr>
        <p:spPr>
          <a:xfrm>
            <a:off x="8114295" y="5969122"/>
            <a:ext cx="4076841" cy="888393"/>
          </a:xfrm>
          <a:prstGeom prst="rect">
            <a:avLst/>
          </a:prstGeom>
          <a:solidFill>
            <a:srgbClr val="107C10"/>
          </a:solidFill>
        </p:spPr>
        <p:txBody>
          <a:bodyPr wrap="square" lIns="191973" tIns="287959" rIns="161310" bIns="129049" rtlCol="0">
            <a:noAutofit/>
          </a:bodyPr>
          <a:lstStyle/>
          <a:p>
            <a:pPr algn="ctr" defTabSz="685104">
              <a:lnSpc>
                <a:spcPts val="2893"/>
              </a:lnSpc>
              <a:spcBef>
                <a:spcPts val="1600"/>
              </a:spcBef>
              <a:defRPr/>
            </a:pPr>
            <a:r>
              <a:rPr lang="en-US" sz="2800" kern="0" dirty="0">
                <a:solidFill>
                  <a:srgbClr val="FFFFFF"/>
                </a:solidFill>
                <a:latin typeface="Segoe UI Light"/>
              </a:rPr>
              <a:t>Continuously Improve</a:t>
            </a:r>
          </a:p>
        </p:txBody>
      </p:sp>
      <p:grpSp>
        <p:nvGrpSpPr>
          <p:cNvPr id="13" name="Group 12">
            <a:extLst>
              <a:ext uri="{FF2B5EF4-FFF2-40B4-BE49-F238E27FC236}">
                <a16:creationId xmlns:a16="http://schemas.microsoft.com/office/drawing/2014/main" id="{71F715AA-2550-41CB-9911-728437784D68}"/>
              </a:ext>
            </a:extLst>
          </p:cNvPr>
          <p:cNvGrpSpPr/>
          <p:nvPr/>
        </p:nvGrpSpPr>
        <p:grpSpPr>
          <a:xfrm>
            <a:off x="10260957" y="3076038"/>
            <a:ext cx="874999" cy="866336"/>
            <a:chOff x="10466709" y="3137222"/>
            <a:chExt cx="892545" cy="883708"/>
          </a:xfrm>
        </p:grpSpPr>
        <p:sp>
          <p:nvSpPr>
            <p:cNvPr id="12" name="Oval 11">
              <a:extLst>
                <a:ext uri="{FF2B5EF4-FFF2-40B4-BE49-F238E27FC236}">
                  <a16:creationId xmlns:a16="http://schemas.microsoft.com/office/drawing/2014/main" id="{6B1C2DF9-ABC0-4AC2-9136-8BA1AB7BCDBC}"/>
                </a:ext>
              </a:extLst>
            </p:cNvPr>
            <p:cNvSpPr/>
            <p:nvPr/>
          </p:nvSpPr>
          <p:spPr bwMode="auto">
            <a:xfrm>
              <a:off x="10466709" y="3137222"/>
              <a:ext cx="892545" cy="883708"/>
            </a:xfrm>
            <a:prstGeom prst="ellipse">
              <a:avLst/>
            </a:prstGeom>
            <a:solidFill>
              <a:srgbClr val="488C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people_4" title="Icon of a person">
              <a:extLst>
                <a:ext uri="{FF2B5EF4-FFF2-40B4-BE49-F238E27FC236}">
                  <a16:creationId xmlns:a16="http://schemas.microsoft.com/office/drawing/2014/main" id="{6B023F89-D9F1-4DE8-B29C-956BCE945C87}"/>
                </a:ext>
              </a:extLst>
            </p:cNvPr>
            <p:cNvSpPr>
              <a:spLocks noChangeAspect="1" noEditPoints="1"/>
            </p:cNvSpPr>
            <p:nvPr/>
          </p:nvSpPr>
          <p:spPr bwMode="auto">
            <a:xfrm>
              <a:off x="10696957" y="3337565"/>
              <a:ext cx="432048" cy="483022"/>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38100"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grpSp>
      <p:sp>
        <p:nvSpPr>
          <p:cNvPr id="19" name="Oval 18">
            <a:extLst>
              <a:ext uri="{FF2B5EF4-FFF2-40B4-BE49-F238E27FC236}">
                <a16:creationId xmlns:a16="http://schemas.microsoft.com/office/drawing/2014/main" id="{4A225976-1C1A-4318-ADAF-ECF8F8898F23}"/>
              </a:ext>
            </a:extLst>
          </p:cNvPr>
          <p:cNvSpPr/>
          <p:nvPr/>
        </p:nvSpPr>
        <p:spPr bwMode="auto">
          <a:xfrm>
            <a:off x="7749257" y="3107361"/>
            <a:ext cx="874999" cy="866336"/>
          </a:xfrm>
          <a:prstGeom prst="ellipse">
            <a:avLst/>
          </a:prstGeom>
          <a:solidFill>
            <a:srgbClr val="488C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8" name="Trackers_EADF_bidi" title="Icon of a clipboard with a checklist on it">
            <a:extLst>
              <a:ext uri="{FF2B5EF4-FFF2-40B4-BE49-F238E27FC236}">
                <a16:creationId xmlns:a16="http://schemas.microsoft.com/office/drawing/2014/main" id="{926B4BB6-CC9A-4B12-9453-0DE65EFB2A4B}"/>
              </a:ext>
            </a:extLst>
          </p:cNvPr>
          <p:cNvSpPr>
            <a:spLocks noChangeAspect="1" noEditPoints="1"/>
          </p:cNvSpPr>
          <p:nvPr/>
        </p:nvSpPr>
        <p:spPr bwMode="auto">
          <a:xfrm>
            <a:off x="7995419" y="3248310"/>
            <a:ext cx="382674" cy="521792"/>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30"/>
          </a:p>
        </p:txBody>
      </p:sp>
    </p:spTree>
    <p:extLst>
      <p:ext uri="{BB962C8B-B14F-4D97-AF65-F5344CB8AC3E}">
        <p14:creationId xmlns:p14="http://schemas.microsoft.com/office/powerpoint/2010/main" val="336948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988A-8953-A040-8F7E-90C07D945125}"/>
              </a:ext>
            </a:extLst>
          </p:cNvPr>
          <p:cNvSpPr>
            <a:spLocks noGrp="1"/>
          </p:cNvSpPr>
          <p:nvPr>
            <p:ph type="title"/>
          </p:nvPr>
        </p:nvSpPr>
        <p:spPr/>
        <p:txBody>
          <a:bodyPr/>
          <a:lstStyle/>
          <a:p>
            <a:r>
              <a:rPr lang="en-US" dirty="0"/>
              <a:t>Mindset Shift: Assume Breach</a:t>
            </a:r>
          </a:p>
        </p:txBody>
      </p:sp>
      <p:pic>
        <p:nvPicPr>
          <p:cNvPr id="8" name="Picture 7">
            <a:extLst>
              <a:ext uri="{FF2B5EF4-FFF2-40B4-BE49-F238E27FC236}">
                <a16:creationId xmlns:a16="http://schemas.microsoft.com/office/drawing/2014/main" id="{0CB1427F-F23B-3545-81D9-0C73A7549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443414"/>
            <a:ext cx="4401780" cy="5414101"/>
          </a:xfrm>
          <a:prstGeom prst="rect">
            <a:avLst/>
          </a:prstGeom>
        </p:spPr>
      </p:pic>
      <p:sp>
        <p:nvSpPr>
          <p:cNvPr id="10" name="TextBox 9">
            <a:extLst>
              <a:ext uri="{FF2B5EF4-FFF2-40B4-BE49-F238E27FC236}">
                <a16:creationId xmlns:a16="http://schemas.microsoft.com/office/drawing/2014/main" id="{27A85ED7-BADE-C047-A5EA-6315C3CA8F59}"/>
              </a:ext>
            </a:extLst>
          </p:cNvPr>
          <p:cNvSpPr txBox="1"/>
          <p:nvPr/>
        </p:nvSpPr>
        <p:spPr>
          <a:xfrm>
            <a:off x="4895928" y="2050448"/>
            <a:ext cx="6918062" cy="1756021"/>
          </a:xfrm>
          <a:prstGeom prst="rect">
            <a:avLst/>
          </a:prstGeom>
          <a:noFill/>
        </p:spPr>
        <p:txBody>
          <a:bodyPr wrap="square" lIns="179285" tIns="143428" rIns="179285" bIns="143428" rtlCol="0">
            <a:spAutoFit/>
          </a:bodyPr>
          <a:lstStyle/>
          <a:p>
            <a:pPr>
              <a:lnSpc>
                <a:spcPct val="90000"/>
              </a:lnSpc>
              <a:spcAft>
                <a:spcPts val="588"/>
              </a:spcAft>
            </a:pPr>
            <a:r>
              <a:rPr lang="en-US" sz="3529" dirty="0">
                <a:latin typeface="Segoe UI Light" panose="020B0502040204020203" pitchFamily="34" charset="0"/>
                <a:cs typeface="Segoe UI Light" panose="020B0502040204020203" pitchFamily="34" charset="0"/>
              </a:rPr>
              <a:t>Fundamentally, if somebody wants to get in, </a:t>
            </a:r>
            <a:r>
              <a:rPr lang="en-US" sz="3529" b="1" dirty="0">
                <a:latin typeface="Segoe UI Semibold" panose="020B0502040204020203" pitchFamily="34" charset="0"/>
                <a:cs typeface="Segoe UI Semibold" panose="020B0502040204020203" pitchFamily="34" charset="0"/>
              </a:rPr>
              <a:t>they’re getting in</a:t>
            </a:r>
            <a:r>
              <a:rPr lang="en-US" sz="3529" dirty="0">
                <a:latin typeface="Segoe UI Light" panose="020B0502040204020203" pitchFamily="34" charset="0"/>
                <a:cs typeface="Segoe UI Light" panose="020B0502040204020203" pitchFamily="34" charset="0"/>
              </a:rPr>
              <a:t>…</a:t>
            </a:r>
            <a:br>
              <a:rPr lang="en-US" sz="3529" dirty="0">
                <a:latin typeface="Segoe UI Light" panose="020B0502040204020203" pitchFamily="34" charset="0"/>
                <a:cs typeface="Segoe UI Light" panose="020B0502040204020203" pitchFamily="34" charset="0"/>
              </a:rPr>
            </a:br>
            <a:r>
              <a:rPr lang="en-US" sz="3529" dirty="0">
                <a:latin typeface="Segoe UI Light" panose="020B0502040204020203" pitchFamily="34" charset="0"/>
                <a:cs typeface="Segoe UI Light" panose="020B0502040204020203" pitchFamily="34" charset="0"/>
              </a:rPr>
              <a:t>accept that.</a:t>
            </a:r>
          </a:p>
        </p:txBody>
      </p:sp>
      <p:sp>
        <p:nvSpPr>
          <p:cNvPr id="4" name="TextBox 3">
            <a:extLst>
              <a:ext uri="{FF2B5EF4-FFF2-40B4-BE49-F238E27FC236}">
                <a16:creationId xmlns:a16="http://schemas.microsoft.com/office/drawing/2014/main" id="{2439058D-EEDB-2C41-991B-08A4EA58AB5B}"/>
              </a:ext>
            </a:extLst>
          </p:cNvPr>
          <p:cNvSpPr txBox="1"/>
          <p:nvPr/>
        </p:nvSpPr>
        <p:spPr>
          <a:xfrm>
            <a:off x="4895928" y="5476182"/>
            <a:ext cx="4294495" cy="1018318"/>
          </a:xfrm>
          <a:prstGeom prst="rect">
            <a:avLst/>
          </a:prstGeom>
          <a:noFill/>
        </p:spPr>
        <p:txBody>
          <a:bodyPr wrap="none" lIns="179285" tIns="143428" rIns="179285" bIns="143428" rtlCol="0">
            <a:spAutoFit/>
          </a:bodyPr>
          <a:lstStyle/>
          <a:p>
            <a:pPr>
              <a:lnSpc>
                <a:spcPct val="90000"/>
              </a:lnSpc>
              <a:spcAft>
                <a:spcPts val="588"/>
              </a:spcAft>
            </a:pPr>
            <a:r>
              <a:rPr lang="en-US" sz="2353" b="1" dirty="0">
                <a:gradFill>
                  <a:gsLst>
                    <a:gs pos="2917">
                      <a:schemeClr val="tx1"/>
                    </a:gs>
                    <a:gs pos="30000">
                      <a:schemeClr val="tx1"/>
                    </a:gs>
                  </a:gsLst>
                  <a:lin ang="5400000" scaled="0"/>
                </a:gradFill>
                <a:latin typeface="Segoe UI Semibold" panose="020B0502040204020203" pitchFamily="34" charset="0"/>
                <a:cs typeface="Segoe UI Semibold" panose="020B0502040204020203" pitchFamily="34" charset="0"/>
              </a:rPr>
              <a:t>Michael Hayden</a:t>
            </a:r>
          </a:p>
          <a:p>
            <a:pPr>
              <a:lnSpc>
                <a:spcPct val="90000"/>
              </a:lnSpc>
              <a:spcAft>
                <a:spcPts val="588"/>
              </a:spcAft>
            </a:pPr>
            <a:r>
              <a:rPr lang="en-US" sz="2353" dirty="0">
                <a:gradFill>
                  <a:gsLst>
                    <a:gs pos="2917">
                      <a:schemeClr val="tx1"/>
                    </a:gs>
                    <a:gs pos="30000">
                      <a:schemeClr val="tx1"/>
                    </a:gs>
                  </a:gsLst>
                  <a:lin ang="5400000" scaled="0"/>
                </a:gradFill>
              </a:rPr>
              <a:t>Former Director, NSA and CIA</a:t>
            </a:r>
          </a:p>
        </p:txBody>
      </p:sp>
    </p:spTree>
    <p:extLst>
      <p:ext uri="{BB962C8B-B14F-4D97-AF65-F5344CB8AC3E}">
        <p14:creationId xmlns:p14="http://schemas.microsoft.com/office/powerpoint/2010/main" val="3861084515"/>
      </p:ext>
    </p:extLst>
  </p:cSld>
  <p:clrMapOvr>
    <a:masterClrMapping/>
  </p:clrMapOvr>
  <p:transition>
    <p:fade/>
  </p:transition>
</p:sld>
</file>

<file path=ppt/slides/slide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7AB76-D59E-6D4A-9395-78D3F717DFD7}"/>
              </a:ext>
            </a:extLst>
          </p:cNvPr>
          <p:cNvSpPr>
            <a:spLocks noGrp="1"/>
          </p:cNvSpPr>
          <p:nvPr>
            <p:ph type="title"/>
          </p:nvPr>
        </p:nvSpPr>
        <p:spPr>
          <a:xfrm>
            <a:off x="585216" y="2547020"/>
            <a:ext cx="6400800" cy="987386"/>
          </a:xfrm>
        </p:spPr>
        <p:txBody>
          <a:bodyPr/>
          <a:lstStyle/>
          <a:p>
            <a:r>
              <a:rPr lang="en-US" dirty="0" err="1"/>
              <a:t>DevSecOps</a:t>
            </a:r>
            <a:br>
              <a:rPr lang="en-US" dirty="0"/>
            </a:br>
            <a:r>
              <a:rPr lang="en-US" sz="3529" b="0" dirty="0">
                <a:latin typeface="Segoe UI Semilight" panose="020B0402040204020203" pitchFamily="34" charset="0"/>
                <a:cs typeface="Segoe UI Semilight" panose="020B0402040204020203" pitchFamily="34" charset="0"/>
              </a:rPr>
              <a:t>How Modern Practices Can Help</a:t>
            </a:r>
          </a:p>
        </p:txBody>
      </p:sp>
    </p:spTree>
    <p:extLst>
      <p:ext uri="{BB962C8B-B14F-4D97-AF65-F5344CB8AC3E}">
        <p14:creationId xmlns:p14="http://schemas.microsoft.com/office/powerpoint/2010/main" val="255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 id="{B2DF8FF9-6BE3-4A4A-BF83-2C5D26ABCE3C}" vid="{DB0B818E-89BE-49B2-867A-70302D3B5BBE}"/>
    </a:ext>
  </a:extLst>
</a:theme>
</file>

<file path=ppt/theme/theme2.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 id="{F4E7AC97-C3BC-4DAC-B23A-C0D4DABB7CB5}" vid="{F1FB81AB-2433-4475-9273-C3E09225E34D}"/>
    </a:ext>
  </a:extLst>
</a:theme>
</file>

<file path=ppt/theme/theme3.xml><?xml version="1.0" encoding="utf-8"?>
<a:theme xmlns:a="http://schemas.openxmlformats.org/drawingml/2006/main" name="2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_v03.potx" id="{5E894424-2207-423C-A364-F5291691CAB1}" vid="{DF080804-2077-43CC-975F-A513A0AE6A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ternal_x0020_Speaker xmlns="5a4b3278-325d-441a-b38f-6f1926bc734e" xsi:nil="true"/>
    <j478fa01fff54a9d85f93cc1f742caa8 xmlns="5a4b3278-325d-441a-b38f-6f1926bc734e">
      <Terms xmlns="http://schemas.microsoft.com/office/infopath/2007/PartnerControls"/>
    </j478fa01fff54a9d85f93cc1f742caa8>
    <Event_x0020_End_x0020_Date xmlns="5a4b3278-325d-441a-b38f-6f1926bc734e" xsi:nil="true"/>
    <LikesCount xmlns="http://schemas.microsoft.com/sharepoint/v3" xsi:nil="true"/>
    <MS_x0020_Speaker xmlns="5a4b3278-325d-441a-b38f-6f1926bc734e">
      <UserInfo>
        <DisplayName/>
        <AccountId xsi:nil="true"/>
        <AccountType/>
      </UserInfo>
    </MS_x0020_Speaker>
    <o33121adfc264c7dbcad13be7db3ea4b xmlns="5a4b3278-325d-441a-b38f-6f1926bc734e">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o33121adfc264c7dbcad13be7db3ea4b>
    <Session_x0020_Code xmlns="5a4b3278-325d-441a-b38f-6f1926bc734e" xsi:nil="true"/>
    <Presentation_x0020_Date xmlns="5a4b3278-325d-441a-b38f-6f1926bc734e" xsi:nil="true"/>
    <ba5aa7e3a41a404e868a451481761228 xmlns="5a4b3278-325d-441a-b38f-6f1926bc734e">
      <Terms xmlns="http://schemas.microsoft.com/office/infopath/2007/PartnerControls">
        <TermInfo xmlns="http://schemas.microsoft.com/office/infopath/2007/PartnerControls">
          <TermName xmlns="http://schemas.microsoft.com/office/infopath/2007/PartnerControls">Orange County Convention Center</TermName>
          <TermId xmlns="http://schemas.microsoft.com/office/infopath/2007/PartnerControls">bd993e89-aa48-4695-84e0-3b53e88b1a79</TermId>
        </TermInfo>
      </Terms>
    </ba5aa7e3a41a404e868a451481761228>
    <n26c0b7259a14f82a9880173edc4cb73 xmlns="5a4b3278-325d-441a-b38f-6f1926bc734e">
      <Terms xmlns="http://schemas.microsoft.com/office/infopath/2007/PartnerControls"/>
    </n26c0b7259a14f82a9880173edc4cb73>
    <c4b02e5b2c48420dbed84c0f2f02e9a3 xmlns="5a4b3278-325d-441a-b38f-6f1926bc734e">
      <Terms xmlns="http://schemas.microsoft.com/office/infopath/2007/PartnerControls">
        <TermInfo xmlns="http://schemas.microsoft.com/office/infopath/2007/PartnerControls">
          <TermName xmlns="http://schemas.microsoft.com/office/infopath/2007/PartnerControls">Orlando</TermName>
          <TermId xmlns="http://schemas.microsoft.com/office/infopath/2007/PartnerControls">8cc4ed56-1866-4501-a22c-89aafde6f59b</TermId>
        </TermInfo>
      </Terms>
    </c4b02e5b2c48420dbed84c0f2f02e9a3>
    <Event_x0020_Start_x0020_Date xmlns="5a4b3278-325d-441a-b38f-6f1926bc734e" xsi:nil="true"/>
    <MS_x0020_Content_x0020_Owner xmlns="5a4b3278-325d-441a-b38f-6f1926bc734e">
      <UserInfo>
        <DisplayName/>
        <AccountId xsi:nil="true"/>
        <AccountType/>
      </UserInfo>
    </MS_x0020_Content_x0020_Own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TaxKeywordTaxHTField>
    <j129f3114929433a812312450a84994c xmlns="5a4b3278-325d-441a-b38f-6f1926bc734e">
      <Terms xmlns="http://schemas.microsoft.com/office/infopath/2007/PartnerControls"/>
    </j129f3114929433a812312450a84994c>
    <TaxCatchAll xmlns="230e9df3-be65-4c73-a93b-d1236ebd677e">
      <Value>88</Value>
      <Value>87</Value>
      <Value>36</Value>
      <Value>35</Value>
    </TaxCatchAll>
    <e1750f71052543bd8c4d7217e9f56da0 xmlns="5a4b3278-325d-441a-b38f-6f1926bc734e">
      <Terms xmlns="http://schemas.microsoft.com/office/infopath/2007/PartnerControls"/>
    </e1750f71052543bd8c4d7217e9f56da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606EF5350B4AC34299E527B9221D6B5E001A2DF7EB5935C14F830206357EC2322C" ma:contentTypeVersion="28" ma:contentTypeDescription="" ma:contentTypeScope="" ma:versionID="89820f8793a6ca73003c656d7991e932">
  <xsd:schema xmlns:xsd="http://www.w3.org/2001/XMLSchema" xmlns:xs="http://www.w3.org/2001/XMLSchema" xmlns:p="http://schemas.microsoft.com/office/2006/metadata/properties" xmlns:ns1="http://schemas.microsoft.com/sharepoint/v3" xmlns:ns2="5a4b3278-325d-441a-b38f-6f1926bc734e" xmlns:ns3="230e9df3-be65-4c73-a93b-d1236ebd677e" xmlns:ns5="9d1f81f6-e953-47ea-988e-33ed651c58e6" targetNamespace="http://schemas.microsoft.com/office/2006/metadata/properties" ma:root="true" ma:fieldsID="d4fe6f4c1c2f9fef057ecaf6d3d71565" ns1:_="" ns2:_="" ns3:_="" ns5:_="">
    <xsd:import namespace="http://schemas.microsoft.com/sharepoint/v3"/>
    <xsd:import namespace="5a4b3278-325d-441a-b38f-6f1926bc734e"/>
    <xsd:import namespace="230e9df3-be65-4c73-a93b-d1236ebd677e"/>
    <xsd:import namespace="9d1f81f6-e953-47ea-988e-33ed651c58e6"/>
    <xsd:element name="properties">
      <xsd:complexType>
        <xsd:sequence>
          <xsd:element name="documentManagement">
            <xsd:complexType>
              <xsd:all>
                <xsd:element ref="ns2:o33121adfc264c7dbcad13be7db3ea4b" minOccurs="0"/>
                <xsd:element ref="ns3:TaxCatchAll" minOccurs="0"/>
                <xsd:element ref="ns3:TaxCatchAllLabel" minOccurs="0"/>
                <xsd:element ref="ns2:c4b02e5b2c48420dbed84c0f2f02e9a3" minOccurs="0"/>
                <xsd:element ref="ns2:ba5aa7e3a41a404e868a451481761228"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j129f3114929433a812312450a84994c" minOccurs="0"/>
                <xsd:element ref="ns2:e1750f71052543bd8c4d7217e9f56da0" minOccurs="0"/>
                <xsd:element ref="ns2:Session_x0020_Code" minOccurs="0"/>
                <xsd:element ref="ns2:MS_x0020_Content_x0020_Owner" minOccurs="0"/>
                <xsd:element ref="ns2:j478fa01fff54a9d85f93cc1f742caa8" minOccurs="0"/>
                <xsd:element ref="ns2:n26c0b7259a14f82a9880173edc4cb73" minOccurs="0"/>
                <xsd:element ref="ns1:AverageRating" minOccurs="0"/>
                <xsd:element ref="ns1:RatingCount" minOccurs="0"/>
                <xsd:element ref="ns1:LikesCount" minOccurs="0"/>
                <xsd:element ref="ns3:TaxKeywordTaxHTField" minOccurs="0"/>
                <xsd:element ref="ns2:SharedWithUsers" minOccurs="0"/>
                <xsd:element ref="ns2:SharedWithDetails" minOccurs="0"/>
                <xsd:element ref="ns2:LastSharedByUser" minOccurs="0"/>
                <xsd:element ref="ns2:LastSharedByTime" minOccurs="0"/>
                <xsd:element ref="ns5:MediaServiceMetadata" minOccurs="0"/>
                <xsd:element ref="ns5:MediaServiceFastMetadata" minOccurs="0"/>
                <xsd:element ref="ns5:MediaServiceEventHashCode" minOccurs="0"/>
                <xsd:element ref="ns5: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4b3278-325d-441a-b38f-6f1926bc734e" elementFormDefault="qualified">
    <xsd:import namespace="http://schemas.microsoft.com/office/2006/documentManagement/types"/>
    <xsd:import namespace="http://schemas.microsoft.com/office/infopath/2007/PartnerControls"/>
    <xsd:element name="o33121adfc264c7dbcad13be7db3ea4b" ma:index="8" nillable="true" ma:taxonomy="true" ma:internalName="o33121adfc264c7dbcad13be7db3ea4b" ma:taxonomyFieldName="Event_x0020_Name" ma:displayName="Event Name" ma:default="" ma:fieldId="{833121ad-fc26-4c7d-bcad-13be7db3ea4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c4b02e5b2c48420dbed84c0f2f02e9a3" ma:index="12" nillable="true" ma:taxonomy="true" ma:internalName="c4b02e5b2c48420dbed84c0f2f02e9a3" ma:taxonomyFieldName="Event_x0020_Location" ma:displayName="Event Location" ma:default="" ma:fieldId="{c4b02e5b-2c48-420d-bed8-4c0f2f02e9a3}"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ba5aa7e3a41a404e868a451481761228" ma:index="14" nillable="true" ma:taxonomy="true" ma:internalName="ba5aa7e3a41a404e868a451481761228" ma:taxonomyFieldName="Event_x0020_Venue" ma:displayName="Event Venue" ma:default="" ma:fieldId="{ba5aa7e3-a41a-404e-868a-451481761228}"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j129f3114929433a812312450a84994c" ma:index="21" nillable="true" ma:taxonomy="true" ma:internalName="j129f3114929433a812312450a84994c" ma:taxonomyFieldName="Product" ma:displayName="Product" ma:default="" ma:fieldId="{3129f311-4929-433a-8123-12450a84994c}"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1750f71052543bd8c4d7217e9f56da0" ma:index="23" nillable="true" ma:taxonomy="true" ma:internalName="e1750f71052543bd8c4d7217e9f56da0" ma:taxonomyFieldName="Campaign" ma:displayName="Campaign" ma:default="" ma:fieldId="{e1750f71-0525-43bd-8c4d-7217e9f56da0}"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478fa01fff54a9d85f93cc1f742caa8" ma:index="27" nillable="true" ma:taxonomy="true" ma:internalName="j478fa01fff54a9d85f93cc1f742caa8" ma:taxonomyFieldName="Track" ma:displayName="Track" ma:default="" ma:fieldId="{3478fa01-fff5-4a9d-85f9-3cc1f742caa8}" ma:sspId="e385fb40-52d4-4fae-9c5b-3e8ff8a5878e" ma:termSetId="3d852f0a-ed69-4ada-86bc-dbe628c826af" ma:anchorId="00000000-0000-0000-0000-000000000000" ma:open="true" ma:isKeyword="false">
      <xsd:complexType>
        <xsd:sequence>
          <xsd:element ref="pc:Terms" minOccurs="0" maxOccurs="1"/>
        </xsd:sequence>
      </xsd:complexType>
    </xsd:element>
    <xsd:element name="n26c0b7259a14f82a9880173edc4cb73" ma:index="29" nillable="true" ma:taxonomy="true" ma:internalName="n26c0b7259a14f82a9880173edc4cb73" ma:taxonomyFieldName="Audience1" ma:displayName="Audience" ma:default="" ma:fieldId="{726c0b72-59a1-4f82-a988-0173edc4cb73}"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description="" ma:internalName="SharedWithDetails" ma:readOnly="true">
      <xsd:simpleType>
        <xsd:restriction base="dms:Note">
          <xsd:maxLength value="255"/>
        </xsd:restriction>
      </xsd:simpleType>
    </xsd:element>
    <xsd:element name="LastSharedByUser" ma:index="39" nillable="true" ma:displayName="Last Shared By User" ma:description="" ma:internalName="LastSharedByUser" ma:readOnly="true">
      <xsd:simpleType>
        <xsd:restriction base="dms:Note">
          <xsd:maxLength value="255"/>
        </xsd:restriction>
      </xsd:simpleType>
    </xsd:element>
    <xsd:element name="LastSharedByTime" ma:index="40"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8a521885-91de-4219-9471-899125a19f6f}" ma:internalName="TaxCatchAll" ma:showField="CatchAllData"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a521885-91de-4219-9471-899125a19f6f}" ma:internalName="TaxCatchAllLabel" ma:readOnly="true" ma:showField="CatchAllDataLabel" ma:web="5a4b3278-325d-441a-b38f-6f1926bc734e">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1f81f6-e953-47ea-988e-33ed651c58e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EventHashCode" ma:index="43" nillable="true" ma:displayName="MediaServiceEventHashCode" ma:hidden="true" ma:internalName="MediaServiceEventHashCode" ma:readOnly="true">
      <xsd:simpleType>
        <xsd:restriction base="dms:Text"/>
      </xsd:simpleType>
    </xsd:element>
    <xsd:element name="MediaServiceGenerationTime" ma:index="44"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www.w3.org/XML/1998/namespac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f25b280e-dfd6-4253-bae6-6001f8dbac98"/>
    <ds:schemaRef ds:uri="48f7fbb9-72f0-42c7-9d89-a5dbd9cd33f9"/>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7151B485-2EF2-459F-B4B0-C09E53DBCFC2}"/>
</file>

<file path=docProps/app.xml><?xml version="1.0" encoding="utf-8"?>
<Properties xmlns="http://schemas.openxmlformats.org/officeDocument/2006/extended-properties" xmlns:vt="http://schemas.openxmlformats.org/officeDocument/2006/docPropsVTypes">
  <Template>Microsoft_Ignite_2018_16x9_Breakout_Template_v02</Template>
  <TotalTime>5299</TotalTime>
  <Words>2599</Words>
  <Application>Microsoft Office PowerPoint</Application>
  <PresentationFormat>Widescreen</PresentationFormat>
  <Paragraphs>249</Paragraphs>
  <Slides>32</Slides>
  <Notes>28</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Arial</vt:lpstr>
      <vt:lpstr>Bodoni Std Bold Italic</vt:lpstr>
      <vt:lpstr>Consolas</vt:lpstr>
      <vt:lpstr>Segoe UI</vt:lpstr>
      <vt:lpstr>Segoe UI Light</vt:lpstr>
      <vt:lpstr>Segoe UI Semibold</vt:lpstr>
      <vt:lpstr>Segoe UI Semilight</vt:lpstr>
      <vt:lpstr>Wingdings</vt:lpstr>
      <vt:lpstr>5-50203_Microsoft_Ignite_Template</vt:lpstr>
      <vt:lpstr>1_5-50203_Microsoft_Ignite_Template</vt:lpstr>
      <vt:lpstr>2_5-50203_Microsoft_Ignite_Template</vt:lpstr>
      <vt:lpstr>PowerPoint Presentation</vt:lpstr>
      <vt:lpstr>How Microsoft Keeps Its DevOps Services Secure</vt:lpstr>
      <vt:lpstr>Speaker communication to Silver Fox (design support) </vt:lpstr>
      <vt:lpstr>Edward Thomson</vt:lpstr>
      <vt:lpstr>What is DevOps?</vt:lpstr>
      <vt:lpstr>What is DevOps?</vt:lpstr>
      <vt:lpstr>What is DevSecOps?</vt:lpstr>
      <vt:lpstr>Mindset Shift: Assume Breach</vt:lpstr>
      <vt:lpstr>DevSecOps How Modern Practices Can Help</vt:lpstr>
      <vt:lpstr>The Two Widest Back Doors</vt:lpstr>
      <vt:lpstr>Credential Theft</vt:lpstr>
      <vt:lpstr> Theft By Phishing</vt:lpstr>
      <vt:lpstr>Identity Protection</vt:lpstr>
      <vt:lpstr>Another Source of Leak: Credentials in a File</vt:lpstr>
      <vt:lpstr>Example: Credentials in Code</vt:lpstr>
      <vt:lpstr>Credential Scanning</vt:lpstr>
      <vt:lpstr>Credential Scanning</vt:lpstr>
      <vt:lpstr>Known Vulnerabilities in Open Source Components</vt:lpstr>
      <vt:lpstr>How to Find Known Vulnerabilities</vt:lpstr>
      <vt:lpstr>Scan Your OSS Components</vt:lpstr>
      <vt:lpstr>Package Management</vt:lpstr>
      <vt:lpstr>Additional Practices</vt:lpstr>
      <vt:lpstr>Red Teams</vt:lpstr>
      <vt:lpstr>Evolution of Red vs Blue</vt:lpstr>
      <vt:lpstr>Secure and Compliant Pipeline</vt:lpstr>
      <vt:lpstr>Pull Requests</vt:lpstr>
      <vt:lpstr>Pipeline Security Tools</vt:lpstr>
      <vt:lpstr>Pipeline Security Tools</vt:lpstr>
      <vt:lpstr>Pipeline Security Tools</vt:lpstr>
      <vt:lpstr>Thanks!</vt:lpstr>
      <vt:lpstr>Please evaluate this session Your feedback is important to us!</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Ignite</dc:subject>
  <dc:creator>Vahe Minasyan</dc:creator>
  <cp:keywords>Microsoft Ignite</cp:keywords>
  <dc:description/>
  <cp:lastModifiedBy>MS Events</cp:lastModifiedBy>
  <cp:revision>20</cp:revision>
  <dcterms:created xsi:type="dcterms:W3CDTF">2018-09-14T23:01:50Z</dcterms:created>
  <dcterms:modified xsi:type="dcterms:W3CDTF">2018-09-24T19:35:26Z</dcterms:modified>
  <cp:category>Microsoft Ignite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0x010100606EF5350B4AC34299E527B9221D6B5E001A2DF7EB5935C14F830206357EC2322C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36;#Orange County Convention Center|bd993e89-aa48-4695-84e0-3b53e88b1a79</vt:lpwstr>
  </property>
  <property fmtid="{D5CDD505-2E9C-101B-9397-08002B2CF9AE}" pid="7" name="Track">
    <vt:lpwstr/>
  </property>
  <property fmtid="{D5CDD505-2E9C-101B-9397-08002B2CF9AE}" pid="8" name="Event Location">
    <vt:lpwstr>88;#Orlando|8cc4ed56-1866-4501-a22c-89aafde6f59b</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TaxKeyword">
    <vt:lpwstr>87;#Microsoft Ignite|9323c522-fe4b-4922-816b-10a1920d7afb</vt:lpwstr>
  </property>
  <property fmtid="{D5CDD505-2E9C-101B-9397-08002B2CF9AE}" pid="21" name="Event Name">
    <vt:lpwstr>35;#Microsoft Ignite|9323c522-fe4b-4922-816b-10a1920d7afb</vt:lpwstr>
  </property>
  <property fmtid="{D5CDD505-2E9C-101B-9397-08002B2CF9AE}" pid="22" name="Audience1">
    <vt:lpwstr/>
  </property>
</Properties>
</file>